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675" r:id="rId2"/>
    <p:sldId id="674" r:id="rId3"/>
    <p:sldId id="673" r:id="rId4"/>
    <p:sldId id="676" r:id="rId5"/>
    <p:sldId id="677" r:id="rId6"/>
    <p:sldId id="678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>
    <p:restoredLeft sz="13283" autoAdjust="0"/>
    <p:restoredTop sz="94660"/>
  </p:normalViewPr>
  <p:slideViewPr>
    <p:cSldViewPr snapToGrid="0">
      <p:cViewPr varScale="1">
        <p:scale>
          <a:sx n="83" d="100"/>
          <a:sy n="83" d="100"/>
        </p:scale>
        <p:origin x="15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127329-F009-4789-A3B8-48793A4D3A89}" type="datetimeFigureOut">
              <a:rPr lang="en-US" smtClean="0"/>
              <a:t>8/5/2024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ADFB60-581E-44EC-90B4-B979F9CD4D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6659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FADFB60-581E-44EC-90B4-B979F9CD4D74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8309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9AD1E6-1F9E-0447-DF72-C062FAC285B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D0B7EFC-76E4-73BA-1136-E2A6C694AD9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0CFCFB-AB74-49AE-B1AC-5B914AB24F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CB4C6-B757-46FF-BDEC-786296B2B9E7}" type="datetime1">
              <a:rPr lang="en-US" smtClean="0"/>
              <a:t>8/6/2024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83E165-0EFD-FDF5-B3EC-78FEFF8E10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DCN ec-24-0197-01-00EC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B4F581-ACEB-AEC2-9786-6A3D8EBC23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8EFB7-51EC-4EB0-9C8D-DD3ECA58F7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24645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44DB91-D09C-B844-3C82-3B64FC1F30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DAEBBC3-DF63-FEE8-88AF-EFCEA26DB32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E37200-E33E-3360-6F3B-D6D7C64A59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D856E-0B40-4245-A738-5AD379A17CD2}" type="datetime1">
              <a:rPr lang="en-US" smtClean="0"/>
              <a:t>8/6/2024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85900A-75E9-976D-3F2D-6E0DDC926F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DCN ec-24-0197-01-00EC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45C784-0E04-E436-B00B-A4F595676D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8EFB7-51EC-4EB0-9C8D-DD3ECA58F7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94154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17C1C12-4DEC-172A-8887-CACF91BBBCF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85FFD98-269C-65C3-4792-555C56DCD39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2B8DF1-7925-A789-FEE8-1DF349E8C5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FF25D-E934-4851-9BB5-E8AF990D3443}" type="datetime1">
              <a:rPr lang="en-US" smtClean="0"/>
              <a:t>8/6/2024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B4560D-1E44-2D08-1AA8-C490F03B82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DCN ec-24-0197-01-00EC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8BFCE6-80E0-6169-012E-ABD29BBDF3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8EFB7-51EC-4EB0-9C8D-DD3ECA58F7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61752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59BB39-3B5C-93F7-701B-7706E63FF6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DA03C9-2F06-C2B1-F3D3-9127E6DB31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EF3BC1-38BF-370A-0ED4-3A55833194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533DCA-604C-4EC1-9908-5061CFBAD457}" type="datetime1">
              <a:rPr lang="en-US" smtClean="0"/>
              <a:t>8/6/2024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70FA7A-2080-707A-5D48-7B932F6436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DCN ec-24-0197-01-00EC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27A2DC-465B-DE4A-2FC6-602AC3B1CB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8EFB7-51EC-4EB0-9C8D-DD3ECA58F7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49902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6C7161-CF6F-D2B2-6225-D4AEC536CA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5954413-8FE0-7FA9-91C6-EBA2E9B1B7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562760-0AF5-189E-7E35-190314A476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36914-71A1-4EC1-83BC-4AD270D08C18}" type="datetime1">
              <a:rPr lang="en-US" smtClean="0"/>
              <a:t>8/6/2024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FC65F3-511F-7635-800F-3A18FF092F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DCN ec-24-0197-01-00EC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BD4717-E21C-A8C4-2FE7-12119B6812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8EFB7-51EC-4EB0-9C8D-DD3ECA58F7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94998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45EFA6-1355-829B-8CA5-A591D39650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FDD61D-43C3-0800-61E3-3E622B287F1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C11CC8F-3019-E802-A499-72992018E35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4CC9068-8B84-ECC3-AF64-049F7E3F3B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3098D-879D-42FC-9189-7D0A4B599EE5}" type="datetime1">
              <a:rPr lang="en-US" smtClean="0"/>
              <a:t>8/6/2024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AEBBE26-C35A-028D-F4D5-1E4D274457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DCN ec-24-0197-01-00EC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6AC0E38-B0F7-2CC1-FF05-0B5457C4A0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8EFB7-51EC-4EB0-9C8D-DD3ECA58F7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43408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E76908-CCB7-E1DF-E395-7FB77C6AFA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9C61135-8947-75A8-C624-4CEED9D0D7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52C7605-94DE-F709-A388-C2BFB8D1DA2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38CD4C0-1649-742C-947B-C54289541F8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FC12B8E-C90D-7AAA-66F2-B3F343EC8AA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C7D90CA-9F62-4FE4-3B2D-D9B3334D6A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F33E1-1093-4E6C-9A99-1F1889F075A8}" type="datetime1">
              <a:rPr lang="en-US" smtClean="0"/>
              <a:t>8/6/2024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AE660D3-DAC6-A821-FBF7-5CD5BCDD81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DCN ec-24-0197-01-00EC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0287633-0991-B14F-552A-63BBE6B273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8EFB7-51EC-4EB0-9C8D-DD3ECA58F7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34367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3ED9B6-CBF5-0373-0EC1-14F37CC631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83FD103-3771-2D82-5D01-03B892EFC3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386D4-37E6-4450-A760-256EC53B2A84}" type="datetime1">
              <a:rPr lang="en-US" smtClean="0"/>
              <a:t>8/6/2024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34FCD40-D45A-D6B6-FB92-48ABA22219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DCN ec-24-0197-01-00EC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07F212B-EB1A-6C1E-5174-8AAD3CB6AB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8EFB7-51EC-4EB0-9C8D-DD3ECA58F7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3979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DF61FC6-5845-7F9B-1463-FD2DC0536C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6C81E-6CEA-473E-98FD-022AA8ED51F1}" type="datetime1">
              <a:rPr lang="en-US" smtClean="0"/>
              <a:t>8/6/2024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56A671E-798C-B273-3BBA-B902E79AAB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DCN ec-24-0197-01-00EC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B061795-1614-7E93-7F2C-E34D7320AF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8EFB7-51EC-4EB0-9C8D-DD3ECA58F7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83917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91E535-C9EF-134A-D080-882128844F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23DD7D-6D72-B6D2-CFB5-F623367556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3E03286-13D2-FFA2-83CC-08A2C3DF933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A773549-6A13-9A43-C41C-4C37998DC8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F1E52-6FD4-45F2-B9E0-48E62B48F8FE}" type="datetime1">
              <a:rPr lang="en-US" smtClean="0"/>
              <a:t>8/6/2024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43CAFA8-E784-79AE-B82A-E581E7E9C1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DCN ec-24-0197-01-00EC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06C317-08C5-8F47-26A8-1EBF09979C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8EFB7-51EC-4EB0-9C8D-DD3ECA58F7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36843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56C8F0-228C-7DE0-04AF-3042280B5A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EEC3274-6FAD-9A53-FC41-513B0EB14C1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17BC738-79B1-52F0-5237-251F0F69D28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1C1050A-0CEA-9948-8B5E-32585C735E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273C8-378C-4313-8DB1-9F7BFD896C10}" type="datetime1">
              <a:rPr lang="en-US" smtClean="0"/>
              <a:t>8/6/2024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643C210-0D4C-2207-536B-115B43C0B5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DCN ec-24-0197-01-00EC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FDC44D1-97CA-A752-438D-B21280A029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8EFB7-51EC-4EB0-9C8D-DD3ECA58F7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96793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98A376B-57E8-83CF-ABC0-01FFD6785C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87389A9-7F84-7F36-24B5-8A791BF016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1F489D-D7A9-2708-FF7C-566C5900F16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46E7465-1664-4529-8CF1-78053869C197}" type="datetime1">
              <a:rPr lang="en-US" smtClean="0"/>
              <a:t>8/6/2024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99E79B-F04E-6FC9-5395-5C8243E8B50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r>
              <a:rPr lang="en-US"/>
              <a:t>DCN ec-24-0197-01-00EC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0FC974-8C1B-B946-FA03-53062DA7E93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A48EFB7-51EC-4EB0-9C8D-DD3ECA58F7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86295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9F8431-8B93-8043-BC0A-4894B3E4AE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06AUG2024 History Ad Hoc Update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AFD834-7D7C-3D34-9E07-86A927D09E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Reiterate Scope/Duties/Membership/Voting</a:t>
            </a:r>
          </a:p>
          <a:p>
            <a:pPr marL="0" indent="0">
              <a:buNone/>
            </a:pPr>
            <a:r>
              <a:rPr lang="en-US" dirty="0"/>
              <a:t>Review plan</a:t>
            </a:r>
          </a:p>
          <a:p>
            <a:pPr marL="0" indent="0">
              <a:buNone/>
            </a:pPr>
            <a:r>
              <a:rPr lang="en-US" dirty="0"/>
              <a:t>Status of plan</a:t>
            </a:r>
          </a:p>
          <a:p>
            <a:pPr marL="0" indent="0">
              <a:buNone/>
            </a:pPr>
            <a:r>
              <a:rPr lang="en-US" dirty="0"/>
              <a:t>Solicit Volunteers – one from each WG/TAG</a:t>
            </a:r>
          </a:p>
          <a:p>
            <a:pPr marL="0" indent="0">
              <a:buNone/>
            </a:pPr>
            <a:r>
              <a:rPr lang="en-US" dirty="0"/>
              <a:t>Set up meeting schedule</a:t>
            </a:r>
          </a:p>
          <a:p>
            <a:pPr marL="0" indent="0">
              <a:buNone/>
            </a:pPr>
            <a:r>
              <a:rPr lang="en-US" dirty="0"/>
              <a:t>Begin execution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0BC10DF-9175-4719-76C2-24AC42C996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DCN ec-24-0197-01-00EC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74525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EE8E37-23C6-EE67-1732-15B8A725CC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96759"/>
          </a:xfrm>
        </p:spPr>
        <p:txBody>
          <a:bodyPr>
            <a:noAutofit/>
          </a:bodyPr>
          <a:lstStyle/>
          <a:p>
            <a:r>
              <a:rPr lang="en-US" sz="2400" dirty="0"/>
              <a:t>19JUL2024 Motion: Approve the formation of an 802 History Ad Hoc, with the scope, duties, membership and voting as shown in EC 24-182-01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FF0B95-5FF6-A533-6942-7D5E0DCC2D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3961" y="1253330"/>
            <a:ext cx="11344703" cy="498721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2600" dirty="0"/>
              <a:t>Scope:</a:t>
            </a:r>
            <a:endParaRPr lang="en-US" dirty="0"/>
          </a:p>
          <a:p>
            <a:pPr marL="747713" marR="0" lvl="3" indent="-45720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>
                <a:tab pos="973138" algn="l"/>
              </a:tabLst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Initiate </a:t>
            </a:r>
            <a:r>
              <a:rPr lang="en-US" dirty="0">
                <a:solidFill>
                  <a:prstClr val="black"/>
                </a:solidFill>
                <a:latin typeface="Aptos" panose="02110004020202020204"/>
              </a:rPr>
              <a:t>e</a:t>
            </a: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lectronic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 preservation of historical 802 documents</a:t>
            </a:r>
          </a:p>
          <a:p>
            <a:pPr marL="747713" marR="0" lvl="3" indent="-45720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>
                <a:tab pos="973138" algn="l"/>
              </a:tabLst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Identify pertinent materials of historical interest, e.g., documents, audio recordings, video recordings, etc. </a:t>
            </a:r>
          </a:p>
          <a:p>
            <a:pPr marL="747713" marR="0" lvl="3" indent="-45720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>
                <a:tab pos="973138" algn="l"/>
              </a:tabLst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Find a location(s) at which to store/display pertinent physical artifacts</a:t>
            </a:r>
          </a:p>
          <a:p>
            <a:pPr marL="747713" marR="0" lvl="3" indent="-45720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>
                <a:tab pos="973138" algn="l"/>
              </a:tabLst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Capture recollections of long time 802 LMSC participants</a:t>
            </a:r>
          </a:p>
          <a:p>
            <a:pPr marL="747713" marR="0" lvl="3" indent="-45720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>
                <a:tab pos="973138" algn="l"/>
              </a:tabLst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Develop a plan and budget for curation and presentation of materials</a:t>
            </a:r>
          </a:p>
          <a:p>
            <a:pPr marL="747713" marR="0" lvl="3" indent="-45720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>
                <a:tab pos="973138" algn="l"/>
              </a:tabLst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Solicit support of IEEE History Center</a:t>
            </a:r>
          </a:p>
          <a:p>
            <a:pPr marL="747713" marR="0" lvl="3" indent="-45720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>
                <a:tab pos="973138" algn="l"/>
              </a:tabLst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Review potential sources of funds, e.g., IEEE SA, IEEE Computer Society and IEEE New Initiatives</a:t>
            </a:r>
          </a:p>
          <a:p>
            <a:pPr marL="0" lvl="1" indent="0">
              <a:spcBef>
                <a:spcPts val="0"/>
              </a:spcBef>
              <a:buNone/>
              <a:defRPr/>
            </a:pPr>
            <a:b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</a:b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Duties: </a:t>
            </a:r>
            <a:r>
              <a:rPr lang="en-US" dirty="0">
                <a:solidFill>
                  <a:prstClr val="black"/>
                </a:solidFill>
                <a:latin typeface="Aptos" panose="02110004020202020204"/>
              </a:rPr>
              <a:t>Provide regular status reports to 802 LMSC</a:t>
            </a:r>
          </a:p>
          <a:p>
            <a:pPr marL="0" lvl="1" indent="0">
              <a:spcBef>
                <a:spcPts val="0"/>
              </a:spcBef>
              <a:buNone/>
              <a:defRPr/>
            </a:pPr>
            <a:b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</a:b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Membership: Open to any interested participant</a:t>
            </a:r>
          </a:p>
          <a:p>
            <a:pPr marL="0" lvl="1" indent="0">
              <a:spcBef>
                <a:spcPts val="0"/>
              </a:spcBef>
              <a:buNone/>
              <a:defRPr/>
            </a:pPr>
            <a:endParaRPr lang="en-US" dirty="0">
              <a:solidFill>
                <a:prstClr val="black"/>
              </a:solidFill>
              <a:latin typeface="Aptos" panose="02110004020202020204"/>
            </a:endParaRPr>
          </a:p>
          <a:p>
            <a:pPr marL="0" lvl="1" indent="0">
              <a:spcBef>
                <a:spcPts val="0"/>
              </a:spcBef>
              <a:buNone/>
              <a:defRPr/>
            </a:pP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Voting: straw polls only</a:t>
            </a:r>
          </a:p>
          <a:p>
            <a:pPr marL="0" lvl="1" indent="0">
              <a:spcBef>
                <a:spcPts val="0"/>
              </a:spcBef>
              <a:buNone/>
              <a:defRPr/>
            </a:pPr>
            <a:endParaRPr kumimoji="0" lang="en-US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  <a:p>
            <a:pPr marL="0" lvl="1" indent="0">
              <a:spcBef>
                <a:spcPts val="0"/>
              </a:spcBef>
              <a:buNone/>
              <a:defRPr/>
            </a:pPr>
            <a:r>
              <a:rPr lang="en-US" dirty="0">
                <a:solidFill>
                  <a:prstClr val="black"/>
                </a:solidFill>
                <a:latin typeface="Aptos" panose="02110004020202020204"/>
              </a:rPr>
              <a:t>Moved: Chaplin</a:t>
            </a:r>
          </a:p>
          <a:p>
            <a:pPr marL="0" lvl="1" indent="0">
              <a:spcBef>
                <a:spcPts val="0"/>
              </a:spcBef>
              <a:buNone/>
              <a:defRPr/>
            </a:pPr>
            <a:r>
              <a:rPr lang="en-US" dirty="0">
                <a:solidFill>
                  <a:prstClr val="black"/>
                </a:solidFill>
                <a:latin typeface="Aptos" panose="02110004020202020204"/>
              </a:rPr>
              <a:t>Seconded: Zimmerman</a:t>
            </a:r>
          </a:p>
          <a:p>
            <a:pPr marL="0" lvl="1" indent="0">
              <a:spcBef>
                <a:spcPts val="0"/>
              </a:spcBef>
              <a:buNone/>
              <a:defRPr/>
            </a:pPr>
            <a:r>
              <a:rPr lang="en-US" dirty="0">
                <a:solidFill>
                  <a:prstClr val="black"/>
                </a:solidFill>
                <a:latin typeface="Aptos" panose="02110004020202020204"/>
              </a:rPr>
              <a:t>Approve by Unanimous Consent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FC0F480-F880-0EA5-85DF-8A1E3E7ECC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b="0" i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Verdana" panose="020B0604030504040204" pitchFamily="34" charset="0"/>
              </a:rPr>
              <a:t>DCN ec-24-0197-01-00EC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41292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4CA7ED-BBE9-D7F7-D7E0-A8D569F0AD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802 History Ad Hoc Plan of Record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4AC1F4-0543-97EA-4C6C-81EA3BB895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7323" y="1825625"/>
            <a:ext cx="11644130" cy="4351338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Prioritize preserving the first 15 years (1979-1994) of historical material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Investigate partnering with Ethernet Alliance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Tentative Next Steps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Motion to form 802 History Ad Hoc. </a:t>
            </a:r>
          </a:p>
          <a:p>
            <a:pPr marL="1371600" lvl="2" indent="-457200">
              <a:buFont typeface="+mj-lt"/>
              <a:buAutoNum type="arabicPeriod"/>
            </a:pPr>
            <a:r>
              <a:rPr lang="en-US" dirty="0"/>
              <a:t>If approved, flesh out Ad Hoc logistics by October 2024 EC telecon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Geoff Thompson to investigate preservation of documents in his possession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Peter Jones to investigate EA collaboration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Paul Nikolich to investigate Computer Society collaboration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Tuncer </a:t>
            </a:r>
            <a:r>
              <a:rPr lang="en-US" dirty="0" err="1"/>
              <a:t>Baykas</a:t>
            </a:r>
            <a:r>
              <a:rPr lang="en-US" dirty="0"/>
              <a:t> to support activity as needed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7A9FB2E-019A-7EB2-75E0-D42181EFBB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b="0" i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Verdana" panose="020B0604030504040204" pitchFamily="34" charset="0"/>
              </a:rPr>
              <a:t>DCN ec-24-0197-01-00EC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82660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4CA7ED-BBE9-D7F7-D7E0-A8D569F0AD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802 History Ad Hoc Plan Status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4AC1F4-0543-97EA-4C6C-81EA3BB895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6770" y="1825625"/>
            <a:ext cx="1115703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Prioritize preserving the first 15 years (1979-1994) of historical material</a:t>
            </a:r>
          </a:p>
          <a:p>
            <a:pPr marL="0" indent="0">
              <a:buNone/>
            </a:pPr>
            <a:r>
              <a:rPr lang="en-US" dirty="0"/>
              <a:t>Tentative Next Steps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Form 802 History Ad Hoc -- COMPLETE. </a:t>
            </a:r>
          </a:p>
          <a:p>
            <a:pPr marL="1371600" lvl="2" indent="-457200">
              <a:buFont typeface="+mj-lt"/>
              <a:buAutoNum type="arabicPeriod"/>
            </a:pPr>
            <a:r>
              <a:rPr lang="en-US" dirty="0"/>
              <a:t>If approved, flesh out Ad Hoc logistics by October 2024 EC telecon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Geoff to investigate preservation of documents in his possession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Peter to investigate EA collaboration – IN PROCESS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Paul to investigate Computer Society collaboration – IN PROCESS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Tuncer to support activity as needed -- ONGOING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7A9FB2E-019A-7EB2-75E0-D42181EFBB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b="0" i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Verdana" panose="020B0604030504040204" pitchFamily="34" charset="0"/>
              </a:rPr>
              <a:t>DCN ec-24-0197-01-00EC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70879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4CA7ED-BBE9-D7F7-D7E0-A8D569F0AD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802 History Ad Hoc Volunteers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4AC1F4-0543-97EA-4C6C-81EA3BB895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5625"/>
            <a:ext cx="1104392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Current Membership Roster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Interim Chair </a:t>
            </a:r>
            <a:r>
              <a:rPr lang="en-US" dirty="0" err="1"/>
              <a:t>PaulN</a:t>
            </a:r>
            <a:r>
              <a:rPr lang="en-US" dirty="0"/>
              <a:t>, looking for a longer term (at least until MAR2026) Chair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Paul Nikolich, James </a:t>
            </a:r>
            <a:r>
              <a:rPr lang="en-US" dirty="0" err="1"/>
              <a:t>Gilb</a:t>
            </a:r>
            <a:r>
              <a:rPr lang="en-US" dirty="0"/>
              <a:t>, Tuncer </a:t>
            </a:r>
            <a:r>
              <a:rPr lang="en-US" dirty="0" err="1"/>
              <a:t>Baykas</a:t>
            </a:r>
            <a:r>
              <a:rPr lang="en-US" dirty="0"/>
              <a:t>, Peter Jones, Geoff Thomson, Srinivas </a:t>
            </a:r>
            <a:r>
              <a:rPr lang="en-US" dirty="0" err="1"/>
              <a:t>Kandala</a:t>
            </a:r>
            <a:r>
              <a:rPr lang="en-US" dirty="0"/>
              <a:t> (802.11WG), Edward Au (802.18 TAG)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Looking for at least one person from each WG/TAG—any volunteers?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7A9FB2E-019A-7EB2-75E0-D42181EFBB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b="0" i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Verdana" panose="020B0604030504040204" pitchFamily="34" charset="0"/>
              </a:rPr>
              <a:t>DCN ec-24-0197-01-00EC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75763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4CA7ED-BBE9-D7F7-D7E0-A8D569F0AD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802 History Ad Hoc Meeting Schedule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4AC1F4-0543-97EA-4C6C-81EA3BB895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5625"/>
            <a:ext cx="1104392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Establish regular meeting cadence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Initial 1hour telecon 3pm Monday 12 August 2024</a:t>
            </a:r>
          </a:p>
          <a:p>
            <a:pPr marL="1428750" lvl="2" indent="-514350">
              <a:buFont typeface="+mj-lt"/>
              <a:buAutoNum type="arabicPeriod"/>
            </a:pPr>
            <a:r>
              <a:rPr lang="en-US" dirty="0"/>
              <a:t>Obtain and review status on ongoing activities</a:t>
            </a:r>
          </a:p>
          <a:p>
            <a:pPr marL="1428750" lvl="2" indent="-514350">
              <a:buFont typeface="+mj-lt"/>
              <a:buAutoNum type="arabicPeriod"/>
            </a:pPr>
            <a:r>
              <a:rPr lang="en-US" dirty="0"/>
              <a:t>Obtain agreement on a regular meeting cadence and tentative dates</a:t>
            </a:r>
          </a:p>
          <a:p>
            <a:pPr marL="1371600" lvl="3" indent="0">
              <a:buNone/>
            </a:pPr>
            <a:r>
              <a:rPr lang="en-US" dirty="0"/>
              <a:t>Monthly, bi-monthly, other?</a:t>
            </a:r>
          </a:p>
          <a:p>
            <a:pPr marL="1428750" lvl="2" indent="-514350">
              <a:buFont typeface="+mj-lt"/>
              <a:buAutoNum type="arabicPeriod"/>
            </a:pPr>
            <a:r>
              <a:rPr lang="en-US" dirty="0"/>
              <a:t>Any other business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7A9FB2E-019A-7EB2-75E0-D42181EFBB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b="0" i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Verdana" panose="020B0604030504040204" pitchFamily="34" charset="0"/>
              </a:rPr>
              <a:t>DCN ec-24-0197-01-00EC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23458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4478</TotalTime>
  <Words>459</Words>
  <Application>Microsoft Office PowerPoint</Application>
  <PresentationFormat>Widescreen</PresentationFormat>
  <Paragraphs>62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Aptos</vt:lpstr>
      <vt:lpstr>Aptos Display</vt:lpstr>
      <vt:lpstr>Arial</vt:lpstr>
      <vt:lpstr>Verdana</vt:lpstr>
      <vt:lpstr>Office Theme</vt:lpstr>
      <vt:lpstr>06AUG2024 History Ad Hoc Update</vt:lpstr>
      <vt:lpstr>19JUL2024 Motion: Approve the formation of an 802 History Ad Hoc, with the scope, duties, membership and voting as shown in EC 24-182-01</vt:lpstr>
      <vt:lpstr>802 History Ad Hoc Plan of Record</vt:lpstr>
      <vt:lpstr>802 History Ad Hoc Plan Status</vt:lpstr>
      <vt:lpstr>802 History Ad Hoc Volunteers</vt:lpstr>
      <vt:lpstr>802 History Ad Hoc Meeting Schedule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Paul Nikolich/Addison</dc:creator>
  <cp:lastModifiedBy>Paul Nikolich/Addison</cp:lastModifiedBy>
  <cp:revision>25</cp:revision>
  <dcterms:created xsi:type="dcterms:W3CDTF">2024-07-15T13:44:21Z</dcterms:created>
  <dcterms:modified xsi:type="dcterms:W3CDTF">2024-08-06T12:49:48Z</dcterms:modified>
</cp:coreProperties>
</file>