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15"/>
  </p:notesMasterIdLst>
  <p:handoutMasterIdLst>
    <p:handoutMasterId r:id="rId16"/>
  </p:handoutMasterIdLst>
  <p:sldIdLst>
    <p:sldId id="278" r:id="rId2"/>
    <p:sldId id="488" r:id="rId3"/>
    <p:sldId id="489" r:id="rId4"/>
    <p:sldId id="606" r:id="rId5"/>
    <p:sldId id="513" r:id="rId6"/>
    <p:sldId id="1997" r:id="rId7"/>
    <p:sldId id="2001" r:id="rId8"/>
    <p:sldId id="2003" r:id="rId9"/>
    <p:sldId id="2002" r:id="rId10"/>
    <p:sldId id="1993" r:id="rId11"/>
    <p:sldId id="377" r:id="rId12"/>
    <p:sldId id="1998" r:id="rId13"/>
    <p:sldId id="1999" r:id="rId14"/>
  </p:sldIdLst>
  <p:sldSz cx="12192000" cy="6858000"/>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521415D9-36F7-43E2-AB2F-B90AF26B5E84}">
      <p14:sectionLst xmlns:p14="http://schemas.microsoft.com/office/powerpoint/2010/main">
        <p14:section name="Header and Safety" id="{8F22C820-E670-44D8-9823-C8D1F63B6BD0}">
          <p14:sldIdLst>
            <p14:sldId id="278"/>
            <p14:sldId id="488"/>
            <p14:sldId id="489"/>
          </p14:sldIdLst>
        </p14:section>
        <p14:section name="September Telecon" id="{60C8A1DD-480C-49A6-8C62-66D5172C2187}">
          <p14:sldIdLst>
            <p14:sldId id="606"/>
            <p14:sldId id="513"/>
            <p14:sldId id="1997"/>
            <p14:sldId id="2001"/>
            <p14:sldId id="2003"/>
            <p14:sldId id="2002"/>
          </p14:sldIdLst>
        </p14:section>
        <p14:section name="802 Telecons and Tutorial" id="{3691E67F-3ED7-4A7D-969D-B7987AAE5135}">
          <p14:sldIdLst>
            <p14:sldId id="1993"/>
            <p14:sldId id="377"/>
          </p14:sldIdLst>
        </p14:section>
        <p14:section name="Backup Slides" id="{A290899A-E08A-43F8-8395-76CFD0B7C8E3}">
          <p14:sldIdLst>
            <p14:sldId id="1998"/>
            <p14:sldId id="1999"/>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69BE28"/>
    <a:srgbClr val="0066FF"/>
    <a:srgbClr val="33CCFF"/>
    <a:srgbClr val="99FF99"/>
    <a:srgbClr val="FFFF00"/>
    <a:srgbClr val="FFCC00"/>
    <a:srgbClr val="DDDDDD"/>
    <a:srgbClr val="2FB1D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4EC162B-DBAB-430F-AF52-58B77740C16A}" v="9" dt="2024-09-03T20:01:11.15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67604" autoAdjust="0"/>
  </p:normalViewPr>
  <p:slideViewPr>
    <p:cSldViewPr>
      <p:cViewPr varScale="1">
        <p:scale>
          <a:sx n="74" d="100"/>
          <a:sy n="74" d="100"/>
        </p:scale>
        <p:origin x="90" y="54"/>
      </p:cViewPr>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54EC162B-DBAB-430F-AF52-58B77740C16A}"/>
    <pc:docChg chg="custSel addSld modSld modSection">
      <pc:chgData name="Jon Rosdahl" userId="2820f357-2dd4-4127-8713-e0bfde0fd756" providerId="ADAL" clId="{54EC162B-DBAB-430F-AF52-58B77740C16A}" dt="2024-09-03T20:01:17.695" v="688" actId="20577"/>
      <pc:docMkLst>
        <pc:docMk/>
      </pc:docMkLst>
      <pc:sldChg chg="modNotesTx">
        <pc:chgData name="Jon Rosdahl" userId="2820f357-2dd4-4127-8713-e0bfde0fd756" providerId="ADAL" clId="{54EC162B-DBAB-430F-AF52-58B77740C16A}" dt="2024-09-03T19:51:59.558" v="226" actId="20577"/>
        <pc:sldMkLst>
          <pc:docMk/>
          <pc:sldMk cId="0" sldId="278"/>
        </pc:sldMkLst>
      </pc:sldChg>
      <pc:sldChg chg="addSp delSp modSp mod">
        <pc:chgData name="Jon Rosdahl" userId="2820f357-2dd4-4127-8713-e0bfde0fd756" providerId="ADAL" clId="{54EC162B-DBAB-430F-AF52-58B77740C16A}" dt="2024-09-03T19:51:36.451" v="198" actId="20577"/>
        <pc:sldMkLst>
          <pc:docMk/>
          <pc:sldMk cId="3182102832" sldId="2002"/>
        </pc:sldMkLst>
        <pc:spChg chg="mod">
          <ac:chgData name="Jon Rosdahl" userId="2820f357-2dd4-4127-8713-e0bfde0fd756" providerId="ADAL" clId="{54EC162B-DBAB-430F-AF52-58B77740C16A}" dt="2024-09-03T19:51:36.451" v="198" actId="20577"/>
          <ac:spMkLst>
            <pc:docMk/>
            <pc:sldMk cId="3182102832" sldId="2002"/>
            <ac:spMk id="3" creationId="{1EDA4F92-FD30-FFD3-6103-97BEC45B1B6E}"/>
          </ac:spMkLst>
        </pc:spChg>
        <pc:spChg chg="add del mod">
          <ac:chgData name="Jon Rosdahl" userId="2820f357-2dd4-4127-8713-e0bfde0fd756" providerId="ADAL" clId="{54EC162B-DBAB-430F-AF52-58B77740C16A}" dt="2024-09-03T19:50:49.473" v="185" actId="478"/>
          <ac:spMkLst>
            <pc:docMk/>
            <pc:sldMk cId="3182102832" sldId="2002"/>
            <ac:spMk id="5" creationId="{C3A88FAE-5660-7FDB-04AD-46CE6DB10F5F}"/>
          </ac:spMkLst>
        </pc:spChg>
      </pc:sldChg>
      <pc:sldChg chg="modSp new mod">
        <pc:chgData name="Jon Rosdahl" userId="2820f357-2dd4-4127-8713-e0bfde0fd756" providerId="ADAL" clId="{54EC162B-DBAB-430F-AF52-58B77740C16A}" dt="2024-09-03T20:01:17.695" v="688" actId="20577"/>
        <pc:sldMkLst>
          <pc:docMk/>
          <pc:sldMk cId="4027534095" sldId="2003"/>
        </pc:sldMkLst>
        <pc:spChg chg="mod">
          <ac:chgData name="Jon Rosdahl" userId="2820f357-2dd4-4127-8713-e0bfde0fd756" providerId="ADAL" clId="{54EC162B-DBAB-430F-AF52-58B77740C16A}" dt="2024-09-03T19:52:34.409" v="286" actId="20577"/>
          <ac:spMkLst>
            <pc:docMk/>
            <pc:sldMk cId="4027534095" sldId="2003"/>
            <ac:spMk id="2" creationId="{33F2B208-1C5B-7403-60F8-9E796608E83B}"/>
          </ac:spMkLst>
        </pc:spChg>
        <pc:spChg chg="mod">
          <ac:chgData name="Jon Rosdahl" userId="2820f357-2dd4-4127-8713-e0bfde0fd756" providerId="ADAL" clId="{54EC162B-DBAB-430F-AF52-58B77740C16A}" dt="2024-09-03T20:01:17.695" v="688" actId="20577"/>
          <ac:spMkLst>
            <pc:docMk/>
            <pc:sldMk cId="4027534095" sldId="2003"/>
            <ac:spMk id="3" creationId="{ABAFD3A7-2300-1CEF-FB53-F40B4F31B269}"/>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a:extLst>
              <a:ext uri="{FF2B5EF4-FFF2-40B4-BE49-F238E27FC236}">
                <a16:creationId xmlns:a16="http://schemas.microsoft.com/office/drawing/2014/main" id="{C4E73362-6F77-B48C-4845-A720CBF56F2E}"/>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595971" name="Rectangle 3">
            <a:extLst>
              <a:ext uri="{FF2B5EF4-FFF2-40B4-BE49-F238E27FC236}">
                <a16:creationId xmlns:a16="http://schemas.microsoft.com/office/drawing/2014/main" id="{33E8B8D0-786A-4A52-4481-146C4C2B7684}"/>
              </a:ext>
            </a:extLst>
          </p:cNvPr>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ltLang="en-US"/>
          </a:p>
        </p:txBody>
      </p:sp>
      <p:sp>
        <p:nvSpPr>
          <p:cNvPr id="595972" name="Rectangle 4">
            <a:extLst>
              <a:ext uri="{FF2B5EF4-FFF2-40B4-BE49-F238E27FC236}">
                <a16:creationId xmlns:a16="http://schemas.microsoft.com/office/drawing/2014/main" id="{7432AF3F-587B-1929-8FBD-31D418B860AA}"/>
              </a:ext>
            </a:extLst>
          </p:cNvPr>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595973" name="Rectangle 5">
            <a:extLst>
              <a:ext uri="{FF2B5EF4-FFF2-40B4-BE49-F238E27FC236}">
                <a16:creationId xmlns:a16="http://schemas.microsoft.com/office/drawing/2014/main" id="{D01118A0-23CA-1F30-CFA8-FAE049544DEA}"/>
              </a:ext>
            </a:extLst>
          </p:cNvPr>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1BF840F5-73D8-4C49-8CA2-02B9D40FA99A}"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a:extLst>
              <a:ext uri="{FF2B5EF4-FFF2-40B4-BE49-F238E27FC236}">
                <a16:creationId xmlns:a16="http://schemas.microsoft.com/office/drawing/2014/main" id="{4B7C88D3-7AFC-E8EC-BD8A-BB2D56400327}"/>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107523" name="Rectangle 3">
            <a:extLst>
              <a:ext uri="{FF2B5EF4-FFF2-40B4-BE49-F238E27FC236}">
                <a16:creationId xmlns:a16="http://schemas.microsoft.com/office/drawing/2014/main" id="{56B44987-7B25-A524-3CAB-D9868D294336}"/>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ltLang="en-US"/>
          </a:p>
        </p:txBody>
      </p:sp>
      <p:sp>
        <p:nvSpPr>
          <p:cNvPr id="107524" name="Rectangle 4">
            <a:extLst>
              <a:ext uri="{FF2B5EF4-FFF2-40B4-BE49-F238E27FC236}">
                <a16:creationId xmlns:a16="http://schemas.microsoft.com/office/drawing/2014/main" id="{465A97CF-59A3-5104-8DE8-1D79CE89C2DB}"/>
              </a:ext>
            </a:extLst>
          </p:cNvPr>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7525" name="Rectangle 5">
            <a:extLst>
              <a:ext uri="{FF2B5EF4-FFF2-40B4-BE49-F238E27FC236}">
                <a16:creationId xmlns:a16="http://schemas.microsoft.com/office/drawing/2014/main" id="{49BB6068-6E46-13CF-F53E-2D552B3C9F60}"/>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7526" name="Rectangle 6">
            <a:extLst>
              <a:ext uri="{FF2B5EF4-FFF2-40B4-BE49-F238E27FC236}">
                <a16:creationId xmlns:a16="http://schemas.microsoft.com/office/drawing/2014/main" id="{7E4B10D7-FF09-E3BF-47E2-D0D35D968734}"/>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107527" name="Rectangle 7">
            <a:extLst>
              <a:ext uri="{FF2B5EF4-FFF2-40B4-BE49-F238E27FC236}">
                <a16:creationId xmlns:a16="http://schemas.microsoft.com/office/drawing/2014/main" id="{02F88482-BC8A-7CD4-9B39-6C6060D97D46}"/>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9D9A5F81-010C-45C5-B0D5-1FA113717E2E}"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slide" Target="../slides/slide11.xml"/><Relationship Id="rId1" Type="http://schemas.openxmlformats.org/officeDocument/2006/relationships/notesMaster" Target="../notesMasters/notesMaster1.xml"/><Relationship Id="rId4" Type="http://schemas.openxmlformats.org/officeDocument/2006/relationships/hyperlink" Target="http://ieee802.org/"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C64CDDE6-0122-26AF-B40A-C8B93EAC6CCA}"/>
              </a:ext>
            </a:extLst>
          </p:cNvPr>
          <p:cNvSpPr>
            <a:spLocks noGrp="1" noChangeArrowheads="1"/>
          </p:cNvSpPr>
          <p:nvPr>
            <p:ph type="sldNum" sz="quarter" idx="5"/>
          </p:nvPr>
        </p:nvSpPr>
        <p:spPr>
          <a:ln/>
        </p:spPr>
        <p:txBody>
          <a:bodyPr/>
          <a:lstStyle/>
          <a:p>
            <a:fld id="{BEFF219C-B961-4708-8C23-7A3AEC5E8FCC}" type="slidenum">
              <a:rPr lang="en-US" altLang="en-US"/>
              <a:pPr/>
              <a:t>1</a:t>
            </a:fld>
            <a:endParaRPr lang="en-US" altLang="en-US"/>
          </a:p>
        </p:txBody>
      </p:sp>
      <p:sp>
        <p:nvSpPr>
          <p:cNvPr id="237570" name="Rectangle 2">
            <a:extLst>
              <a:ext uri="{FF2B5EF4-FFF2-40B4-BE49-F238E27FC236}">
                <a16:creationId xmlns:a16="http://schemas.microsoft.com/office/drawing/2014/main" id="{5940260B-0BAD-B444-B81A-720A5B6B9F66}"/>
              </a:ext>
            </a:extLst>
          </p:cNvPr>
          <p:cNvSpPr>
            <a:spLocks noGrp="1" noRot="1" noChangeAspect="1" noChangeArrowheads="1" noTextEdit="1"/>
          </p:cNvSpPr>
          <p:nvPr>
            <p:ph type="sldImg"/>
          </p:nvPr>
        </p:nvSpPr>
        <p:spPr>
          <a:xfrm>
            <a:off x="381000" y="685800"/>
            <a:ext cx="6096000" cy="3429000"/>
          </a:xfrm>
          <a:ln/>
        </p:spPr>
      </p:sp>
      <p:sp>
        <p:nvSpPr>
          <p:cNvPr id="237571" name="Rectangle 3">
            <a:extLst>
              <a:ext uri="{FF2B5EF4-FFF2-40B4-BE49-F238E27FC236}">
                <a16:creationId xmlns:a16="http://schemas.microsoft.com/office/drawing/2014/main" id="{18463BC1-32C9-454A-61A3-91FDF87AA5C4}"/>
              </a:ext>
            </a:extLst>
          </p:cNvPr>
          <p:cNvSpPr>
            <a:spLocks noGrp="1" noChangeArrowheads="1"/>
          </p:cNvSpPr>
          <p:nvPr>
            <p:ph type="body" idx="1"/>
          </p:nvPr>
        </p:nvSpPr>
        <p:spPr/>
        <p:txBody>
          <a:bodyPr/>
          <a:lstStyle/>
          <a:p>
            <a:r>
              <a:rPr lang="en-US" altLang="en-US" dirty="0"/>
              <a:t>R0: presented to the 802 LMSC September Telecon.</a:t>
            </a:r>
          </a:p>
          <a:p>
            <a:r>
              <a:rPr lang="en-US" altLang="en-US" dirty="0"/>
              <a:t>R1: capture vote on motion results and discussion on 2025 July Time adjustment – New Slide #8 added  (motion is on Slide #9).</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200" dirty="0"/>
              <a:t>2024 July 14-19 – Sheraton Le Centre Montreal</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200" dirty="0"/>
              <a:t>		 –Has asked 802 to consider 2028 July return. – Hotel has sent a draft Contract for consideration.</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200" dirty="0"/>
              <a:t>2025 March 9-14 Hilton Atlanta – Contract Executed (802Fin-20/0016r0)</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200" dirty="0"/>
              <a:t>2025 July - Site Visit completed at Melia Castilla Madrid – May 21-25 </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200" dirty="0"/>
              <a:t>		  – Draft Contract is in final approval process- (802Fin-24/0017r4)</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200" dirty="0"/>
              <a:t>2025 November 9-14– Marriott Marquis Queen’s Park</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200" dirty="0"/>
              <a:t>		 – Submitted to IEEE CEE August 15.  (802Fin-24/0007r0)</a:t>
            </a:r>
          </a:p>
          <a:p>
            <a:endParaRPr lang="en-US" sz="1200" dirty="0"/>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200" dirty="0"/>
              <a:t>2026 November – Marriott Marquis Queen’s Park</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200" dirty="0"/>
              <a:t>		 – Submitted to IEEE CEE August 15.  (802Fin-24/0025r0)</a:t>
            </a:r>
          </a:p>
          <a:p>
            <a:r>
              <a:rPr lang="en-US" sz="1200" dirty="0"/>
              <a:t>2027 March – Hilton Atlanta </a:t>
            </a:r>
          </a:p>
          <a:p>
            <a:r>
              <a:rPr lang="en-US" sz="1200" dirty="0"/>
              <a:t>	– need to get contract formalized – Face to Face Events to finalize </a:t>
            </a:r>
          </a:p>
          <a:p>
            <a:r>
              <a:rPr lang="en-US" sz="1200" dirty="0"/>
              <a:t>	– Targeting end of Sept 2024</a:t>
            </a:r>
          </a:p>
          <a:p>
            <a:r>
              <a:rPr lang="en-US" sz="1200" dirty="0"/>
              <a:t>2027 July – </a:t>
            </a:r>
            <a:r>
              <a:rPr lang="en-US" sz="1200" dirty="0" err="1"/>
              <a:t>Gothia</a:t>
            </a:r>
            <a:r>
              <a:rPr lang="en-US" sz="1200" dirty="0"/>
              <a:t> Towers </a:t>
            </a:r>
          </a:p>
          <a:p>
            <a:r>
              <a:rPr lang="en-US" sz="1200" dirty="0"/>
              <a:t>	– Site Visit – 21-22 Aug 2024 </a:t>
            </a:r>
          </a:p>
          <a:p>
            <a:r>
              <a:rPr lang="en-US" sz="1200" dirty="0"/>
              <a:t>	– Contract to be posted Sept 3, 2024 for IEEE CEE and IEEE Legal.</a:t>
            </a:r>
            <a:endParaRPr lang="en-US" sz="1400" dirty="0"/>
          </a:p>
        </p:txBody>
      </p:sp>
      <p:sp>
        <p:nvSpPr>
          <p:cNvPr id="4" name="Header Placeholder 3"/>
          <p:cNvSpPr>
            <a:spLocks noGrp="1"/>
          </p:cNvSpPr>
          <p:nvPr>
            <p:ph type="hdr"/>
          </p:nvPr>
        </p:nvSpPr>
        <p:spPr/>
        <p:txBody>
          <a:bodyPr/>
          <a:lstStyle/>
          <a:p>
            <a:r>
              <a:rPr lang="pt-BR"/>
              <a:t>doc.: IEEE 802 EC-24/0006r11</a:t>
            </a:r>
            <a:endParaRPr lang="en-US" dirty="0"/>
          </a:p>
        </p:txBody>
      </p:sp>
      <p:sp>
        <p:nvSpPr>
          <p:cNvPr id="5" name="Date Placeholder 4"/>
          <p:cNvSpPr>
            <a:spLocks noGrp="1"/>
          </p:cNvSpPr>
          <p:nvPr>
            <p:ph type="dt"/>
          </p:nvPr>
        </p:nvSpPr>
        <p:spPr/>
        <p:txBody>
          <a:bodyPr/>
          <a:lstStyle/>
          <a:p>
            <a:r>
              <a:rPr lang="en-US"/>
              <a:t>September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28018122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latin typeface="Arial" panose="020B0604020202020204" pitchFamily="34" charset="0"/>
                <a:ea typeface="+mn-ea"/>
                <a:cs typeface="+mn-cs"/>
              </a:rPr>
              <a:t>802 Interim Telecons – 1</a:t>
            </a:r>
            <a:r>
              <a:rPr lang="en-US" sz="1200" kern="1200" baseline="30000" dirty="0">
                <a:solidFill>
                  <a:schemeClr val="tx1"/>
                </a:solidFill>
                <a:latin typeface="Arial" panose="020B0604020202020204" pitchFamily="34" charset="0"/>
                <a:ea typeface="+mn-ea"/>
                <a:cs typeface="+mn-cs"/>
              </a:rPr>
              <a:t>st</a:t>
            </a:r>
            <a:r>
              <a:rPr lang="en-US" sz="1200" kern="1200" dirty="0">
                <a:solidFill>
                  <a:schemeClr val="tx1"/>
                </a:solidFill>
                <a:latin typeface="Arial" panose="020B0604020202020204" pitchFamily="34" charset="0"/>
                <a:ea typeface="+mn-ea"/>
                <a:cs typeface="+mn-cs"/>
              </a:rPr>
              <a:t> Tuesday of the following Months: January/February/April/May/June/August/September/October</a:t>
            </a:r>
          </a:p>
          <a:p>
            <a:endParaRPr lang="en-US" sz="1200" kern="1200" dirty="0">
              <a:solidFill>
                <a:schemeClr val="tx1"/>
              </a:solidFill>
              <a:latin typeface="Arial" panose="020B0604020202020204" pitchFamily="34" charset="0"/>
              <a:ea typeface="+mn-ea"/>
              <a:cs typeface="+mn-cs"/>
            </a:endParaRPr>
          </a:p>
          <a:p>
            <a:r>
              <a:rPr lang="en-US" sz="1200" kern="1200" dirty="0">
                <a:solidFill>
                  <a:schemeClr val="tx1"/>
                </a:solidFill>
                <a:latin typeface="Arial" panose="020B0604020202020204" pitchFamily="34" charset="0"/>
                <a:ea typeface="+mn-ea"/>
                <a:cs typeface="+mn-cs"/>
              </a:rPr>
              <a:t>Delayed January 9</a:t>
            </a:r>
            <a:r>
              <a:rPr lang="en-US" sz="1200" kern="1200" baseline="30000" dirty="0">
                <a:solidFill>
                  <a:schemeClr val="tx1"/>
                </a:solidFill>
                <a:latin typeface="Arial" panose="020B0604020202020204" pitchFamily="34" charset="0"/>
                <a:ea typeface="+mn-ea"/>
                <a:cs typeface="+mn-cs"/>
              </a:rPr>
              <a:t>th</a:t>
            </a:r>
            <a:r>
              <a:rPr lang="en-US" sz="1200" kern="1200" dirty="0">
                <a:solidFill>
                  <a:schemeClr val="tx1"/>
                </a:solidFill>
                <a:latin typeface="Arial" panose="020B0604020202020204" pitchFamily="34" charset="0"/>
                <a:ea typeface="+mn-ea"/>
                <a:cs typeface="+mn-cs"/>
              </a:rPr>
              <a:t> Telecon </a:t>
            </a:r>
            <a:r>
              <a:rPr lang="en-US" sz="1200" kern="1200">
                <a:solidFill>
                  <a:schemeClr val="tx1"/>
                </a:solidFill>
                <a:latin typeface="Arial" panose="020B0604020202020204" pitchFamily="34" charset="0"/>
                <a:ea typeface="+mn-ea"/>
                <a:cs typeface="+mn-cs"/>
              </a:rPr>
              <a:t>determined during </a:t>
            </a:r>
            <a:endParaRPr lang="en-US" sz="1200" kern="1200" dirty="0">
              <a:solidFill>
                <a:schemeClr val="tx1"/>
              </a:solidFill>
              <a:latin typeface="Arial" panose="020B0604020202020204" pitchFamily="34" charset="0"/>
              <a:ea typeface="+mn-ea"/>
              <a:cs typeface="+mn-cs"/>
            </a:endParaRPr>
          </a:p>
        </p:txBody>
      </p:sp>
      <p:sp>
        <p:nvSpPr>
          <p:cNvPr id="4" name="Date Placeholder 3"/>
          <p:cNvSpPr>
            <a:spLocks noGrp="1"/>
          </p:cNvSpPr>
          <p:nvPr>
            <p:ph type="dt" idx="1"/>
          </p:nvPr>
        </p:nvSpPr>
        <p:spPr/>
        <p:txBody>
          <a:bodyPr/>
          <a:lstStyle/>
          <a:p>
            <a:r>
              <a:rPr lang="en-US" altLang="en-US"/>
              <a:t>March 2024</a:t>
            </a:r>
          </a:p>
        </p:txBody>
      </p:sp>
      <p:sp>
        <p:nvSpPr>
          <p:cNvPr id="5" name="Footer Placeholder 4"/>
          <p:cNvSpPr>
            <a:spLocks noGrp="1"/>
          </p:cNvSpPr>
          <p:nvPr>
            <p:ph type="ftr" sz="quarter" idx="4"/>
          </p:nvPr>
        </p:nvSpPr>
        <p:spPr/>
        <p:txBody>
          <a:bodyPr/>
          <a:lstStyle/>
          <a:p>
            <a:r>
              <a:rPr lang="en-US" altLang="en-US"/>
              <a:t>ec-24-0031-00-00EC</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10</a:t>
            </a:fld>
            <a:endParaRPr lang="en-US" altLang="en-US"/>
          </a:p>
        </p:txBody>
      </p:sp>
    </p:spTree>
    <p:extLst>
      <p:ext uri="{BB962C8B-B14F-4D97-AF65-F5344CB8AC3E}">
        <p14:creationId xmlns:p14="http://schemas.microsoft.com/office/powerpoint/2010/main" val="8987942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All official tutorial request forms must be submitted no later than 45 days in advance of the Plenary Session.  </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Approved Tutorial Requests will be assigned a time slot based on the order in which they were received.</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en-US" sz="1200" kern="1200" dirty="0">
              <a:solidFill>
                <a:srgbClr val="000000"/>
              </a:solidFill>
              <a:effectLst/>
              <a:latin typeface="Times New Roman" pitchFamily="16" charset="0"/>
              <a:ea typeface="+mn-ea"/>
              <a:cs typeface="+mn-cs"/>
            </a:endParaRP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 The Final Tutorial Schedule will be posted at </a:t>
            </a:r>
            <a:r>
              <a:rPr lang="en-US" sz="1200" u="sng" kern="1200" dirty="0">
                <a:solidFill>
                  <a:srgbClr val="000000"/>
                </a:solidFill>
                <a:effectLst/>
                <a:latin typeface="Times New Roman" pitchFamily="16" charset="0"/>
                <a:ea typeface="+mn-ea"/>
                <a:cs typeface="+mn-cs"/>
                <a:hlinkClick r:id="rId3"/>
              </a:rPr>
              <a:t>http://802world.org/plenary</a:t>
            </a:r>
            <a:r>
              <a:rPr lang="en-US" sz="1200" kern="1200" dirty="0">
                <a:solidFill>
                  <a:srgbClr val="000000"/>
                </a:solidFill>
                <a:effectLst/>
                <a:latin typeface="Times New Roman" pitchFamily="16" charset="0"/>
                <a:ea typeface="+mn-ea"/>
                <a:cs typeface="+mn-cs"/>
              </a:rPr>
              <a:t> and </a:t>
            </a:r>
            <a:r>
              <a:rPr lang="en-US" sz="1200" u="sng" kern="1200" dirty="0">
                <a:solidFill>
                  <a:srgbClr val="000000"/>
                </a:solidFill>
                <a:effectLst/>
                <a:latin typeface="Times New Roman" pitchFamily="16" charset="0"/>
                <a:ea typeface="+mn-ea"/>
                <a:cs typeface="+mn-cs"/>
                <a:hlinkClick r:id="rId4"/>
              </a:rPr>
              <a:t>http://ieee802.org</a:t>
            </a:r>
            <a:r>
              <a:rPr lang="en-US" sz="1200" kern="1200" dirty="0">
                <a:solidFill>
                  <a:srgbClr val="000000"/>
                </a:solidFill>
                <a:effectLst/>
                <a:latin typeface="Times New Roman" pitchFamily="16" charset="0"/>
                <a:ea typeface="+mn-ea"/>
                <a:cs typeface="+mn-cs"/>
              </a:rPr>
              <a:t> no less than 30 days in advance of the Plenary Session.</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en-US" sz="1200" kern="1200" dirty="0">
              <a:solidFill>
                <a:srgbClr val="000000"/>
              </a:solidFill>
              <a:effectLst/>
              <a:latin typeface="Times New Roman" pitchFamily="16" charset="0"/>
              <a:ea typeface="+mn-ea"/>
              <a:cs typeface="+mn-cs"/>
            </a:endParaRP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Mentor Link to 2023 Tutorial Request form: </a:t>
            </a:r>
            <a:r>
              <a:rPr lang="en-US" sz="1200" u="sng" kern="1200" dirty="0">
                <a:solidFill>
                  <a:srgbClr val="0066FF"/>
                </a:solidFill>
                <a:effectLst/>
                <a:latin typeface="Times New Roman" pitchFamily="16" charset="0"/>
                <a:ea typeface="+mn-ea"/>
                <a:cs typeface="+mn-cs"/>
              </a:rPr>
              <a:t>https://mentor.ieee.org/802-ec/dcn/23/ec-23-0128-00-00EC-802-tutorial-request-form-2023.docx  </a:t>
            </a:r>
          </a:p>
        </p:txBody>
      </p:sp>
      <p:sp>
        <p:nvSpPr>
          <p:cNvPr id="5" name="Date Placeholder 4"/>
          <p:cNvSpPr>
            <a:spLocks noGrp="1"/>
          </p:cNvSpPr>
          <p:nvPr>
            <p:ph type="dt" idx="1"/>
          </p:nvPr>
        </p:nvSpPr>
        <p:spPr/>
        <p:txBody>
          <a:bodyPr/>
          <a:lstStyle/>
          <a:p>
            <a:r>
              <a:rPr lang="en-US" altLang="en-US"/>
              <a:t>March 2024</a:t>
            </a:r>
            <a:endParaRPr lang="en-US" altLang="en-US" dirty="0"/>
          </a:p>
        </p:txBody>
      </p:sp>
      <p:sp>
        <p:nvSpPr>
          <p:cNvPr id="6" name="Slide Number Placeholder 5"/>
          <p:cNvSpPr>
            <a:spLocks noGrp="1"/>
          </p:cNvSpPr>
          <p:nvPr>
            <p:ph type="sldNum" sz="quarter" idx="5"/>
          </p:nvPr>
        </p:nvSpPr>
        <p:spPr/>
        <p:txBody>
          <a:bodyPr/>
          <a:lstStyle/>
          <a:p>
            <a:fld id="{BB4FDFDE-EE6A-4525-B0D7-A089E73B782C}" type="slidenum">
              <a:rPr lang="en-US" altLang="en-US" smtClean="0"/>
              <a:pPr/>
              <a:t>11</a:t>
            </a:fld>
            <a:endParaRPr lang="en-US" altLang="en-US" dirty="0"/>
          </a:p>
        </p:txBody>
      </p:sp>
      <p:sp>
        <p:nvSpPr>
          <p:cNvPr id="7" name="Footer Placeholder 6">
            <a:extLst>
              <a:ext uri="{FF2B5EF4-FFF2-40B4-BE49-F238E27FC236}">
                <a16:creationId xmlns:a16="http://schemas.microsoft.com/office/drawing/2014/main" id="{FEF0F5CE-7338-40F2-ACE4-729DF11D0968}"/>
              </a:ext>
            </a:extLst>
          </p:cNvPr>
          <p:cNvSpPr>
            <a:spLocks noGrp="1"/>
          </p:cNvSpPr>
          <p:nvPr>
            <p:ph type="ftr" sz="quarter" idx="4"/>
          </p:nvPr>
        </p:nvSpPr>
        <p:spPr/>
        <p:txBody>
          <a:bodyPr/>
          <a:lstStyle/>
          <a:p>
            <a:r>
              <a:rPr lang="en-US" altLang="en-US"/>
              <a:t>ec-24-0031-00-00EC</a:t>
            </a:r>
            <a:endParaRPr lang="en-US" altLang="en-US" dirty="0"/>
          </a:p>
        </p:txBody>
      </p:sp>
      <p:sp>
        <p:nvSpPr>
          <p:cNvPr id="8" name="Header Placeholder 7">
            <a:extLst>
              <a:ext uri="{FF2B5EF4-FFF2-40B4-BE49-F238E27FC236}">
                <a16:creationId xmlns:a16="http://schemas.microsoft.com/office/drawing/2014/main" id="{5074634C-E6A2-44CC-BA0F-F40C76A95D6E}"/>
              </a:ext>
            </a:extLst>
          </p:cNvPr>
          <p:cNvSpPr>
            <a:spLocks noGrp="1"/>
          </p:cNvSpPr>
          <p:nvPr>
            <p:ph type="hdr" sz="quarter"/>
          </p:nvPr>
        </p:nvSpPr>
        <p:spPr/>
        <p:txBody>
          <a:bodyPr/>
          <a:lstStyle/>
          <a:p>
            <a:r>
              <a:rPr lang="en-US" altLang="en-US" dirty="0"/>
              <a:t>March 2021</a:t>
            </a:r>
          </a:p>
        </p:txBody>
      </p:sp>
    </p:spTree>
    <p:extLst>
      <p:ext uri="{BB962C8B-B14F-4D97-AF65-F5344CB8AC3E}">
        <p14:creationId xmlns:p14="http://schemas.microsoft.com/office/powerpoint/2010/main" val="4719605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30754" name="Rectangle 2">
            <a:extLst>
              <a:ext uri="{FF2B5EF4-FFF2-40B4-BE49-F238E27FC236}">
                <a16:creationId xmlns:a16="http://schemas.microsoft.com/office/drawing/2014/main" id="{0052311F-EED1-577B-00D2-C4CFA7F7B3CF}"/>
              </a:ext>
            </a:extLst>
          </p:cNvPr>
          <p:cNvSpPr>
            <a:spLocks noChangeArrowheads="1"/>
          </p:cNvSpPr>
          <p:nvPr/>
        </p:nvSpPr>
        <p:spPr bwMode="auto">
          <a:xfrm>
            <a:off x="19051" y="6597650"/>
            <a:ext cx="12172949"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55" name="Rectangle 3">
            <a:extLst>
              <a:ext uri="{FF2B5EF4-FFF2-40B4-BE49-F238E27FC236}">
                <a16:creationId xmlns:a16="http://schemas.microsoft.com/office/drawing/2014/main" id="{D150820C-B403-B5C7-8207-DFDCCA07E3FA}"/>
              </a:ext>
            </a:extLst>
          </p:cNvPr>
          <p:cNvSpPr>
            <a:spLocks noChangeArrowheads="1"/>
          </p:cNvSpPr>
          <p:nvPr/>
        </p:nvSpPr>
        <p:spPr bwMode="auto">
          <a:xfrm>
            <a:off x="4234" y="3175"/>
            <a:ext cx="12181417"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56" name="Rectangle 4">
            <a:extLst>
              <a:ext uri="{FF2B5EF4-FFF2-40B4-BE49-F238E27FC236}">
                <a16:creationId xmlns:a16="http://schemas.microsoft.com/office/drawing/2014/main" id="{DD2674FB-8115-FF44-7F24-A0821BB87E18}"/>
              </a:ext>
            </a:extLst>
          </p:cNvPr>
          <p:cNvSpPr>
            <a:spLocks noGrp="1" noChangeArrowheads="1"/>
          </p:cNvSpPr>
          <p:nvPr>
            <p:ph type="ctrTitle"/>
          </p:nvPr>
        </p:nvSpPr>
        <p:spPr>
          <a:xfrm>
            <a:off x="914400" y="2130426"/>
            <a:ext cx="10363200" cy="1470025"/>
          </a:xfrm>
        </p:spPr>
        <p:txBody>
          <a:bodyPr/>
          <a:lstStyle>
            <a:lvl1pPr>
              <a:defRPr/>
            </a:lvl1pPr>
          </a:lstStyle>
          <a:p>
            <a:pPr lvl="0"/>
            <a:r>
              <a:rPr lang="en-US" altLang="en-US" noProof="0"/>
              <a:t>Click to edit Master title style</a:t>
            </a:r>
          </a:p>
        </p:txBody>
      </p:sp>
      <p:sp>
        <p:nvSpPr>
          <p:cNvPr id="330757" name="Rectangle 5">
            <a:extLst>
              <a:ext uri="{FF2B5EF4-FFF2-40B4-BE49-F238E27FC236}">
                <a16:creationId xmlns:a16="http://schemas.microsoft.com/office/drawing/2014/main" id="{2CE15CAF-90D7-CEF0-5F3F-EEE0848F6D83}"/>
              </a:ext>
            </a:extLst>
          </p:cNvPr>
          <p:cNvSpPr>
            <a:spLocks noGrp="1" noChangeArrowheads="1"/>
          </p:cNvSpPr>
          <p:nvPr>
            <p:ph type="subTitle" idx="1"/>
          </p:nvPr>
        </p:nvSpPr>
        <p:spPr>
          <a:xfrm>
            <a:off x="1828800" y="3886200"/>
            <a:ext cx="8534400" cy="1752600"/>
          </a:xfrm>
        </p:spPr>
        <p:txBody>
          <a:bodyPr/>
          <a:lstStyle>
            <a:lvl1pPr marL="0" indent="0" algn="ctr">
              <a:buFontTx/>
              <a:buNone/>
              <a:defRPr/>
            </a:lvl1pPr>
          </a:lstStyle>
          <a:p>
            <a:pPr lvl="0"/>
            <a:r>
              <a:rPr lang="en-US" altLang="en-US" noProof="0"/>
              <a:t>Click to edit Master subtitle style</a:t>
            </a:r>
          </a:p>
        </p:txBody>
      </p:sp>
      <p:grpSp>
        <p:nvGrpSpPr>
          <p:cNvPr id="330761" name="Group 9">
            <a:extLst>
              <a:ext uri="{FF2B5EF4-FFF2-40B4-BE49-F238E27FC236}">
                <a16:creationId xmlns:a16="http://schemas.microsoft.com/office/drawing/2014/main" id="{C223E48D-7678-BFC5-6AAB-100801145243}"/>
              </a:ext>
            </a:extLst>
          </p:cNvPr>
          <p:cNvGrpSpPr>
            <a:grpSpLocks/>
          </p:cNvGrpSpPr>
          <p:nvPr/>
        </p:nvGrpSpPr>
        <p:grpSpPr bwMode="auto">
          <a:xfrm>
            <a:off x="11089218" y="5876926"/>
            <a:ext cx="1058333" cy="709613"/>
            <a:chOff x="3288" y="3482"/>
            <a:chExt cx="500" cy="447"/>
          </a:xfrm>
        </p:grpSpPr>
        <p:sp>
          <p:nvSpPr>
            <p:cNvPr id="330762" name="Rectangle 10">
              <a:extLst>
                <a:ext uri="{FF2B5EF4-FFF2-40B4-BE49-F238E27FC236}">
                  <a16:creationId xmlns:a16="http://schemas.microsoft.com/office/drawing/2014/main" id="{7794BF6A-E234-CFA6-DF7D-BA5676532AD0}"/>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63" name="Text Box 11">
              <a:extLst>
                <a:ext uri="{FF2B5EF4-FFF2-40B4-BE49-F238E27FC236}">
                  <a16:creationId xmlns:a16="http://schemas.microsoft.com/office/drawing/2014/main" id="{4CED8025-A05F-000E-3A16-9E48B6BCD995}"/>
                </a:ext>
              </a:extLst>
            </p:cNvPr>
            <p:cNvSpPr txBox="1">
              <a:spLocks noChangeArrowheads="1"/>
            </p:cNvSpPr>
            <p:nvPr userDrawn="1"/>
          </p:nvSpPr>
          <p:spPr bwMode="auto">
            <a:xfrm>
              <a:off x="3297" y="3482"/>
              <a:ext cx="367"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30764" name="Line 12">
              <a:extLst>
                <a:ext uri="{FF2B5EF4-FFF2-40B4-BE49-F238E27FC236}">
                  <a16:creationId xmlns:a16="http://schemas.microsoft.com/office/drawing/2014/main" id="{83E82BF6-31C2-1F6C-99DD-967D9CD77628}"/>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30765" name="Text Box 13">
              <a:extLst>
                <a:ext uri="{FF2B5EF4-FFF2-40B4-BE49-F238E27FC236}">
                  <a16:creationId xmlns:a16="http://schemas.microsoft.com/office/drawing/2014/main" id="{94A0E2E1-A231-6508-05CB-14243DC929EF}"/>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2400" b="1" dirty="0">
                  <a:solidFill>
                    <a:schemeClr val="bg1"/>
                  </a:solidFill>
                </a:rPr>
                <a:t>802</a:t>
              </a:r>
            </a:p>
          </p:txBody>
        </p:sp>
      </p:grpSp>
      <p:sp>
        <p:nvSpPr>
          <p:cNvPr id="4" name="Text Box 7">
            <a:extLst>
              <a:ext uri="{FF2B5EF4-FFF2-40B4-BE49-F238E27FC236}">
                <a16:creationId xmlns:a16="http://schemas.microsoft.com/office/drawing/2014/main" id="{D4DC036D-FE0D-C69A-4FD5-8CAE1F594333}"/>
              </a:ext>
            </a:extLst>
          </p:cNvPr>
          <p:cNvSpPr txBox="1">
            <a:spLocks noChangeArrowheads="1"/>
          </p:cNvSpPr>
          <p:nvPr userDrawn="1"/>
        </p:nvSpPr>
        <p:spPr bwMode="auto">
          <a:xfrm>
            <a:off x="10871201" y="6589714"/>
            <a:ext cx="127423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eaLnBrk="1" hangingPunct="1">
              <a:spcBef>
                <a:spcPct val="50000"/>
              </a:spcBef>
            </a:pPr>
            <a:r>
              <a:rPr lang="en-US" altLang="en-US" sz="1200" dirty="0">
                <a:solidFill>
                  <a:schemeClr val="tx1"/>
                </a:solidFill>
              </a:rPr>
              <a:t>Page </a:t>
            </a:r>
            <a:fld id="{0CF3F8C6-39BE-4E23-8645-149F701E51B6}" type="slidenum">
              <a:rPr lang="en-US" altLang="en-US" sz="1200">
                <a:solidFill>
                  <a:schemeClr val="tx1"/>
                </a:solidFill>
              </a:rPr>
              <a:pPr algn="r" eaLnBrk="1" hangingPunct="1">
                <a:spcBef>
                  <a:spcPct val="50000"/>
                </a:spcBef>
              </a:pPr>
              <a:t>‹#›</a:t>
            </a:fld>
            <a:endParaRPr lang="en-US" altLang="en-US" sz="1200" dirty="0">
              <a:solidFill>
                <a:schemeClr val="tx1"/>
              </a:solidFill>
            </a:endParaRPr>
          </a:p>
        </p:txBody>
      </p:sp>
      <p:sp>
        <p:nvSpPr>
          <p:cNvPr id="5" name="Text Box 9">
            <a:extLst>
              <a:ext uri="{FF2B5EF4-FFF2-40B4-BE49-F238E27FC236}">
                <a16:creationId xmlns:a16="http://schemas.microsoft.com/office/drawing/2014/main" id="{4FADB595-7055-7C80-99B8-0E9C6F486665}"/>
              </a:ext>
            </a:extLst>
          </p:cNvPr>
          <p:cNvSpPr txBox="1">
            <a:spLocks noChangeArrowheads="1"/>
          </p:cNvSpPr>
          <p:nvPr userDrawn="1"/>
        </p:nvSpPr>
        <p:spPr bwMode="auto">
          <a:xfrm>
            <a:off x="2121094" y="6591300"/>
            <a:ext cx="918613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sz="1200" dirty="0">
                <a:solidFill>
                  <a:schemeClr val="tx1"/>
                </a:solidFill>
              </a:rPr>
              <a:t>Executive Secretary Report for Sept LMSC Telecon</a:t>
            </a:r>
          </a:p>
        </p:txBody>
      </p:sp>
      <p:sp>
        <p:nvSpPr>
          <p:cNvPr id="3" name="Text Box 8">
            <a:extLst>
              <a:ext uri="{FF2B5EF4-FFF2-40B4-BE49-F238E27FC236}">
                <a16:creationId xmlns:a16="http://schemas.microsoft.com/office/drawing/2014/main" id="{A432FE7E-60AD-9D71-DE74-E5AF1043C9AC}"/>
              </a:ext>
            </a:extLst>
          </p:cNvPr>
          <p:cNvSpPr txBox="1">
            <a:spLocks noChangeArrowheads="1"/>
          </p:cNvSpPr>
          <p:nvPr userDrawn="1"/>
        </p:nvSpPr>
        <p:spPr bwMode="auto">
          <a:xfrm>
            <a:off x="1" y="6589714"/>
            <a:ext cx="230204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ltLang="en-US" sz="1200" dirty="0">
                <a:solidFill>
                  <a:schemeClr val="tx1"/>
                </a:solidFill>
              </a:rPr>
              <a:t>Doc:802 ec-24-0211-00-00EC</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7C8E6-5810-6158-8114-58D35C84EDB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03C83B2-95EF-A764-25C9-6B7AE99C47C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291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1EF14A3-655F-6923-1262-740AC90F5971}"/>
              </a:ext>
            </a:extLst>
          </p:cNvPr>
          <p:cNvSpPr>
            <a:spLocks noGrp="1"/>
          </p:cNvSpPr>
          <p:nvPr>
            <p:ph type="title" orient="vert"/>
          </p:nvPr>
        </p:nvSpPr>
        <p:spPr>
          <a:xfrm>
            <a:off x="8771467" y="404814"/>
            <a:ext cx="2810933" cy="546258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DC99CB2-804A-1CDB-A81B-70EB85446496}"/>
              </a:ext>
            </a:extLst>
          </p:cNvPr>
          <p:cNvSpPr>
            <a:spLocks noGrp="1"/>
          </p:cNvSpPr>
          <p:nvPr>
            <p:ph type="body" orient="vert" idx="1"/>
          </p:nvPr>
        </p:nvSpPr>
        <p:spPr>
          <a:xfrm>
            <a:off x="334434" y="404814"/>
            <a:ext cx="8233833" cy="54625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990953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5B36B-65F2-C6FB-E02B-6319F2BF1A8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141D0CC-1C53-9590-73E2-AF40696C8A7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296255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6C2DBD-65C6-3141-370A-5B8421F56D0F}"/>
              </a:ext>
            </a:extLst>
          </p:cNvPr>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EC07591-377C-7A81-77AA-7C291A54461F}"/>
              </a:ext>
            </a:extLst>
          </p:cNvPr>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19750738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7606C-DA87-EA9F-A8F9-8AA55E183D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43F2F2B-7707-F313-7CD1-E78F705BED15}"/>
              </a:ext>
            </a:extLst>
          </p:cNvPr>
          <p:cNvSpPr>
            <a:spLocks noGrp="1"/>
          </p:cNvSpPr>
          <p:nvPr>
            <p:ph sz="half" idx="1"/>
          </p:nvPr>
        </p:nvSpPr>
        <p:spPr>
          <a:xfrm>
            <a:off x="334433" y="1341438"/>
            <a:ext cx="53848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0F0C0E2-7D7C-F586-B5BC-0BDD409FE9AC}"/>
              </a:ext>
            </a:extLst>
          </p:cNvPr>
          <p:cNvSpPr>
            <a:spLocks noGrp="1"/>
          </p:cNvSpPr>
          <p:nvPr>
            <p:ph sz="half" idx="2"/>
          </p:nvPr>
        </p:nvSpPr>
        <p:spPr>
          <a:xfrm>
            <a:off x="5922433" y="1341438"/>
            <a:ext cx="53848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642938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9C4B-011A-FA1D-E9D3-20A2FADB867D}"/>
              </a:ext>
            </a:extLst>
          </p:cNvPr>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721CF64-5E06-7BF2-313B-68DF4BC69B21}"/>
              </a:ext>
            </a:extLst>
          </p:cNvPr>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97D26C3-D953-BDE8-7559-26A396262ECF}"/>
              </a:ext>
            </a:extLst>
          </p:cNvPr>
          <p:cNvSpPr>
            <a:spLocks noGrp="1"/>
          </p:cNvSpPr>
          <p:nvPr>
            <p:ph sz="half" idx="2"/>
          </p:nvPr>
        </p:nvSpPr>
        <p:spPr>
          <a:xfrm>
            <a:off x="840318"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5B7CE98-C76F-8557-8082-0F6E3EEF9FC7}"/>
              </a:ext>
            </a:extLst>
          </p:cNvPr>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36A577A-F984-1B11-A19D-867C94E4E54F}"/>
              </a:ext>
            </a:extLst>
          </p:cNvPr>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212721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458DF-F387-C37D-7586-54A923685AFE}"/>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1513912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06973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27347-56F2-D778-39A1-A6E7D320A206}"/>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26DF6FA-900F-7B26-250D-5AEA6F6AFE59}"/>
              </a:ext>
            </a:extLst>
          </p:cNvPr>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69BC2A1-F0FF-D770-BA7B-983FD38AD4F4}"/>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690830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CFC62-3C46-116F-6F16-8BE24A8FDE19}"/>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9D051CE-A89C-B469-0267-5ED79C41BAC9}"/>
              </a:ext>
            </a:extLst>
          </p:cNvPr>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E112EE61-9818-DFCB-1612-F149BEA8D98A}"/>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9148413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a:extLst>
              <a:ext uri="{FF2B5EF4-FFF2-40B4-BE49-F238E27FC236}">
                <a16:creationId xmlns:a16="http://schemas.microsoft.com/office/drawing/2014/main" id="{A7292F7F-BF57-4E95-AE3B-3C9E4F55995C}"/>
              </a:ext>
            </a:extLst>
          </p:cNvPr>
          <p:cNvSpPr>
            <a:spLocks noChangeArrowheads="1"/>
          </p:cNvSpPr>
          <p:nvPr/>
        </p:nvSpPr>
        <p:spPr bwMode="auto">
          <a:xfrm>
            <a:off x="0" y="6586538"/>
            <a:ext cx="12185651" cy="277812"/>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37" name="Text Box 9">
            <a:extLst>
              <a:ext uri="{FF2B5EF4-FFF2-40B4-BE49-F238E27FC236}">
                <a16:creationId xmlns:a16="http://schemas.microsoft.com/office/drawing/2014/main" id="{898217D0-841C-D064-E34A-02F02D341E34}"/>
              </a:ext>
            </a:extLst>
          </p:cNvPr>
          <p:cNvSpPr txBox="1">
            <a:spLocks noChangeArrowheads="1"/>
          </p:cNvSpPr>
          <p:nvPr/>
        </p:nvSpPr>
        <p:spPr bwMode="auto">
          <a:xfrm>
            <a:off x="2121094" y="6591300"/>
            <a:ext cx="918613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sz="1200" dirty="0">
                <a:solidFill>
                  <a:schemeClr val="tx1"/>
                </a:solidFill>
              </a:rPr>
              <a:t>Executive Secretary Report for Sept LMSC Telecon</a:t>
            </a:r>
          </a:p>
        </p:txBody>
      </p:sp>
      <p:sp>
        <p:nvSpPr>
          <p:cNvPr id="329731" name="Rectangle 3">
            <a:extLst>
              <a:ext uri="{FF2B5EF4-FFF2-40B4-BE49-F238E27FC236}">
                <a16:creationId xmlns:a16="http://schemas.microsoft.com/office/drawing/2014/main" id="{C2C87C22-8B31-AD40-875B-3628AD064402}"/>
              </a:ext>
            </a:extLst>
          </p:cNvPr>
          <p:cNvSpPr>
            <a:spLocks noChangeArrowheads="1"/>
          </p:cNvSpPr>
          <p:nvPr/>
        </p:nvSpPr>
        <p:spPr bwMode="auto">
          <a:xfrm>
            <a:off x="4234" y="3175"/>
            <a:ext cx="12181417"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32" name="Rectangle 4">
            <a:extLst>
              <a:ext uri="{FF2B5EF4-FFF2-40B4-BE49-F238E27FC236}">
                <a16:creationId xmlns:a16="http://schemas.microsoft.com/office/drawing/2014/main" id="{3ACBF366-EBA4-ADDC-F95C-E5B668BC37EE}"/>
              </a:ext>
            </a:extLst>
          </p:cNvPr>
          <p:cNvSpPr>
            <a:spLocks noGrp="1" noChangeArrowheads="1"/>
          </p:cNvSpPr>
          <p:nvPr>
            <p:ph type="title"/>
          </p:nvPr>
        </p:nvSpPr>
        <p:spPr bwMode="auto">
          <a:xfrm>
            <a:off x="609600" y="404813"/>
            <a:ext cx="109728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9733" name="Rectangle 5">
            <a:extLst>
              <a:ext uri="{FF2B5EF4-FFF2-40B4-BE49-F238E27FC236}">
                <a16:creationId xmlns:a16="http://schemas.microsoft.com/office/drawing/2014/main" id="{D10CF9CF-4206-486D-51F1-D60981DCEFE9}"/>
              </a:ext>
            </a:extLst>
          </p:cNvPr>
          <p:cNvSpPr>
            <a:spLocks noGrp="1" noChangeArrowheads="1"/>
          </p:cNvSpPr>
          <p:nvPr>
            <p:ph type="body" idx="1"/>
          </p:nvPr>
        </p:nvSpPr>
        <p:spPr bwMode="auto">
          <a:xfrm>
            <a:off x="334433" y="1341438"/>
            <a:ext cx="109728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329734" name="Line 6">
            <a:extLst>
              <a:ext uri="{FF2B5EF4-FFF2-40B4-BE49-F238E27FC236}">
                <a16:creationId xmlns:a16="http://schemas.microsoft.com/office/drawing/2014/main" id="{7784D76B-56E5-8531-1B48-443D1EFFBA13}"/>
              </a:ext>
            </a:extLst>
          </p:cNvPr>
          <p:cNvSpPr>
            <a:spLocks noChangeShapeType="1"/>
          </p:cNvSpPr>
          <p:nvPr/>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29735" name="Text Box 7">
            <a:extLst>
              <a:ext uri="{FF2B5EF4-FFF2-40B4-BE49-F238E27FC236}">
                <a16:creationId xmlns:a16="http://schemas.microsoft.com/office/drawing/2014/main" id="{05B84EB9-56D1-993A-9CC3-10A03F0D45EC}"/>
              </a:ext>
            </a:extLst>
          </p:cNvPr>
          <p:cNvSpPr txBox="1">
            <a:spLocks noChangeArrowheads="1"/>
          </p:cNvSpPr>
          <p:nvPr/>
        </p:nvSpPr>
        <p:spPr bwMode="auto">
          <a:xfrm>
            <a:off x="10871201" y="6589714"/>
            <a:ext cx="127423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eaLnBrk="1" hangingPunct="1">
              <a:spcBef>
                <a:spcPct val="50000"/>
              </a:spcBef>
            </a:pPr>
            <a:r>
              <a:rPr lang="en-US" altLang="en-US" sz="1200" dirty="0">
                <a:solidFill>
                  <a:schemeClr val="tx1"/>
                </a:solidFill>
              </a:rPr>
              <a:t>Page </a:t>
            </a:r>
            <a:fld id="{0CF3F8C6-39BE-4E23-8645-149F701E51B6}" type="slidenum">
              <a:rPr lang="en-US" altLang="en-US" sz="1200">
                <a:solidFill>
                  <a:schemeClr val="tx1"/>
                </a:solidFill>
              </a:rPr>
              <a:pPr algn="r" eaLnBrk="1" hangingPunct="1">
                <a:spcBef>
                  <a:spcPct val="50000"/>
                </a:spcBef>
              </a:pPr>
              <a:t>‹#›</a:t>
            </a:fld>
            <a:endParaRPr lang="en-US" altLang="en-US" sz="1200" dirty="0">
              <a:solidFill>
                <a:schemeClr val="tx1"/>
              </a:solidFill>
            </a:endParaRPr>
          </a:p>
        </p:txBody>
      </p:sp>
      <p:sp>
        <p:nvSpPr>
          <p:cNvPr id="329736" name="Text Box 8">
            <a:extLst>
              <a:ext uri="{FF2B5EF4-FFF2-40B4-BE49-F238E27FC236}">
                <a16:creationId xmlns:a16="http://schemas.microsoft.com/office/drawing/2014/main" id="{066FFC52-A651-6ADA-A5C8-8525ACB7402A}"/>
              </a:ext>
            </a:extLst>
          </p:cNvPr>
          <p:cNvSpPr txBox="1">
            <a:spLocks noChangeArrowheads="1"/>
          </p:cNvSpPr>
          <p:nvPr/>
        </p:nvSpPr>
        <p:spPr bwMode="auto">
          <a:xfrm>
            <a:off x="1" y="6589714"/>
            <a:ext cx="2217082"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ltLang="en-US" sz="1200" dirty="0">
                <a:solidFill>
                  <a:schemeClr val="tx1"/>
                </a:solidFill>
              </a:rPr>
              <a:t>Doc:802 ec-24-0211-00-00EC</a:t>
            </a:r>
          </a:p>
        </p:txBody>
      </p:sp>
      <p:grpSp>
        <p:nvGrpSpPr>
          <p:cNvPr id="329748" name="Group 20">
            <a:extLst>
              <a:ext uri="{FF2B5EF4-FFF2-40B4-BE49-F238E27FC236}">
                <a16:creationId xmlns:a16="http://schemas.microsoft.com/office/drawing/2014/main" id="{A2501175-51D3-4FDF-1CE6-3B12E39AC28D}"/>
              </a:ext>
            </a:extLst>
          </p:cNvPr>
          <p:cNvGrpSpPr>
            <a:grpSpLocks/>
          </p:cNvGrpSpPr>
          <p:nvPr/>
        </p:nvGrpSpPr>
        <p:grpSpPr bwMode="auto">
          <a:xfrm>
            <a:off x="11089218" y="5876926"/>
            <a:ext cx="1058333" cy="709613"/>
            <a:chOff x="3288" y="3482"/>
            <a:chExt cx="500" cy="447"/>
          </a:xfrm>
        </p:grpSpPr>
        <p:sp>
          <p:nvSpPr>
            <p:cNvPr id="329746" name="Rectangle 18">
              <a:extLst>
                <a:ext uri="{FF2B5EF4-FFF2-40B4-BE49-F238E27FC236}">
                  <a16:creationId xmlns:a16="http://schemas.microsoft.com/office/drawing/2014/main" id="{ACB0F83A-BA6A-4E52-34F9-44D1B5729761}"/>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43" name="Text Box 15">
              <a:extLst>
                <a:ext uri="{FF2B5EF4-FFF2-40B4-BE49-F238E27FC236}">
                  <a16:creationId xmlns:a16="http://schemas.microsoft.com/office/drawing/2014/main" id="{3D606333-88DF-906A-99BB-900868C69DC5}"/>
                </a:ext>
              </a:extLst>
            </p:cNvPr>
            <p:cNvSpPr txBox="1">
              <a:spLocks noChangeArrowheads="1"/>
            </p:cNvSpPr>
            <p:nvPr userDrawn="1"/>
          </p:nvSpPr>
          <p:spPr bwMode="auto">
            <a:xfrm>
              <a:off x="3297" y="3482"/>
              <a:ext cx="367"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29745" name="Line 17">
              <a:extLst>
                <a:ext uri="{FF2B5EF4-FFF2-40B4-BE49-F238E27FC236}">
                  <a16:creationId xmlns:a16="http://schemas.microsoft.com/office/drawing/2014/main" id="{6D853213-879F-5816-829E-4A4BA9A8BF48}"/>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29747" name="Text Box 19">
              <a:extLst>
                <a:ext uri="{FF2B5EF4-FFF2-40B4-BE49-F238E27FC236}">
                  <a16:creationId xmlns:a16="http://schemas.microsoft.com/office/drawing/2014/main" id="{0CBA2A2D-665B-A264-6BEA-9D5D9FACCF3D}"/>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2400" b="1">
                  <a:solidFill>
                    <a:schemeClr val="bg1"/>
                  </a:solidFill>
                </a:rPr>
                <a:t>802</a:t>
              </a:r>
            </a:p>
          </p:txBody>
        </p:sp>
      </p:grpSp>
    </p:spTree>
  </p:cSld>
  <p:clrMap bg1="lt1" tx1="dk1" bg2="lt2" tx2="dk2" accent1="accent1" accent2="accent2" accent3="accent3" accent4="accent4" accent5="accent5" accent6="accent6" hlink="hlink" folHlink="folHlink"/>
  <p:sldLayoutIdLst>
    <p:sldLayoutId id="2147483658"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sldNum="0" hdr="0" ftr="0" dt="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panose="020B0604020202020204" pitchFamily="34" charset="0"/>
        </a:defRPr>
      </a:lvl2pPr>
      <a:lvl3pPr algn="ctr" rtl="0" eaLnBrk="1" fontAlgn="base" hangingPunct="1">
        <a:spcBef>
          <a:spcPct val="0"/>
        </a:spcBef>
        <a:spcAft>
          <a:spcPct val="0"/>
        </a:spcAft>
        <a:defRPr sz="3600">
          <a:solidFill>
            <a:schemeClr val="tx2"/>
          </a:solidFill>
          <a:latin typeface="Arial" panose="020B0604020202020204" pitchFamily="34" charset="0"/>
        </a:defRPr>
      </a:lvl3pPr>
      <a:lvl4pPr algn="ctr" rtl="0" eaLnBrk="1" fontAlgn="base" hangingPunct="1">
        <a:spcBef>
          <a:spcPct val="0"/>
        </a:spcBef>
        <a:spcAft>
          <a:spcPct val="0"/>
        </a:spcAft>
        <a:defRPr sz="3600">
          <a:solidFill>
            <a:schemeClr val="tx2"/>
          </a:solidFill>
          <a:latin typeface="Arial" panose="020B0604020202020204" pitchFamily="34" charset="0"/>
        </a:defRPr>
      </a:lvl4pPr>
      <a:lvl5pPr algn="ctr" rtl="0" eaLnBrk="1" fontAlgn="base" hangingPunct="1">
        <a:spcBef>
          <a:spcPct val="0"/>
        </a:spcBef>
        <a:spcAft>
          <a:spcPct val="0"/>
        </a:spcAft>
        <a:defRPr sz="3600">
          <a:solidFill>
            <a:schemeClr val="tx2"/>
          </a:solidFill>
          <a:latin typeface="Arial" panose="020B0604020202020204" pitchFamily="34" charset="0"/>
        </a:defRPr>
      </a:lvl5pPr>
      <a:lvl6pPr marL="457200" algn="ctr" rtl="0" eaLnBrk="1" fontAlgn="base" hangingPunct="1">
        <a:spcBef>
          <a:spcPct val="0"/>
        </a:spcBef>
        <a:spcAft>
          <a:spcPct val="0"/>
        </a:spcAft>
        <a:defRPr sz="3600">
          <a:solidFill>
            <a:schemeClr val="tx2"/>
          </a:solidFill>
          <a:latin typeface="Arial" panose="020B0604020202020204" pitchFamily="34" charset="0"/>
        </a:defRPr>
      </a:lvl6pPr>
      <a:lvl7pPr marL="914400" algn="ctr" rtl="0" eaLnBrk="1" fontAlgn="base" hangingPunct="1">
        <a:spcBef>
          <a:spcPct val="0"/>
        </a:spcBef>
        <a:spcAft>
          <a:spcPct val="0"/>
        </a:spcAft>
        <a:defRPr sz="3600">
          <a:solidFill>
            <a:schemeClr val="tx2"/>
          </a:solidFill>
          <a:latin typeface="Arial" panose="020B0604020202020204" pitchFamily="34" charset="0"/>
        </a:defRPr>
      </a:lvl7pPr>
      <a:lvl8pPr marL="1371600" algn="ctr" rtl="0" eaLnBrk="1" fontAlgn="base" hangingPunct="1">
        <a:spcBef>
          <a:spcPct val="0"/>
        </a:spcBef>
        <a:spcAft>
          <a:spcPct val="0"/>
        </a:spcAft>
        <a:defRPr sz="3600">
          <a:solidFill>
            <a:schemeClr val="tx2"/>
          </a:solidFill>
          <a:latin typeface="Arial" panose="020B0604020202020204" pitchFamily="34" charset="0"/>
        </a:defRPr>
      </a:lvl8pPr>
      <a:lvl9pPr marL="1828800" algn="ctr" rtl="0" eaLnBrk="1" fontAlgn="base" hangingPunct="1">
        <a:spcBef>
          <a:spcPct val="0"/>
        </a:spcBef>
        <a:spcAft>
          <a:spcPct val="0"/>
        </a:spcAft>
        <a:defRPr sz="36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ieee802.org/11/email/stds-802-11/msg08358.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0" name="Rectangle 4">
            <a:extLst>
              <a:ext uri="{FF2B5EF4-FFF2-40B4-BE49-F238E27FC236}">
                <a16:creationId xmlns:a16="http://schemas.microsoft.com/office/drawing/2014/main" id="{13920269-E2C7-FAD1-29AE-5FAF7F00091F}"/>
              </a:ext>
            </a:extLst>
          </p:cNvPr>
          <p:cNvSpPr>
            <a:spLocks noGrp="1" noChangeArrowheads="1"/>
          </p:cNvSpPr>
          <p:nvPr>
            <p:ph type="ctrTitle"/>
          </p:nvPr>
        </p:nvSpPr>
        <p:spPr>
          <a:xfrm>
            <a:off x="2133600" y="1676400"/>
            <a:ext cx="7848600" cy="1752600"/>
          </a:xfrm>
        </p:spPr>
        <p:txBody>
          <a:bodyPr/>
          <a:lstStyle/>
          <a:p>
            <a:r>
              <a:rPr lang="en-US" altLang="en-US" sz="4000" dirty="0"/>
              <a:t>Executive Secretary Report for September LMSC Telecon</a:t>
            </a:r>
            <a:endParaRPr lang="en-US" altLang="en-US" sz="4400" dirty="0"/>
          </a:p>
        </p:txBody>
      </p:sp>
      <p:sp>
        <p:nvSpPr>
          <p:cNvPr id="111621" name="Rectangle 5">
            <a:extLst>
              <a:ext uri="{FF2B5EF4-FFF2-40B4-BE49-F238E27FC236}">
                <a16:creationId xmlns:a16="http://schemas.microsoft.com/office/drawing/2014/main" id="{03425CC1-0E12-2DA7-39AD-EE1B92A02C98}"/>
              </a:ext>
            </a:extLst>
          </p:cNvPr>
          <p:cNvSpPr>
            <a:spLocks noGrp="1" noChangeArrowheads="1"/>
          </p:cNvSpPr>
          <p:nvPr>
            <p:ph type="subTitle" idx="1"/>
          </p:nvPr>
        </p:nvSpPr>
        <p:spPr>
          <a:xfrm>
            <a:off x="2895600" y="3908425"/>
            <a:ext cx="6400800" cy="1752600"/>
          </a:xfrm>
        </p:spPr>
        <p:txBody>
          <a:bodyPr/>
          <a:lstStyle/>
          <a:p>
            <a:pPr>
              <a:lnSpc>
                <a:spcPct val="80000"/>
              </a:lnSpc>
            </a:pPr>
            <a:r>
              <a:rPr lang="en-US" altLang="en-US" sz="3300" dirty="0"/>
              <a:t>Jon Rosdahl</a:t>
            </a:r>
            <a:br>
              <a:rPr lang="en-US" altLang="en-US" sz="3300" dirty="0"/>
            </a:br>
            <a:r>
              <a:rPr lang="en-US" altLang="en-US" sz="3300" dirty="0"/>
              <a:t>IEEE Executive Secretary</a:t>
            </a:r>
            <a:br>
              <a:rPr lang="en-US" altLang="en-US" sz="3300" dirty="0"/>
            </a:br>
            <a:r>
              <a:rPr lang="en-US" altLang="en-US" sz="3300" dirty="0" err="1"/>
              <a:t>jrosdahl@</a:t>
            </a:r>
            <a:r>
              <a:rPr lang="en-US" altLang="en-US" sz="3300" err="1"/>
              <a:t>ieee</a:t>
            </a:r>
            <a:r>
              <a:rPr lang="en-US" altLang="en-US" sz="3300"/>
              <a:t>.org</a:t>
            </a:r>
            <a:endParaRPr lang="en-US" altLang="en-US" sz="33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a:extLst>
              <a:ext uri="{FF2B5EF4-FFF2-40B4-BE49-F238E27FC236}">
                <a16:creationId xmlns:a16="http://schemas.microsoft.com/office/drawing/2014/main" id="{EA070EC2-6458-4DC6-97AA-F4CD63687C31}"/>
              </a:ext>
            </a:extLst>
          </p:cNvPr>
          <p:cNvSpPr>
            <a:spLocks noGrp="1" noChangeArrowheads="1"/>
          </p:cNvSpPr>
          <p:nvPr>
            <p:ph type="title"/>
          </p:nvPr>
        </p:nvSpPr>
        <p:spPr/>
        <p:txBody>
          <a:bodyPr/>
          <a:lstStyle/>
          <a:p>
            <a:r>
              <a:rPr lang="en-US" altLang="en-US" dirty="0"/>
              <a:t>8.04 Monthly IEEE 802 LMSC Telecons</a:t>
            </a:r>
          </a:p>
        </p:txBody>
      </p:sp>
      <p:sp>
        <p:nvSpPr>
          <p:cNvPr id="2" name="Content Placeholder 1">
            <a:extLst>
              <a:ext uri="{FF2B5EF4-FFF2-40B4-BE49-F238E27FC236}">
                <a16:creationId xmlns:a16="http://schemas.microsoft.com/office/drawing/2014/main" id="{82277739-66B6-40EB-9580-9458386E0E7F}"/>
              </a:ext>
            </a:extLst>
          </p:cNvPr>
          <p:cNvSpPr>
            <a:spLocks noGrp="1"/>
          </p:cNvSpPr>
          <p:nvPr>
            <p:ph idx="1"/>
          </p:nvPr>
        </p:nvSpPr>
        <p:spPr>
          <a:xfrm>
            <a:off x="762000" y="1341438"/>
            <a:ext cx="10668000" cy="4983162"/>
          </a:xfrm>
        </p:spPr>
        <p:txBody>
          <a:bodyPr/>
          <a:lstStyle/>
          <a:p>
            <a:pPr marL="0" indent="0">
              <a:buNone/>
            </a:pPr>
            <a:r>
              <a:rPr lang="en-US" sz="2800" b="1" dirty="0"/>
              <a:t>Announcement of 802 LMSC Interim Telecons </a:t>
            </a:r>
          </a:p>
          <a:p>
            <a:r>
              <a:rPr lang="en-US" sz="2400" dirty="0"/>
              <a:t>     Tuesday 6 August 2024, 19:00-21:00 UTC</a:t>
            </a:r>
          </a:p>
          <a:p>
            <a:r>
              <a:rPr lang="en-US" sz="2400" dirty="0"/>
              <a:t>     Tuesday 3 September 2024, 19:00-21:00 UTC</a:t>
            </a:r>
          </a:p>
          <a:p>
            <a:r>
              <a:rPr lang="en-US" sz="2400" dirty="0"/>
              <a:t>     Tuesday 1 October 2024,19:00-21:00 UTC</a:t>
            </a:r>
          </a:p>
          <a:p>
            <a:r>
              <a:rPr lang="en-US" sz="2400" dirty="0"/>
              <a:t>Call Time: Tuesday, 3:00 PM - 5:00 PM (UTC-05:00) Eastern Time (ET)</a:t>
            </a:r>
          </a:p>
          <a:p>
            <a:r>
              <a:rPr lang="en-US" sz="2400" dirty="0"/>
              <a:t>Recurrence: Occurs Generally the first Tuesday of every month.</a:t>
            </a:r>
          </a:p>
          <a:p>
            <a:r>
              <a:rPr lang="en-US" sz="2400" dirty="0"/>
              <a:t>From 7:00 PM to 9:00 PM, (UTC+00:00) Monrovia, Reykjavik time zone.</a:t>
            </a:r>
          </a:p>
          <a:p>
            <a:endParaRPr lang="en-US" sz="2400" dirty="0"/>
          </a:p>
          <a:p>
            <a:pPr marL="0" indent="0">
              <a:buNone/>
            </a:pPr>
            <a:r>
              <a:rPr lang="en-US" sz="2400" dirty="0"/>
              <a:t>Calls after November Plenary to be Scheduled during 2024 November IEEE 802 LMSC Closing Plenary meeting.</a:t>
            </a:r>
            <a:br>
              <a:rPr lang="en-US" sz="2400" dirty="0"/>
            </a:br>
            <a:endParaRPr lang="en-US"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236A4-908E-4FA0-BD93-01C0DC1C8239}"/>
              </a:ext>
            </a:extLst>
          </p:cNvPr>
          <p:cNvSpPr>
            <a:spLocks noGrp="1"/>
          </p:cNvSpPr>
          <p:nvPr>
            <p:ph type="title"/>
          </p:nvPr>
        </p:nvSpPr>
        <p:spPr/>
        <p:txBody>
          <a:bodyPr/>
          <a:lstStyle/>
          <a:p>
            <a:r>
              <a:rPr lang="en-US" dirty="0"/>
              <a:t>8.05 Call for Tutorials for November 2024</a:t>
            </a:r>
          </a:p>
        </p:txBody>
      </p:sp>
      <p:sp>
        <p:nvSpPr>
          <p:cNvPr id="3" name="Content Placeholder 2">
            <a:extLst>
              <a:ext uri="{FF2B5EF4-FFF2-40B4-BE49-F238E27FC236}">
                <a16:creationId xmlns:a16="http://schemas.microsoft.com/office/drawing/2014/main" id="{2915EE7F-D148-4722-88EB-C5D46D3CB511}"/>
              </a:ext>
            </a:extLst>
          </p:cNvPr>
          <p:cNvSpPr>
            <a:spLocks noGrp="1"/>
          </p:cNvSpPr>
          <p:nvPr>
            <p:ph idx="1"/>
          </p:nvPr>
        </p:nvSpPr>
        <p:spPr>
          <a:xfrm>
            <a:off x="1066800" y="1341442"/>
            <a:ext cx="9982200" cy="5111746"/>
          </a:xfrm>
        </p:spPr>
        <p:txBody>
          <a:bodyPr/>
          <a:lstStyle/>
          <a:p>
            <a:pPr>
              <a:buFont typeface="Arial" panose="020B0604020202020204" pitchFamily="34" charset="0"/>
              <a:buChar char="•"/>
            </a:pPr>
            <a:r>
              <a:rPr lang="en-US" sz="2000" kern="0" dirty="0">
                <a:solidFill>
                  <a:srgbClr val="000000"/>
                </a:solidFill>
              </a:rPr>
              <a:t>Tutorials may be held electronic: TBA</a:t>
            </a:r>
          </a:p>
          <a:p>
            <a:pPr>
              <a:buFont typeface="Arial" panose="020B0604020202020204" pitchFamily="34" charset="0"/>
              <a:buChar char="•"/>
            </a:pPr>
            <a:r>
              <a:rPr lang="en-US" sz="2000" kern="0" dirty="0">
                <a:solidFill>
                  <a:srgbClr val="000000"/>
                </a:solidFill>
              </a:rPr>
              <a:t>In person/Mixed-mode Tutorials: November </a:t>
            </a:r>
            <a:r>
              <a:rPr lang="en-US" sz="2000" dirty="0"/>
              <a:t>(Mon/Tues) </a:t>
            </a:r>
          </a:p>
          <a:p>
            <a:pPr>
              <a:buFont typeface="Arial" panose="020B0604020202020204" pitchFamily="34" charset="0"/>
              <a:buChar char="•"/>
            </a:pPr>
            <a:endParaRPr lang="en-US" sz="1800" kern="0" dirty="0">
              <a:solidFill>
                <a:srgbClr val="000000"/>
              </a:solidFill>
            </a:endParaRPr>
          </a:p>
          <a:p>
            <a:pPr lvl="0"/>
            <a:r>
              <a:rPr lang="en-US" sz="2000" kern="0" dirty="0">
                <a:solidFill>
                  <a:srgbClr val="000000"/>
                </a:solidFill>
              </a:rPr>
              <a:t>Tutorial Request form:</a:t>
            </a:r>
          </a:p>
          <a:p>
            <a:pPr lvl="1"/>
            <a:r>
              <a:rPr lang="en-US" sz="2000" kern="0" dirty="0">
                <a:solidFill>
                  <a:schemeClr val="accent2"/>
                </a:solidFill>
              </a:rPr>
              <a:t>https://mentor.ieee.org/802-ec/dcn/23/ec-23-0128-00-00EC-802-tutorial-request-form-2023.docx</a:t>
            </a:r>
          </a:p>
          <a:p>
            <a:pPr marL="457200" lvl="1" indent="0">
              <a:buNone/>
            </a:pPr>
            <a:endParaRPr lang="en-US" sz="1800" kern="0" dirty="0">
              <a:solidFill>
                <a:srgbClr val="000000"/>
              </a:solidFill>
            </a:endParaRPr>
          </a:p>
          <a:p>
            <a:pPr lvl="0"/>
            <a:r>
              <a:rPr lang="en-US" sz="2000" kern="0" dirty="0">
                <a:solidFill>
                  <a:srgbClr val="000000"/>
                </a:solidFill>
              </a:rPr>
              <a:t> As a reminder, please refer to Chair's Guidelines section 2.5 Tutorials for the logistics for participating in sponsoring/presenting a Tutorial.</a:t>
            </a:r>
          </a:p>
          <a:p>
            <a:pPr lvl="0"/>
            <a:endParaRPr lang="en-US" sz="1800" kern="0" dirty="0">
              <a:solidFill>
                <a:srgbClr val="000000"/>
              </a:solidFill>
            </a:endParaRPr>
          </a:p>
          <a:p>
            <a:pPr lvl="0"/>
            <a:r>
              <a:rPr lang="en-US" sz="2000" kern="0" dirty="0">
                <a:solidFill>
                  <a:srgbClr val="000000"/>
                </a:solidFill>
              </a:rPr>
              <a:t>Note that Tutorial times are limited to 80 minutes with 10 minutes to allow for presenters to setup and depart. (Starting at 18:15).</a:t>
            </a:r>
          </a:p>
          <a:p>
            <a:pPr lvl="0"/>
            <a:endParaRPr lang="en-US" sz="1800" kern="0" dirty="0">
              <a:solidFill>
                <a:srgbClr val="000000"/>
              </a:solidFill>
            </a:endParaRPr>
          </a:p>
          <a:p>
            <a:pPr lvl="0"/>
            <a:r>
              <a:rPr lang="en-US" sz="2000" kern="0" dirty="0">
                <a:solidFill>
                  <a:srgbClr val="000000"/>
                </a:solidFill>
              </a:rPr>
              <a:t>All requests for Tutorials must be made by </a:t>
            </a:r>
            <a:r>
              <a:rPr lang="en-US" sz="2000" kern="0" dirty="0">
                <a:solidFill>
                  <a:srgbClr val="000000"/>
                </a:solidFill>
                <a:highlight>
                  <a:srgbClr val="FFFF00"/>
                </a:highlight>
              </a:rPr>
              <a:t>27 September 2024</a:t>
            </a:r>
          </a:p>
          <a:p>
            <a:endParaRPr lang="en-US" sz="2000" dirty="0"/>
          </a:p>
        </p:txBody>
      </p:sp>
    </p:spTree>
    <p:extLst>
      <p:ext uri="{BB962C8B-B14F-4D97-AF65-F5344CB8AC3E}">
        <p14:creationId xmlns:p14="http://schemas.microsoft.com/office/powerpoint/2010/main" val="27613042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16E4FF-9DBB-15B5-0703-B91F3D7F2EDC}"/>
              </a:ext>
            </a:extLst>
          </p:cNvPr>
          <p:cNvSpPr>
            <a:spLocks noGrp="1"/>
          </p:cNvSpPr>
          <p:nvPr>
            <p:ph type="title"/>
          </p:nvPr>
        </p:nvSpPr>
        <p:spPr/>
        <p:txBody>
          <a:bodyPr/>
          <a:lstStyle/>
          <a:p>
            <a:r>
              <a:rPr lang="en-US" sz="2800" dirty="0"/>
              <a:t>Approved Meeting Fees for 2024 November 802 Plenary</a:t>
            </a:r>
          </a:p>
        </p:txBody>
      </p:sp>
      <p:sp>
        <p:nvSpPr>
          <p:cNvPr id="3" name="Content Placeholder 2">
            <a:extLst>
              <a:ext uri="{FF2B5EF4-FFF2-40B4-BE49-F238E27FC236}">
                <a16:creationId xmlns:a16="http://schemas.microsoft.com/office/drawing/2014/main" id="{34344C96-37AF-8361-02A9-A4CEF5B166E5}"/>
              </a:ext>
            </a:extLst>
          </p:cNvPr>
          <p:cNvSpPr>
            <a:spLocks noGrp="1"/>
          </p:cNvSpPr>
          <p:nvPr>
            <p:ph idx="1"/>
          </p:nvPr>
        </p:nvSpPr>
        <p:spPr>
          <a:xfrm>
            <a:off x="334433" y="1341437"/>
            <a:ext cx="9342967" cy="5211763"/>
          </a:xfrm>
        </p:spPr>
        <p:txBody>
          <a:bodyPr/>
          <a:lstStyle/>
          <a:p>
            <a:r>
              <a:rPr lang="en-US" sz="1800" dirty="0"/>
              <a:t>Variables: </a:t>
            </a:r>
          </a:p>
          <a:p>
            <a:pPr lvl="1"/>
            <a:r>
              <a:rPr lang="en-US" sz="1800" dirty="0"/>
              <a:t>900 total attendance: 50% In-person - 50% Remote</a:t>
            </a:r>
          </a:p>
          <a:p>
            <a:pPr lvl="1"/>
            <a:r>
              <a:rPr lang="en-US" sz="1800" dirty="0"/>
              <a:t>Total Estimated Registration fees: $471,000 -- $523.33 per person</a:t>
            </a:r>
          </a:p>
          <a:p>
            <a:pPr lvl="1"/>
            <a:r>
              <a:rPr lang="en-US" sz="1800" dirty="0"/>
              <a:t>Total Estimated Expenses: $622,783.97 -- $691.98 per person</a:t>
            </a:r>
          </a:p>
          <a:p>
            <a:pPr lvl="1"/>
            <a:r>
              <a:rPr lang="en-US" sz="1800" dirty="0"/>
              <a:t>Estimated Session Net = </a:t>
            </a:r>
            <a:r>
              <a:rPr lang="en-US" sz="1800" dirty="0">
                <a:solidFill>
                  <a:srgbClr val="C00000"/>
                </a:solidFill>
              </a:rPr>
              <a:t>-$85,759.34</a:t>
            </a:r>
          </a:p>
          <a:p>
            <a:r>
              <a:rPr lang="en-US" sz="1800" dirty="0">
                <a:highlight>
                  <a:srgbClr val="FFFF00"/>
                </a:highlight>
              </a:rPr>
              <a:t>Proposed Meeting fees: $600/$800/$1000</a:t>
            </a:r>
          </a:p>
          <a:p>
            <a:pPr lvl="1"/>
            <a:r>
              <a:rPr lang="en-US" sz="1800" dirty="0"/>
              <a:t>$300 discount with 3-night stay</a:t>
            </a:r>
          </a:p>
          <a:p>
            <a:pPr lvl="1"/>
            <a:r>
              <a:rPr lang="en-US" sz="1800" dirty="0"/>
              <a:t>Early Bird – Sept 20  Standard – Sept 21 to Nov 1 Late/On-site = after Nov 1, 2024</a:t>
            </a:r>
          </a:p>
          <a:p>
            <a:pPr lvl="1"/>
            <a:r>
              <a:rPr lang="en-US" sz="1800" dirty="0"/>
              <a:t>Cancellations </a:t>
            </a:r>
          </a:p>
          <a:p>
            <a:pPr lvl="2"/>
            <a:r>
              <a:rPr lang="en-US" sz="1800" dirty="0"/>
              <a:t>Full Refund until Sept 20, </a:t>
            </a:r>
          </a:p>
          <a:p>
            <a:pPr lvl="2"/>
            <a:r>
              <a:rPr lang="en-US" sz="1800" dirty="0"/>
              <a:t>Refund with $150 Cancellation fee Sept 21 to Nov 1 </a:t>
            </a:r>
          </a:p>
          <a:p>
            <a:pPr lvl="2"/>
            <a:r>
              <a:rPr lang="en-US" sz="1800" dirty="0"/>
              <a:t>No Refund after Nov 1, 2024</a:t>
            </a:r>
          </a:p>
          <a:p>
            <a:r>
              <a:rPr lang="en-US" sz="1800" dirty="0"/>
              <a:t>Motion to Set the 2024 November IEEE 802 Plenary Meeting Fees as noted (above) on Slide 42 802 EC-24/124r1.</a:t>
            </a:r>
          </a:p>
          <a:p>
            <a:r>
              <a:rPr lang="en-US" sz="1800" dirty="0"/>
              <a:t>Moved: Jon Rosdahl</a:t>
            </a:r>
          </a:p>
          <a:p>
            <a:r>
              <a:rPr lang="en-US" sz="1800" dirty="0"/>
              <a:t>2</a:t>
            </a:r>
            <a:r>
              <a:rPr lang="en-US" sz="1800" baseline="30000" dirty="0"/>
              <a:t>nd</a:t>
            </a:r>
            <a:r>
              <a:rPr lang="en-US" sz="1800" dirty="0"/>
              <a:t>: Glenn Parsons</a:t>
            </a:r>
          </a:p>
        </p:txBody>
      </p:sp>
      <p:sp>
        <p:nvSpPr>
          <p:cNvPr id="4" name="TextBox 3">
            <a:extLst>
              <a:ext uri="{FF2B5EF4-FFF2-40B4-BE49-F238E27FC236}">
                <a16:creationId xmlns:a16="http://schemas.microsoft.com/office/drawing/2014/main" id="{32F30ED5-01D4-5055-0F6D-A26FD5255BEE}"/>
              </a:ext>
            </a:extLst>
          </p:cNvPr>
          <p:cNvSpPr txBox="1"/>
          <p:nvPr/>
        </p:nvSpPr>
        <p:spPr>
          <a:xfrm>
            <a:off x="8246534" y="4038600"/>
            <a:ext cx="3611033" cy="1200329"/>
          </a:xfrm>
          <a:prstGeom prst="rect">
            <a:avLst/>
          </a:prstGeom>
          <a:noFill/>
        </p:spPr>
        <p:txBody>
          <a:bodyPr wrap="square" rtlCol="0">
            <a:spAutoFit/>
          </a:bodyPr>
          <a:lstStyle/>
          <a:p>
            <a:r>
              <a:rPr lang="en-US" dirty="0"/>
              <a:t>July 19, 2024, Motion #3: Approved by unanimous consent</a:t>
            </a:r>
          </a:p>
        </p:txBody>
      </p:sp>
    </p:spTree>
    <p:extLst>
      <p:ext uri="{BB962C8B-B14F-4D97-AF65-F5344CB8AC3E}">
        <p14:creationId xmlns:p14="http://schemas.microsoft.com/office/powerpoint/2010/main" val="38982879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841ADE-2FD3-6DE5-96E2-789CFEEC0BCE}"/>
              </a:ext>
            </a:extLst>
          </p:cNvPr>
          <p:cNvSpPr>
            <a:spLocks noGrp="1"/>
          </p:cNvSpPr>
          <p:nvPr>
            <p:ph type="title"/>
          </p:nvPr>
        </p:nvSpPr>
        <p:spPr/>
        <p:txBody>
          <a:bodyPr/>
          <a:lstStyle/>
          <a:p>
            <a:r>
              <a:rPr lang="en-US" dirty="0"/>
              <a:t>Approved 2025 Session Registration Fees</a:t>
            </a:r>
          </a:p>
        </p:txBody>
      </p:sp>
      <p:sp>
        <p:nvSpPr>
          <p:cNvPr id="3" name="Content Placeholder 2">
            <a:extLst>
              <a:ext uri="{FF2B5EF4-FFF2-40B4-BE49-F238E27FC236}">
                <a16:creationId xmlns:a16="http://schemas.microsoft.com/office/drawing/2014/main" id="{2D9D885D-3136-A945-D26A-7028DE255C74}"/>
              </a:ext>
            </a:extLst>
          </p:cNvPr>
          <p:cNvSpPr>
            <a:spLocks noGrp="1"/>
          </p:cNvSpPr>
          <p:nvPr>
            <p:ph idx="1"/>
          </p:nvPr>
        </p:nvSpPr>
        <p:spPr>
          <a:xfrm>
            <a:off x="334433" y="1341437"/>
            <a:ext cx="8352367" cy="4830763"/>
          </a:xfrm>
        </p:spPr>
        <p:txBody>
          <a:bodyPr/>
          <a:lstStyle/>
          <a:p>
            <a:pPr marL="0" indent="0">
              <a:buNone/>
            </a:pPr>
            <a:r>
              <a:rPr lang="en-US" sz="2400" dirty="0">
                <a:solidFill>
                  <a:srgbClr val="006600"/>
                </a:solidFill>
              </a:rPr>
              <a:t>To allow for Attendees to plan for 2025 expenses, and to accommodate the direction from the Reserve Plan Proposal:</a:t>
            </a:r>
          </a:p>
          <a:p>
            <a:pPr marL="0" indent="0">
              <a:buNone/>
            </a:pPr>
            <a:endParaRPr lang="en-US" sz="2400" dirty="0">
              <a:solidFill>
                <a:srgbClr val="006600"/>
              </a:solidFill>
            </a:endParaRPr>
          </a:p>
          <a:p>
            <a:r>
              <a:rPr lang="en-US" sz="2400" dirty="0"/>
              <a:t>Moved to Set the 2025 Session Registration Fees: </a:t>
            </a:r>
          </a:p>
          <a:p>
            <a:pPr lvl="1"/>
            <a:r>
              <a:rPr lang="en-US" sz="2400" dirty="0"/>
              <a:t>Early-Bird $600/</a:t>
            </a:r>
          </a:p>
          <a:p>
            <a:pPr lvl="1"/>
            <a:r>
              <a:rPr lang="en-US" sz="2400" dirty="0"/>
              <a:t>Standard $800/</a:t>
            </a:r>
          </a:p>
          <a:p>
            <a:pPr lvl="1"/>
            <a:r>
              <a:rPr lang="en-US" sz="2400" dirty="0"/>
              <a:t>Late/Onsite $1000</a:t>
            </a:r>
          </a:p>
          <a:p>
            <a:pPr lvl="1"/>
            <a:r>
              <a:rPr lang="en-US" sz="2400" dirty="0"/>
              <a:t>$300 discount with 3-night stay</a:t>
            </a:r>
          </a:p>
          <a:p>
            <a:pPr marL="457200" lvl="1" indent="0">
              <a:buNone/>
            </a:pPr>
            <a:endParaRPr lang="en-US" sz="2400" dirty="0"/>
          </a:p>
          <a:p>
            <a:r>
              <a:rPr lang="en-US" sz="2400" dirty="0"/>
              <a:t>Moved: Jon Rosdahl</a:t>
            </a:r>
          </a:p>
          <a:p>
            <a:r>
              <a:rPr lang="en-US" sz="2400" dirty="0"/>
              <a:t>2</a:t>
            </a:r>
            <a:r>
              <a:rPr lang="en-US" sz="2400" baseline="30000" dirty="0"/>
              <a:t>nd</a:t>
            </a:r>
            <a:r>
              <a:rPr lang="en-US" sz="2400" dirty="0"/>
              <a:t>: Glenn Parsons</a:t>
            </a:r>
          </a:p>
        </p:txBody>
      </p:sp>
      <p:sp>
        <p:nvSpPr>
          <p:cNvPr id="4" name="TextBox 3">
            <a:extLst>
              <a:ext uri="{FF2B5EF4-FFF2-40B4-BE49-F238E27FC236}">
                <a16:creationId xmlns:a16="http://schemas.microsoft.com/office/drawing/2014/main" id="{0C251FE7-9CC4-5567-A2BF-7BBF2BADECCD}"/>
              </a:ext>
            </a:extLst>
          </p:cNvPr>
          <p:cNvSpPr txBox="1"/>
          <p:nvPr/>
        </p:nvSpPr>
        <p:spPr>
          <a:xfrm>
            <a:off x="8246534" y="4038600"/>
            <a:ext cx="3611033" cy="1200329"/>
          </a:xfrm>
          <a:prstGeom prst="rect">
            <a:avLst/>
          </a:prstGeom>
          <a:noFill/>
        </p:spPr>
        <p:txBody>
          <a:bodyPr wrap="square" rtlCol="0">
            <a:spAutoFit/>
          </a:bodyPr>
          <a:lstStyle/>
          <a:p>
            <a:r>
              <a:rPr lang="en-US" dirty="0"/>
              <a:t>July 19, 2024, Motion #3: Approved by unanimous consent</a:t>
            </a:r>
          </a:p>
        </p:txBody>
      </p:sp>
    </p:spTree>
    <p:extLst>
      <p:ext uri="{BB962C8B-B14F-4D97-AF65-F5344CB8AC3E}">
        <p14:creationId xmlns:p14="http://schemas.microsoft.com/office/powerpoint/2010/main" val="14623311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a:xfrm>
            <a:off x="609599" y="1341438"/>
            <a:ext cx="10972800" cy="4525962"/>
          </a:xfrm>
        </p:spPr>
        <p:txBody>
          <a:bodyPr/>
          <a:lstStyle/>
          <a:p>
            <a:r>
              <a:rPr lang="en-US" sz="24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Tree>
    <p:extLst>
      <p:ext uri="{BB962C8B-B14F-4D97-AF65-F5344CB8AC3E}">
        <p14:creationId xmlns:p14="http://schemas.microsoft.com/office/powerpoint/2010/main" val="3101734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1981200" y="1447802"/>
            <a:ext cx="8229600" cy="5005387"/>
          </a:xfrm>
        </p:spPr>
        <p:txBody>
          <a:bodyPr/>
          <a:lstStyle/>
          <a:p>
            <a:pPr lvl="0"/>
            <a:r>
              <a:rPr lang="en-US" sz="24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400" dirty="0"/>
              <a:t>IEEE seeks to provide a secure environment at its events. Participants should report any behavior inconsistent with the principles outlined here, to onsite staff, security or venue personnel, or toeventconduct@ieee.org.</a:t>
            </a:r>
          </a:p>
        </p:txBody>
      </p:sp>
    </p:spTree>
    <p:extLst>
      <p:ext uri="{BB962C8B-B14F-4D97-AF65-F5344CB8AC3E}">
        <p14:creationId xmlns:p14="http://schemas.microsoft.com/office/powerpoint/2010/main" val="39035879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3BEEF-8053-8A5C-2EBD-5C7E191C816B}"/>
              </a:ext>
            </a:extLst>
          </p:cNvPr>
          <p:cNvSpPr>
            <a:spLocks noGrp="1"/>
          </p:cNvSpPr>
          <p:nvPr>
            <p:ph type="title"/>
          </p:nvPr>
        </p:nvSpPr>
        <p:spPr/>
        <p:txBody>
          <a:bodyPr/>
          <a:lstStyle/>
          <a:p>
            <a:r>
              <a:rPr lang="en-US" dirty="0"/>
              <a:t>Executive Secretary Agenda Items</a:t>
            </a:r>
          </a:p>
        </p:txBody>
      </p:sp>
      <p:sp>
        <p:nvSpPr>
          <p:cNvPr id="3" name="Content Placeholder 2">
            <a:extLst>
              <a:ext uri="{FF2B5EF4-FFF2-40B4-BE49-F238E27FC236}">
                <a16:creationId xmlns:a16="http://schemas.microsoft.com/office/drawing/2014/main" id="{79B66A02-BFC4-28B8-40C4-26FF2742C963}"/>
              </a:ext>
            </a:extLst>
          </p:cNvPr>
          <p:cNvSpPr>
            <a:spLocks noGrp="1"/>
          </p:cNvSpPr>
          <p:nvPr>
            <p:ph idx="1"/>
          </p:nvPr>
        </p:nvSpPr>
        <p:spPr/>
        <p:txBody>
          <a:bodyPr/>
          <a:lstStyle/>
          <a:p>
            <a:r>
              <a:rPr lang="en-US" sz="2000" dirty="0"/>
              <a:t>Closing Plenary:</a:t>
            </a:r>
          </a:p>
          <a:p>
            <a:pPr marL="400050" lvl="1" indent="0">
              <a:buNone/>
            </a:pPr>
            <a:r>
              <a:rPr lang="en-US" sz="2000" dirty="0"/>
              <a:t>3.01: Future Venue Update</a:t>
            </a:r>
          </a:p>
          <a:p>
            <a:pPr marL="800100" lvl="2" indent="0">
              <a:buNone/>
            </a:pPr>
            <a:r>
              <a:rPr lang="en-US" sz="2000" dirty="0"/>
              <a:t>1. 802 Venue Contract Status update</a:t>
            </a:r>
          </a:p>
          <a:p>
            <a:pPr marL="800100" lvl="2" indent="0">
              <a:buNone/>
            </a:pPr>
            <a:r>
              <a:rPr lang="en-US" sz="2000" dirty="0"/>
              <a:t>2. Registration Information – 2024 November 802 Plenary</a:t>
            </a:r>
          </a:p>
          <a:p>
            <a:pPr marL="457200" lvl="1" indent="0">
              <a:buNone/>
            </a:pPr>
            <a:endParaRPr lang="en-US" sz="1600" dirty="0"/>
          </a:p>
          <a:p>
            <a:pPr marL="457200" lvl="1" indent="0">
              <a:buNone/>
            </a:pPr>
            <a:endParaRPr lang="en-US" sz="1600" dirty="0"/>
          </a:p>
        </p:txBody>
      </p:sp>
    </p:spTree>
    <p:extLst>
      <p:ext uri="{BB962C8B-B14F-4D97-AF65-F5344CB8AC3E}">
        <p14:creationId xmlns:p14="http://schemas.microsoft.com/office/powerpoint/2010/main" val="41472662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88EC4-F522-8CFB-0E8C-418F0DA1546B}"/>
              </a:ext>
            </a:extLst>
          </p:cNvPr>
          <p:cNvSpPr>
            <a:spLocks noGrp="1"/>
          </p:cNvSpPr>
          <p:nvPr>
            <p:ph type="title"/>
          </p:nvPr>
        </p:nvSpPr>
        <p:spPr>
          <a:xfrm>
            <a:off x="914401" y="685801"/>
            <a:ext cx="10361084" cy="533399"/>
          </a:xfrm>
        </p:spPr>
        <p:txBody>
          <a:bodyPr/>
          <a:lstStyle/>
          <a:p>
            <a:r>
              <a:rPr lang="en-US" altLang="en-US" dirty="0"/>
              <a:t>Future 802 Plenary Venue Contract Status</a:t>
            </a:r>
            <a:endParaRPr lang="en-US" dirty="0"/>
          </a:p>
        </p:txBody>
      </p:sp>
      <p:sp>
        <p:nvSpPr>
          <p:cNvPr id="7" name="Content Placeholder 2">
            <a:extLst>
              <a:ext uri="{FF2B5EF4-FFF2-40B4-BE49-F238E27FC236}">
                <a16:creationId xmlns:a16="http://schemas.microsoft.com/office/drawing/2014/main" id="{17FDD5D3-927B-D528-7C38-1CBD10F55698}"/>
              </a:ext>
            </a:extLst>
          </p:cNvPr>
          <p:cNvSpPr>
            <a:spLocks noGrp="1"/>
          </p:cNvSpPr>
          <p:nvPr>
            <p:ph idx="1"/>
          </p:nvPr>
        </p:nvSpPr>
        <p:spPr>
          <a:xfrm>
            <a:off x="914400" y="1298576"/>
            <a:ext cx="10667999" cy="5102224"/>
          </a:xfrm>
        </p:spPr>
        <p:txBody>
          <a:bodyPr/>
          <a:lstStyle/>
          <a:p>
            <a:pPr>
              <a:buFont typeface="Wingdings" panose="05000000000000000000" pitchFamily="2" charset="2"/>
              <a:buChar char="q"/>
            </a:pPr>
            <a:r>
              <a:rPr lang="en-US" sz="1900" b="0" dirty="0">
                <a:highlight>
                  <a:srgbClr val="33CCFF"/>
                </a:highlight>
              </a:rPr>
              <a:t>2024 November 10-15 –Hyatt Regency Vancouver, Vancouver, Canada (Nov 2021)</a:t>
            </a:r>
          </a:p>
          <a:p>
            <a:pPr>
              <a:buFont typeface="Wingdings" panose="05000000000000000000" pitchFamily="2" charset="2"/>
              <a:buChar char="q"/>
            </a:pPr>
            <a:r>
              <a:rPr lang="en-US" sz="1900" b="0" dirty="0">
                <a:highlight>
                  <a:srgbClr val="33CCFF"/>
                </a:highlight>
              </a:rPr>
              <a:t>2025 March 9-14 –Hilton Atlanta, Atlanta, GA, United States (2 of 2 – March 2020).</a:t>
            </a:r>
          </a:p>
          <a:p>
            <a:pPr>
              <a:buFont typeface="Wingdings" panose="05000000000000000000" pitchFamily="2" charset="2"/>
              <a:buChar char="v"/>
            </a:pPr>
            <a:r>
              <a:rPr lang="en-US" sz="1900" b="0" dirty="0">
                <a:highlight>
                  <a:srgbClr val="FFFF00"/>
                </a:highlight>
              </a:rPr>
              <a:t>2025 July 27-August 1 –Melia Castilla Madrid, Madrid, Spain (</a:t>
            </a:r>
            <a:r>
              <a:rPr lang="en-US" sz="1900" b="0" dirty="0">
                <a:solidFill>
                  <a:srgbClr val="C00000"/>
                </a:solidFill>
                <a:highlight>
                  <a:srgbClr val="FFFF00"/>
                </a:highlight>
              </a:rPr>
              <a:t>NOTE: Week of July 27</a:t>
            </a:r>
            <a:r>
              <a:rPr lang="en-US" sz="1900" b="0" dirty="0">
                <a:highlight>
                  <a:srgbClr val="FFFF00"/>
                </a:highlight>
              </a:rPr>
              <a:t>)</a:t>
            </a:r>
          </a:p>
          <a:p>
            <a:pPr>
              <a:buFont typeface="Wingdings" panose="05000000000000000000" pitchFamily="2" charset="2"/>
              <a:buChar char="v"/>
            </a:pPr>
            <a:r>
              <a:rPr lang="en-US" sz="1900" b="0" dirty="0">
                <a:highlight>
                  <a:srgbClr val="00FF00"/>
                </a:highlight>
              </a:rPr>
              <a:t>2025 November 9-14 – Marriott Marquis Queen’s Park, Bangkok, Thailand</a:t>
            </a:r>
          </a:p>
          <a:p>
            <a:pPr>
              <a:buFont typeface="Wingdings" panose="05000000000000000000" pitchFamily="2" charset="2"/>
              <a:buChar char="q"/>
            </a:pPr>
            <a:r>
              <a:rPr lang="en-US" sz="1900" b="0" dirty="0">
                <a:highlight>
                  <a:srgbClr val="00FF00"/>
                </a:highlight>
              </a:rPr>
              <a:t>2026 March 8-13 - Hyatt Regency Vancouver, Vancouver, Canada (Change from Chicago)</a:t>
            </a:r>
          </a:p>
          <a:p>
            <a:pPr>
              <a:buFont typeface="Wingdings" panose="05000000000000000000" pitchFamily="2" charset="2"/>
              <a:buChar char="q"/>
            </a:pPr>
            <a:r>
              <a:rPr lang="en-US" sz="1900" b="0" dirty="0">
                <a:highlight>
                  <a:srgbClr val="33CCFF"/>
                </a:highlight>
              </a:rPr>
              <a:t>2026 July 12-17 – Le Centre Sheraton Montreal, Montreal (July 2022 attrition offset)</a:t>
            </a:r>
          </a:p>
          <a:p>
            <a:pPr>
              <a:buFont typeface="Wingdings" panose="05000000000000000000" pitchFamily="2" charset="2"/>
              <a:buChar char="v"/>
            </a:pPr>
            <a:r>
              <a:rPr lang="en-US" sz="1900" b="0" dirty="0">
                <a:highlight>
                  <a:srgbClr val="00FF00"/>
                </a:highlight>
              </a:rPr>
              <a:t>2026 November 8-13 -  </a:t>
            </a:r>
            <a:r>
              <a:rPr lang="en-US" sz="1900" b="0" kern="1200" dirty="0">
                <a:highlight>
                  <a:srgbClr val="00FF00"/>
                </a:highlight>
                <a:cs typeface="+mn-cs"/>
              </a:rPr>
              <a:t>Marriott Marquis Queen’s Park, Bangkok, Thailand </a:t>
            </a:r>
          </a:p>
          <a:p>
            <a:pPr marL="285750" indent="-285750">
              <a:buFont typeface="Wingdings" panose="05000000000000000000" pitchFamily="2" charset="2"/>
              <a:buChar char="Ø"/>
            </a:pPr>
            <a:r>
              <a:rPr lang="en-US" sz="1900" b="0" dirty="0">
                <a:highlight>
                  <a:srgbClr val="33CCFF"/>
                </a:highlight>
              </a:rPr>
              <a:t>2027 March 14-19 – Hilton Atlanta, Atlanta, GA, United States (offset potential shortfall 2023/2025)</a:t>
            </a:r>
          </a:p>
          <a:p>
            <a:pPr>
              <a:buFont typeface="Wingdings" panose="05000000000000000000" pitchFamily="2" charset="2"/>
              <a:buChar char="v"/>
            </a:pPr>
            <a:r>
              <a:rPr lang="en-US" sz="1900" b="0" dirty="0">
                <a:highlight>
                  <a:srgbClr val="00FF00"/>
                </a:highlight>
              </a:rPr>
              <a:t>2027 July  11-16 -  </a:t>
            </a:r>
            <a:r>
              <a:rPr lang="en-US" sz="1900" b="0" kern="1200" dirty="0" err="1">
                <a:highlight>
                  <a:srgbClr val="00FF00"/>
                </a:highlight>
                <a:cs typeface="+mn-cs"/>
              </a:rPr>
              <a:t>Gothia</a:t>
            </a:r>
            <a:r>
              <a:rPr lang="en-US" sz="1900" b="0" kern="1200" dirty="0">
                <a:highlight>
                  <a:srgbClr val="00FF00"/>
                </a:highlight>
                <a:cs typeface="+mn-cs"/>
              </a:rPr>
              <a:t> Towers, Gothenburg, Sweden</a:t>
            </a:r>
          </a:p>
          <a:p>
            <a:pPr>
              <a:buFont typeface="Wingdings" panose="05000000000000000000" pitchFamily="2" charset="2"/>
              <a:buChar char="q"/>
            </a:pPr>
            <a:r>
              <a:rPr lang="en-US" sz="1900" b="0" dirty="0"/>
              <a:t>2027 November 14-19 – Hawaiian Village, Oahu, Hawaii, United States</a:t>
            </a:r>
          </a:p>
          <a:p>
            <a:pPr>
              <a:buBlip>
                <a:blip r:embed="rId3">
                  <a:extLst>
                    <a:ext uri="{96DAC541-7B7A-43D3-8B79-37D633B846F1}">
                      <asvg:svgBlip xmlns:asvg="http://schemas.microsoft.com/office/drawing/2016/SVG/main" r:embed="rId4"/>
                    </a:ext>
                  </a:extLst>
                </a:blip>
              </a:buBlip>
            </a:pPr>
            <a:r>
              <a:rPr lang="en-US" sz="1900" dirty="0">
                <a:highlight>
                  <a:srgbClr val="00FFFF"/>
                </a:highlight>
              </a:rPr>
              <a:t>2028 July 9-14 – Sheraton Le Centre Montral, Montreal, Quebec, </a:t>
            </a:r>
            <a:r>
              <a:rPr lang="en-US" sz="1600" dirty="0">
                <a:highlight>
                  <a:srgbClr val="00FFFF"/>
                </a:highlight>
              </a:rPr>
              <a:t>Canada (July 2024 attrition offset)</a:t>
            </a:r>
            <a:endParaRPr lang="en-US" sz="1900" dirty="0">
              <a:highlight>
                <a:srgbClr val="00FFFF"/>
              </a:highlight>
            </a:endParaRPr>
          </a:p>
          <a:p>
            <a:pPr>
              <a:buFont typeface="Wingdings" panose="05000000000000000000" pitchFamily="2" charset="2"/>
              <a:buChar char="v"/>
            </a:pPr>
            <a:r>
              <a:rPr lang="en-US" sz="1900" b="0" dirty="0">
                <a:solidFill>
                  <a:srgbClr val="0070C0"/>
                </a:solidFill>
              </a:rPr>
              <a:t>802 EC Approved – Contract is with IEEE CEE and IEEE Legal.</a:t>
            </a:r>
          </a:p>
          <a:p>
            <a:pPr>
              <a:buFont typeface="Wingdings" panose="05000000000000000000" pitchFamily="2" charset="2"/>
              <a:buChar char="q"/>
            </a:pPr>
            <a:r>
              <a:rPr lang="en-US" sz="1900" b="0" dirty="0">
                <a:solidFill>
                  <a:srgbClr val="0070C0"/>
                </a:solidFill>
              </a:rPr>
              <a:t>Contracts Executed</a:t>
            </a:r>
          </a:p>
        </p:txBody>
      </p:sp>
      <p:sp>
        <p:nvSpPr>
          <p:cNvPr id="4" name="Date Placeholder 3">
            <a:extLst>
              <a:ext uri="{FF2B5EF4-FFF2-40B4-BE49-F238E27FC236}">
                <a16:creationId xmlns:a16="http://schemas.microsoft.com/office/drawing/2014/main" id="{5A8170E6-45ED-1302-DFB2-9009FD2D822D}"/>
              </a:ext>
            </a:extLst>
          </p:cNvPr>
          <p:cNvSpPr>
            <a:spLocks noGrp="1"/>
          </p:cNvSpPr>
          <p:nvPr>
            <p:ph type="dt" idx="10"/>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US"/>
              <a:t>September 2024</a:t>
            </a:r>
            <a:endParaRPr lang="en-GB" dirty="0"/>
          </a:p>
        </p:txBody>
      </p:sp>
      <p:sp>
        <p:nvSpPr>
          <p:cNvPr id="8" name="TextBox 7">
            <a:extLst>
              <a:ext uri="{FF2B5EF4-FFF2-40B4-BE49-F238E27FC236}">
                <a16:creationId xmlns:a16="http://schemas.microsoft.com/office/drawing/2014/main" id="{BABB8EDA-4C9B-BACF-CD7D-805D4554F0BE}"/>
              </a:ext>
            </a:extLst>
          </p:cNvPr>
          <p:cNvSpPr txBox="1"/>
          <p:nvPr/>
        </p:nvSpPr>
        <p:spPr>
          <a:xfrm>
            <a:off x="9144001" y="6002922"/>
            <a:ext cx="1981200" cy="338554"/>
          </a:xfrm>
          <a:prstGeom prst="rect">
            <a:avLst/>
          </a:prstGeom>
          <a:noFill/>
        </p:spPr>
        <p:txBody>
          <a:bodyPr wrap="square" rtlCol="0">
            <a:spAutoFit/>
          </a:bodyPr>
          <a:lstStyle/>
          <a:p>
            <a:r>
              <a:rPr lang="en-US" sz="1600" dirty="0">
                <a:solidFill>
                  <a:schemeClr val="accent1">
                    <a:lumMod val="50000"/>
                  </a:schemeClr>
                </a:solidFill>
              </a:rPr>
              <a:t>As of Sept 3, 2024</a:t>
            </a:r>
          </a:p>
        </p:txBody>
      </p:sp>
    </p:spTree>
    <p:extLst>
      <p:ext uri="{BB962C8B-B14F-4D97-AF65-F5344CB8AC3E}">
        <p14:creationId xmlns:p14="http://schemas.microsoft.com/office/powerpoint/2010/main" val="8135261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58F31B-E4CA-3BBD-0907-E98E8B6B7CAB}"/>
              </a:ext>
            </a:extLst>
          </p:cNvPr>
          <p:cNvSpPr>
            <a:spLocks noGrp="1"/>
          </p:cNvSpPr>
          <p:nvPr>
            <p:ph type="title"/>
          </p:nvPr>
        </p:nvSpPr>
        <p:spPr>
          <a:xfrm>
            <a:off x="609600" y="404813"/>
            <a:ext cx="10972800" cy="585787"/>
          </a:xfrm>
        </p:spPr>
        <p:txBody>
          <a:bodyPr/>
          <a:lstStyle/>
          <a:p>
            <a:r>
              <a:rPr lang="en-US" sz="2800" dirty="0"/>
              <a:t>2024 November IEEE 802 Mixed-mode Plenary - Vancouver</a:t>
            </a:r>
          </a:p>
        </p:txBody>
      </p:sp>
      <p:sp>
        <p:nvSpPr>
          <p:cNvPr id="3" name="Content Placeholder 2">
            <a:extLst>
              <a:ext uri="{FF2B5EF4-FFF2-40B4-BE49-F238E27FC236}">
                <a16:creationId xmlns:a16="http://schemas.microsoft.com/office/drawing/2014/main" id="{FAF850E7-70D2-B978-1495-BEEB40D33460}"/>
              </a:ext>
            </a:extLst>
          </p:cNvPr>
          <p:cNvSpPr>
            <a:spLocks noGrp="1"/>
          </p:cNvSpPr>
          <p:nvPr>
            <p:ph idx="1"/>
          </p:nvPr>
        </p:nvSpPr>
        <p:spPr/>
        <p:txBody>
          <a:bodyPr/>
          <a:lstStyle/>
          <a:p>
            <a:r>
              <a:rPr lang="en-US" sz="2000" dirty="0"/>
              <a:t>Registration opened date August 7, 2024:</a:t>
            </a:r>
          </a:p>
          <a:p>
            <a:pPr lvl="1"/>
            <a:r>
              <a:rPr lang="en-US" sz="1600" dirty="0"/>
              <a:t>258 registered – 189 in person and 69 remote</a:t>
            </a:r>
          </a:p>
          <a:p>
            <a:pPr lvl="1"/>
            <a:r>
              <a:rPr lang="en-US" sz="1600" dirty="0"/>
              <a:t>November Social Tickets = 155 (including 9 guests)</a:t>
            </a:r>
          </a:p>
          <a:p>
            <a:pPr lvl="1"/>
            <a:r>
              <a:rPr lang="en-US" sz="1600" dirty="0"/>
              <a:t>Hotel Pickup – 67% of block reserved (1689 / 2451)</a:t>
            </a:r>
          </a:p>
          <a:p>
            <a:pPr lvl="1"/>
            <a:endParaRPr lang="en-US" sz="1600" dirty="0"/>
          </a:p>
          <a:p>
            <a:pPr lvl="1"/>
            <a:endParaRPr lang="en-US" sz="2000" dirty="0"/>
          </a:p>
          <a:p>
            <a:pPr lvl="1"/>
            <a:endParaRPr lang="en-US" sz="2000" dirty="0"/>
          </a:p>
          <a:p>
            <a:r>
              <a:rPr lang="en-US" sz="2000" dirty="0"/>
              <a:t>Canada VISA Information was sent to reflector:</a:t>
            </a:r>
          </a:p>
          <a:p>
            <a:pPr lvl="1"/>
            <a:r>
              <a:rPr lang="en-US" sz="2000" dirty="0">
                <a:hlinkClick r:id="rId2"/>
              </a:rPr>
              <a:t>https://www.ieee802.org/11/email/stds-802-11/msg08358.html</a:t>
            </a:r>
            <a:endParaRPr lang="en-US" sz="2000" dirty="0"/>
          </a:p>
          <a:p>
            <a:endParaRPr lang="en-US" sz="2000" dirty="0"/>
          </a:p>
        </p:txBody>
      </p:sp>
      <p:pic>
        <p:nvPicPr>
          <p:cNvPr id="7" name="Picture 6">
            <a:extLst>
              <a:ext uri="{FF2B5EF4-FFF2-40B4-BE49-F238E27FC236}">
                <a16:creationId xmlns:a16="http://schemas.microsoft.com/office/drawing/2014/main" id="{5C4A44AA-AB26-2FA5-F3BE-1942AA9CE5B6}"/>
              </a:ext>
            </a:extLst>
          </p:cNvPr>
          <p:cNvPicPr>
            <a:picLocks noChangeAspect="1"/>
          </p:cNvPicPr>
          <p:nvPr/>
        </p:nvPicPr>
        <p:blipFill>
          <a:blip r:embed="rId3"/>
          <a:stretch>
            <a:fillRect/>
          </a:stretch>
        </p:blipFill>
        <p:spPr>
          <a:xfrm>
            <a:off x="6324600" y="1341438"/>
            <a:ext cx="5257800" cy="2325880"/>
          </a:xfrm>
          <a:prstGeom prst="rect">
            <a:avLst/>
          </a:prstGeom>
        </p:spPr>
      </p:pic>
    </p:spTree>
    <p:extLst>
      <p:ext uri="{BB962C8B-B14F-4D97-AF65-F5344CB8AC3E}">
        <p14:creationId xmlns:p14="http://schemas.microsoft.com/office/powerpoint/2010/main" val="22943233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15B5E-7DDC-2B80-E241-4A5A5911A5D1}"/>
              </a:ext>
            </a:extLst>
          </p:cNvPr>
          <p:cNvSpPr>
            <a:spLocks noGrp="1"/>
          </p:cNvSpPr>
          <p:nvPr>
            <p:ph type="title"/>
          </p:nvPr>
        </p:nvSpPr>
        <p:spPr/>
        <p:txBody>
          <a:bodyPr/>
          <a:lstStyle/>
          <a:p>
            <a:r>
              <a:rPr lang="en-US" dirty="0"/>
              <a:t>Future Issues	</a:t>
            </a:r>
          </a:p>
        </p:txBody>
      </p:sp>
      <p:sp>
        <p:nvSpPr>
          <p:cNvPr id="3" name="Content Placeholder 2">
            <a:extLst>
              <a:ext uri="{FF2B5EF4-FFF2-40B4-BE49-F238E27FC236}">
                <a16:creationId xmlns:a16="http://schemas.microsoft.com/office/drawing/2014/main" id="{A0CD2558-F8EE-AB9E-7DCF-87E3D413051F}"/>
              </a:ext>
            </a:extLst>
          </p:cNvPr>
          <p:cNvSpPr>
            <a:spLocks noGrp="1"/>
          </p:cNvSpPr>
          <p:nvPr>
            <p:ph idx="1"/>
          </p:nvPr>
        </p:nvSpPr>
        <p:spPr>
          <a:xfrm>
            <a:off x="334433" y="1341437"/>
            <a:ext cx="10409767" cy="5111749"/>
          </a:xfrm>
        </p:spPr>
        <p:txBody>
          <a:bodyPr/>
          <a:lstStyle/>
          <a:p>
            <a:r>
              <a:rPr lang="en-US" sz="2000" dirty="0"/>
              <a:t>2024 November – Vancouver</a:t>
            </a:r>
          </a:p>
          <a:p>
            <a:pPr lvl="1"/>
            <a:r>
              <a:rPr lang="en-US" sz="2000" dirty="0"/>
              <a:t>802 LMSC Workshop Nov 16, 2024</a:t>
            </a:r>
          </a:p>
          <a:p>
            <a:r>
              <a:rPr lang="en-US" sz="2000" dirty="0"/>
              <a:t>2025 March – Atlanta </a:t>
            </a:r>
          </a:p>
          <a:p>
            <a:pPr marL="0" indent="0">
              <a:buNone/>
            </a:pPr>
            <a:r>
              <a:rPr lang="en-US" sz="2000" dirty="0"/>
              <a:t>	- Social – Feedback – Plan for Atlanta Aquarium</a:t>
            </a:r>
          </a:p>
          <a:p>
            <a:r>
              <a:rPr lang="en-US" sz="2000" dirty="0">
                <a:highlight>
                  <a:srgbClr val="FFFF00"/>
                </a:highlight>
              </a:rPr>
              <a:t>2025 July 27 – Aug 1– </a:t>
            </a:r>
            <a:r>
              <a:rPr lang="en-US" sz="2000" dirty="0"/>
              <a:t>Madrid</a:t>
            </a:r>
          </a:p>
          <a:p>
            <a:pPr lvl="1"/>
            <a:r>
              <a:rPr lang="en-US" sz="2000" dirty="0"/>
              <a:t>Social – Award presentation for Paul</a:t>
            </a:r>
          </a:p>
          <a:p>
            <a:pPr lvl="1"/>
            <a:r>
              <a:rPr lang="en-US" sz="2000" dirty="0"/>
              <a:t>Time for Meals – Restaurants open late.</a:t>
            </a:r>
          </a:p>
          <a:p>
            <a:pPr lvl="2"/>
            <a:r>
              <a:rPr lang="en-US" sz="2000" dirty="0"/>
              <a:t>Suggest move full schedule back 1 hour (start 9 am) add PM3 before dinner</a:t>
            </a:r>
          </a:p>
          <a:p>
            <a:pPr lvl="3"/>
            <a:r>
              <a:rPr lang="en-US" sz="1800" dirty="0"/>
              <a:t>AM1=9:00 -11:00; AM2=11:30-13:30; </a:t>
            </a:r>
          </a:p>
          <a:p>
            <a:pPr lvl="3"/>
            <a:r>
              <a:rPr lang="en-US" sz="1800" dirty="0"/>
              <a:t>Lunch 13:30-14:30 </a:t>
            </a:r>
          </a:p>
          <a:p>
            <a:pPr lvl="3"/>
            <a:r>
              <a:rPr lang="en-US" sz="1800" dirty="0"/>
              <a:t>PM1=14:30-16:30; PM2=17:00-19:00; PM3=19:30-21:30</a:t>
            </a:r>
          </a:p>
          <a:p>
            <a:r>
              <a:rPr lang="en-US" sz="2000" dirty="0"/>
              <a:t>2025 Nov – Bangkok </a:t>
            </a:r>
          </a:p>
          <a:p>
            <a:pPr lvl="1"/>
            <a:r>
              <a:rPr lang="en-US" sz="2000" dirty="0"/>
              <a:t>Social – Feedback – Plan for Same as 2022</a:t>
            </a:r>
          </a:p>
          <a:p>
            <a:pPr lvl="1"/>
            <a:endParaRPr lang="en-US" sz="1800" dirty="0"/>
          </a:p>
        </p:txBody>
      </p:sp>
    </p:spTree>
    <p:extLst>
      <p:ext uri="{BB962C8B-B14F-4D97-AF65-F5344CB8AC3E}">
        <p14:creationId xmlns:p14="http://schemas.microsoft.com/office/powerpoint/2010/main" val="11579797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2B208-1C5B-7403-60F8-9E796608E83B}"/>
              </a:ext>
            </a:extLst>
          </p:cNvPr>
          <p:cNvSpPr>
            <a:spLocks noGrp="1"/>
          </p:cNvSpPr>
          <p:nvPr>
            <p:ph type="title"/>
          </p:nvPr>
        </p:nvSpPr>
        <p:spPr/>
        <p:txBody>
          <a:bodyPr/>
          <a:lstStyle/>
          <a:p>
            <a:r>
              <a:rPr lang="en-US" dirty="0"/>
              <a:t>2025 July Time Adjustment Discussion</a:t>
            </a:r>
          </a:p>
        </p:txBody>
      </p:sp>
      <p:sp>
        <p:nvSpPr>
          <p:cNvPr id="3" name="Content Placeholder 2">
            <a:extLst>
              <a:ext uri="{FF2B5EF4-FFF2-40B4-BE49-F238E27FC236}">
                <a16:creationId xmlns:a16="http://schemas.microsoft.com/office/drawing/2014/main" id="{ABAFD3A7-2300-1CEF-FB53-F40B4F31B269}"/>
              </a:ext>
            </a:extLst>
          </p:cNvPr>
          <p:cNvSpPr>
            <a:spLocks noGrp="1"/>
          </p:cNvSpPr>
          <p:nvPr>
            <p:ph idx="1"/>
          </p:nvPr>
        </p:nvSpPr>
        <p:spPr>
          <a:xfrm>
            <a:off x="334433" y="1295400"/>
            <a:ext cx="11247967" cy="4983162"/>
          </a:xfrm>
        </p:spPr>
        <p:txBody>
          <a:bodyPr/>
          <a:lstStyle/>
          <a:p>
            <a:r>
              <a:rPr lang="en-US" sz="2000" dirty="0"/>
              <a:t>Request to have 802 WG gather input on the proposed time change:</a:t>
            </a:r>
          </a:p>
          <a:p>
            <a:pPr lvl="2"/>
            <a:r>
              <a:rPr lang="en-US" sz="2000" dirty="0"/>
              <a:t>Option 1: Keep nominal schedule, but add PM3 before dinner – Some WG start AM2</a:t>
            </a:r>
          </a:p>
          <a:p>
            <a:pPr lvl="3"/>
            <a:r>
              <a:rPr lang="en-US" dirty="0"/>
              <a:t>AM1=8:00-10:00;  AM2=10:30-12:30; </a:t>
            </a:r>
          </a:p>
          <a:p>
            <a:pPr lvl="3"/>
            <a:r>
              <a:rPr lang="en-US" dirty="0"/>
              <a:t>Lunch 12:30-13:30 </a:t>
            </a:r>
          </a:p>
          <a:p>
            <a:pPr lvl="3"/>
            <a:r>
              <a:rPr lang="en-US" dirty="0"/>
              <a:t>PM1=13:30-15:30; PM2=16:00-18:00; PM3=18:30-20:30</a:t>
            </a:r>
          </a:p>
          <a:p>
            <a:pPr lvl="3"/>
            <a:r>
              <a:rPr lang="en-US" dirty="0"/>
              <a:t>Dinner after 20:30</a:t>
            </a:r>
          </a:p>
          <a:p>
            <a:pPr marL="1371600" lvl="3" indent="0">
              <a:buNone/>
            </a:pPr>
            <a:endParaRPr lang="en-US" dirty="0"/>
          </a:p>
          <a:p>
            <a:pPr lvl="2"/>
            <a:r>
              <a:rPr lang="en-US" sz="2000" dirty="0"/>
              <a:t>Option2: Move full schedule back 1 hour (start 9 am)  &amp; add PM3 before dinner</a:t>
            </a:r>
          </a:p>
          <a:p>
            <a:pPr lvl="3"/>
            <a:r>
              <a:rPr lang="en-US" dirty="0"/>
              <a:t>AM1=9:00-11:00; AM2=11:30-13:30; </a:t>
            </a:r>
          </a:p>
          <a:p>
            <a:pPr lvl="3"/>
            <a:r>
              <a:rPr lang="en-US" dirty="0"/>
              <a:t>Lunch 13:30-14:30 </a:t>
            </a:r>
          </a:p>
          <a:p>
            <a:pPr lvl="3"/>
            <a:r>
              <a:rPr lang="en-US" dirty="0"/>
              <a:t>PM1=14:30-16:30; PM2=17:00-19:00; PM3=19:30-21:30</a:t>
            </a:r>
          </a:p>
          <a:p>
            <a:pPr lvl="3"/>
            <a:r>
              <a:rPr lang="en-US" dirty="0"/>
              <a:t>Dinner after 21:30</a:t>
            </a:r>
          </a:p>
          <a:p>
            <a:r>
              <a:rPr lang="en-US" sz="2000"/>
              <a:t>WGs </a:t>
            </a:r>
            <a:r>
              <a:rPr lang="en-US" sz="2000" dirty="0"/>
              <a:t>are free to choose their own start times, but the nominal slot times would be set up in IMAT.</a:t>
            </a:r>
          </a:p>
        </p:txBody>
      </p:sp>
    </p:spTree>
    <p:extLst>
      <p:ext uri="{BB962C8B-B14F-4D97-AF65-F5344CB8AC3E}">
        <p14:creationId xmlns:p14="http://schemas.microsoft.com/office/powerpoint/2010/main" val="40275340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C2341-B96D-F660-E70F-BA0FB4C4A09D}"/>
              </a:ext>
            </a:extLst>
          </p:cNvPr>
          <p:cNvSpPr>
            <a:spLocks noGrp="1"/>
          </p:cNvSpPr>
          <p:nvPr>
            <p:ph type="title"/>
          </p:nvPr>
        </p:nvSpPr>
        <p:spPr/>
        <p:txBody>
          <a:bodyPr/>
          <a:lstStyle/>
          <a:p>
            <a:r>
              <a:rPr lang="en-US" dirty="0"/>
              <a:t>2028 July Consideration</a:t>
            </a:r>
          </a:p>
        </p:txBody>
      </p:sp>
      <p:sp>
        <p:nvSpPr>
          <p:cNvPr id="3" name="Content Placeholder 2">
            <a:extLst>
              <a:ext uri="{FF2B5EF4-FFF2-40B4-BE49-F238E27FC236}">
                <a16:creationId xmlns:a16="http://schemas.microsoft.com/office/drawing/2014/main" id="{1EDA4F92-FD30-FFD3-6103-97BEC45B1B6E}"/>
              </a:ext>
            </a:extLst>
          </p:cNvPr>
          <p:cNvSpPr>
            <a:spLocks noGrp="1"/>
          </p:cNvSpPr>
          <p:nvPr>
            <p:ph idx="1"/>
          </p:nvPr>
        </p:nvSpPr>
        <p:spPr>
          <a:xfrm>
            <a:off x="334433" y="1341437"/>
            <a:ext cx="10714567" cy="5111749"/>
          </a:xfrm>
        </p:spPr>
        <p:txBody>
          <a:bodyPr/>
          <a:lstStyle/>
          <a:p>
            <a:r>
              <a:rPr lang="en-US" sz="2000" dirty="0"/>
              <a:t>The Le Centre Sheraton Hotel in Montreal, Canada has asked to consider returning 2028 July.</a:t>
            </a:r>
          </a:p>
          <a:p>
            <a:pPr lvl="1"/>
            <a:r>
              <a:rPr lang="en-US" sz="1800" dirty="0"/>
              <a:t>Proposed Room Rates: Single/Double: CAD$329 (US$242.83 as of Sept 2024)</a:t>
            </a:r>
          </a:p>
          <a:p>
            <a:pPr lvl="1"/>
            <a:r>
              <a:rPr lang="en-US" sz="1800" dirty="0"/>
              <a:t>Room Block 2745 – 75% min</a:t>
            </a:r>
          </a:p>
          <a:p>
            <a:pPr lvl="1"/>
            <a:r>
              <a:rPr lang="en-US" sz="1800" dirty="0"/>
              <a:t>F&amp;B Minimum: CAD$225,000 (US$166,075 as of Sept 2024).</a:t>
            </a:r>
          </a:p>
          <a:p>
            <a:pPr lvl="1"/>
            <a:r>
              <a:rPr lang="en-US" sz="1800" dirty="0"/>
              <a:t>Concessions align with previous visit</a:t>
            </a:r>
          </a:p>
          <a:p>
            <a:pPr lvl="1"/>
            <a:r>
              <a:rPr lang="en-US" sz="1800" dirty="0"/>
              <a:t>Decision deadline – Sept 27, 2024.</a:t>
            </a:r>
          </a:p>
          <a:p>
            <a:r>
              <a:rPr lang="en-US" sz="2000" dirty="0"/>
              <a:t>Discussion on 802 LMSC thoughts?</a:t>
            </a:r>
          </a:p>
          <a:p>
            <a:endParaRPr lang="en-US" sz="2000" dirty="0"/>
          </a:p>
          <a:p>
            <a:r>
              <a:rPr lang="en-US" sz="2400" dirty="0"/>
              <a:t>Motion: Move to approve the venue for the 2028 July IEEE 802 Plenary as the – Le Centre Sheraton Montreal, Montreal July 9-14, 2028.</a:t>
            </a:r>
          </a:p>
          <a:p>
            <a:r>
              <a:rPr lang="en-US" sz="2000" dirty="0"/>
              <a:t>Moved: Rosdahl</a:t>
            </a:r>
          </a:p>
          <a:p>
            <a:r>
              <a:rPr lang="en-US" sz="2000" dirty="0"/>
              <a:t>2</a:t>
            </a:r>
            <a:r>
              <a:rPr lang="en-US" sz="2000" baseline="30000" dirty="0"/>
              <a:t>nd</a:t>
            </a:r>
            <a:r>
              <a:rPr lang="en-US" sz="2000" dirty="0"/>
              <a:t>: Stacey</a:t>
            </a:r>
          </a:p>
          <a:p>
            <a:r>
              <a:rPr lang="en-US" sz="2000" dirty="0"/>
              <a:t>Results: Approved by unanimous consent</a:t>
            </a:r>
            <a:br>
              <a:rPr lang="en-US" sz="2400" dirty="0"/>
            </a:br>
            <a:endParaRPr lang="en-US" sz="2400" dirty="0"/>
          </a:p>
        </p:txBody>
      </p:sp>
    </p:spTree>
    <p:extLst>
      <p:ext uri="{BB962C8B-B14F-4D97-AF65-F5344CB8AC3E}">
        <p14:creationId xmlns:p14="http://schemas.microsoft.com/office/powerpoint/2010/main" val="3182102832"/>
      </p:ext>
    </p:extLst>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6" id="{263C96D0-8883-4F1D-BD5E-18616D4C1761}" vid="{0D6AB0E4-0594-44ED-8CCC-DBC65F31BC0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d747bccc-1f7a-43de-9506-0ef23dd23464}" enabled="1" method="Privileged" siteId="{98e9ba89-e1a1-4e38-9007-8bdabc25de1d}" removed="0"/>
</clbl:labelList>
</file>

<file path=docProps/app.xml><?xml version="1.0" encoding="utf-8"?>
<Properties xmlns="http://schemas.openxmlformats.org/officeDocument/2006/extended-properties" xmlns:vt="http://schemas.openxmlformats.org/officeDocument/2006/docPropsVTypes">
  <Template>IEEE 802 Template</Template>
  <TotalTime>5133</TotalTime>
  <Words>1630</Words>
  <Application>Microsoft Office PowerPoint</Application>
  <PresentationFormat>Widescreen</PresentationFormat>
  <Paragraphs>169</Paragraphs>
  <Slides>13</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Times New Roman</vt:lpstr>
      <vt:lpstr>Wingdings</vt:lpstr>
      <vt:lpstr>Title slide</vt:lpstr>
      <vt:lpstr>Executive Secretary Report for September LMSC Telecon</vt:lpstr>
      <vt:lpstr>Event Conduct and Safety Statement </vt:lpstr>
      <vt:lpstr>Event Conduct and Safety Statement</vt:lpstr>
      <vt:lpstr>Executive Secretary Agenda Items</vt:lpstr>
      <vt:lpstr>Future 802 Plenary Venue Contract Status</vt:lpstr>
      <vt:lpstr>2024 November IEEE 802 Mixed-mode Plenary - Vancouver</vt:lpstr>
      <vt:lpstr>Future Issues </vt:lpstr>
      <vt:lpstr>2025 July Time Adjustment Discussion</vt:lpstr>
      <vt:lpstr>2028 July Consideration</vt:lpstr>
      <vt:lpstr>8.04 Monthly IEEE 802 LMSC Telecons</vt:lpstr>
      <vt:lpstr>8.05 Call for Tutorials for November 2024</vt:lpstr>
      <vt:lpstr>Approved Meeting Fees for 2024 November 802 Plenary</vt:lpstr>
      <vt:lpstr>Approved 2025 Session Registration Fees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Executive Secretary Report for Sept LMSC Telecon</dc:title>
  <dc:subject/>
  <dc:creator>Jon Rosdahl</dc:creator>
  <cp:keywords>IEEE 802 LMSC Interim Telecon</cp:keywords>
  <dc:description>Jon Rosdahl, Qualcomm</dc:description>
  <cp:lastModifiedBy>Jon Rosdahl</cp:lastModifiedBy>
  <cp:revision>5</cp:revision>
  <dcterms:created xsi:type="dcterms:W3CDTF">2024-07-13T20:54:22Z</dcterms:created>
  <dcterms:modified xsi:type="dcterms:W3CDTF">2024-09-03T20:01:26Z</dcterms:modified>
  <cp:category>September 2024</cp:category>
</cp:coreProperties>
</file>