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6"/>
  </p:notesMasterIdLst>
  <p:handoutMasterIdLst>
    <p:handoutMasterId r:id="rId26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6" r:id="rId58"/>
    <p:sldId id="2710" r:id="rId59"/>
    <p:sldId id="2718" r:id="rId60"/>
    <p:sldId id="2008" r:id="rId61"/>
    <p:sldId id="2291" r:id="rId62"/>
    <p:sldId id="2552" r:id="rId63"/>
    <p:sldId id="2700" r:id="rId64"/>
    <p:sldId id="2293" r:id="rId65"/>
    <p:sldId id="2715" r:id="rId66"/>
    <p:sldId id="2724" r:id="rId67"/>
    <p:sldId id="2354" r:id="rId68"/>
    <p:sldId id="2628" r:id="rId69"/>
    <p:sldId id="2294" r:id="rId70"/>
    <p:sldId id="2719" r:id="rId71"/>
    <p:sldId id="2623" r:id="rId72"/>
    <p:sldId id="2624" r:id="rId73"/>
    <p:sldId id="2625" r:id="rId74"/>
    <p:sldId id="2626" r:id="rId75"/>
    <p:sldId id="2570" r:id="rId76"/>
    <p:sldId id="2571" r:id="rId77"/>
    <p:sldId id="2572" r:id="rId78"/>
    <p:sldId id="2560" r:id="rId79"/>
    <p:sldId id="2627" r:id="rId80"/>
    <p:sldId id="2562" r:id="rId81"/>
    <p:sldId id="2561" r:id="rId82"/>
    <p:sldId id="2622" r:id="rId83"/>
    <p:sldId id="2564" r:id="rId84"/>
    <p:sldId id="2709" r:id="rId85"/>
    <p:sldId id="2466" r:id="rId86"/>
    <p:sldId id="2467" r:id="rId87"/>
    <p:sldId id="2725" r:id="rId88"/>
    <p:sldId id="2670" r:id="rId89"/>
    <p:sldId id="2671" r:id="rId90"/>
    <p:sldId id="2336" r:id="rId91"/>
    <p:sldId id="2722" r:id="rId92"/>
    <p:sldId id="2723" r:id="rId93"/>
    <p:sldId id="2708" r:id="rId94"/>
    <p:sldId id="2649" r:id="rId95"/>
    <p:sldId id="2714" r:id="rId96"/>
    <p:sldId id="1376" r:id="rId97"/>
    <p:sldId id="619" r:id="rId98"/>
    <p:sldId id="621" r:id="rId99"/>
    <p:sldId id="1561" r:id="rId100"/>
    <p:sldId id="1555" r:id="rId101"/>
    <p:sldId id="1601" r:id="rId102"/>
    <p:sldId id="1585" r:id="rId103"/>
    <p:sldId id="1586" r:id="rId104"/>
    <p:sldId id="1587" r:id="rId105"/>
    <p:sldId id="1588" r:id="rId106"/>
    <p:sldId id="1589" r:id="rId107"/>
    <p:sldId id="1590" r:id="rId108"/>
    <p:sldId id="1771" r:id="rId109"/>
    <p:sldId id="1772" r:id="rId110"/>
    <p:sldId id="1591" r:id="rId111"/>
    <p:sldId id="1592" r:id="rId112"/>
    <p:sldId id="1593" r:id="rId113"/>
    <p:sldId id="1594" r:id="rId114"/>
    <p:sldId id="1595" r:id="rId115"/>
    <p:sldId id="1596" r:id="rId116"/>
    <p:sldId id="1597" r:id="rId117"/>
    <p:sldId id="1598" r:id="rId118"/>
    <p:sldId id="1599" r:id="rId119"/>
    <p:sldId id="1600" r:id="rId120"/>
    <p:sldId id="1628" r:id="rId121"/>
    <p:sldId id="1638" r:id="rId122"/>
    <p:sldId id="1725" r:id="rId123"/>
    <p:sldId id="1726" r:id="rId124"/>
    <p:sldId id="1947" r:id="rId125"/>
    <p:sldId id="1975" r:id="rId126"/>
    <p:sldId id="1976" r:id="rId127"/>
    <p:sldId id="1977" r:id="rId128"/>
    <p:sldId id="2039" r:id="rId129"/>
    <p:sldId id="2060" r:id="rId130"/>
    <p:sldId id="2061" r:id="rId131"/>
    <p:sldId id="2097" r:id="rId132"/>
    <p:sldId id="2103" r:id="rId133"/>
    <p:sldId id="2063" r:id="rId134"/>
    <p:sldId id="2064" r:id="rId135"/>
    <p:sldId id="2065" r:id="rId136"/>
    <p:sldId id="2066" r:id="rId137"/>
    <p:sldId id="2067" r:id="rId138"/>
    <p:sldId id="2068" r:id="rId139"/>
    <p:sldId id="2069" r:id="rId140"/>
    <p:sldId id="2146" r:id="rId141"/>
    <p:sldId id="2147" r:id="rId142"/>
    <p:sldId id="2148" r:id="rId143"/>
    <p:sldId id="2158" r:id="rId144"/>
    <p:sldId id="2159" r:id="rId145"/>
    <p:sldId id="2157" r:id="rId146"/>
    <p:sldId id="2160" r:id="rId147"/>
    <p:sldId id="2216" r:id="rId148"/>
    <p:sldId id="2217" r:id="rId149"/>
    <p:sldId id="2219" r:id="rId150"/>
    <p:sldId id="2238" r:id="rId151"/>
    <p:sldId id="2239" r:id="rId152"/>
    <p:sldId id="2240" r:id="rId153"/>
    <p:sldId id="2242" r:id="rId154"/>
    <p:sldId id="2263" r:id="rId155"/>
    <p:sldId id="2276" r:id="rId156"/>
    <p:sldId id="2277" r:id="rId157"/>
    <p:sldId id="2278" r:id="rId158"/>
    <p:sldId id="2281" r:id="rId159"/>
    <p:sldId id="2282" r:id="rId160"/>
    <p:sldId id="2283" r:id="rId161"/>
    <p:sldId id="2284" r:id="rId162"/>
    <p:sldId id="2318" r:id="rId163"/>
    <p:sldId id="2329" r:id="rId164"/>
    <p:sldId id="2356" r:id="rId165"/>
    <p:sldId id="1701" r:id="rId166"/>
    <p:sldId id="1969" r:id="rId167"/>
    <p:sldId id="2112" r:id="rId168"/>
    <p:sldId id="1965" r:id="rId169"/>
    <p:sldId id="2114" r:id="rId170"/>
    <p:sldId id="1705" r:id="rId171"/>
    <p:sldId id="1706" r:id="rId172"/>
    <p:sldId id="1707" r:id="rId173"/>
    <p:sldId id="2113" r:id="rId174"/>
    <p:sldId id="2037" r:id="rId175"/>
    <p:sldId id="2431" r:id="rId176"/>
    <p:sldId id="2429" r:id="rId177"/>
    <p:sldId id="2436" r:id="rId178"/>
    <p:sldId id="1968" r:id="rId179"/>
    <p:sldId id="2104" r:id="rId180"/>
    <p:sldId id="2317" r:id="rId181"/>
    <p:sldId id="1967" r:id="rId182"/>
    <p:sldId id="2167" r:id="rId183"/>
    <p:sldId id="2351" r:id="rId184"/>
    <p:sldId id="2333" r:id="rId185"/>
    <p:sldId id="2335" r:id="rId186"/>
    <p:sldId id="2334" r:id="rId187"/>
    <p:sldId id="2352" r:id="rId188"/>
    <p:sldId id="2218" r:id="rId189"/>
    <p:sldId id="1945" r:id="rId190"/>
    <p:sldId id="2071" r:id="rId191"/>
    <p:sldId id="2036" r:id="rId192"/>
    <p:sldId id="2323" r:id="rId193"/>
    <p:sldId id="2353" r:id="rId194"/>
    <p:sldId id="2332" r:id="rId195"/>
    <p:sldId id="2437" r:id="rId196"/>
    <p:sldId id="2426" r:id="rId197"/>
    <p:sldId id="2427" r:id="rId198"/>
    <p:sldId id="2328" r:id="rId199"/>
    <p:sldId id="2563" r:id="rId200"/>
    <p:sldId id="2355" r:id="rId201"/>
    <p:sldId id="2461" r:id="rId202"/>
    <p:sldId id="2460" r:id="rId203"/>
    <p:sldId id="2463" r:id="rId204"/>
    <p:sldId id="2609" r:id="rId205"/>
    <p:sldId id="2481" r:id="rId206"/>
    <p:sldId id="2482" r:id="rId207"/>
    <p:sldId id="2485" r:id="rId208"/>
    <p:sldId id="2486" r:id="rId209"/>
    <p:sldId id="2644" r:id="rId210"/>
    <p:sldId id="2707" r:id="rId211"/>
    <p:sldId id="2464" r:id="rId212"/>
    <p:sldId id="2483" r:id="rId213"/>
    <p:sldId id="2672" r:id="rId214"/>
    <p:sldId id="2651" r:id="rId215"/>
    <p:sldId id="2489" r:id="rId216"/>
    <p:sldId id="2556" r:id="rId217"/>
    <p:sldId id="2653" r:id="rId218"/>
    <p:sldId id="2647" r:id="rId219"/>
    <p:sldId id="2657" r:id="rId220"/>
    <p:sldId id="2658" r:id="rId221"/>
    <p:sldId id="2660" r:id="rId222"/>
    <p:sldId id="2659" r:id="rId223"/>
    <p:sldId id="2621" r:id="rId224"/>
    <p:sldId id="2637" r:id="rId225"/>
    <p:sldId id="2638" r:id="rId226"/>
    <p:sldId id="2639" r:id="rId227"/>
    <p:sldId id="2640" r:id="rId228"/>
    <p:sldId id="2641" r:id="rId229"/>
    <p:sldId id="2642" r:id="rId230"/>
    <p:sldId id="2643" r:id="rId231"/>
    <p:sldId id="2661" r:id="rId232"/>
    <p:sldId id="2678" r:id="rId233"/>
    <p:sldId id="2679" r:id="rId234"/>
    <p:sldId id="2680" r:id="rId235"/>
    <p:sldId id="2663" r:id="rId236"/>
    <p:sldId id="2720" r:id="rId237"/>
    <p:sldId id="2721" r:id="rId238"/>
    <p:sldId id="1708" r:id="rId239"/>
    <p:sldId id="2524" r:id="rId240"/>
    <p:sldId id="2548" r:id="rId241"/>
    <p:sldId id="1709" r:id="rId242"/>
    <p:sldId id="1710" r:id="rId243"/>
    <p:sldId id="1790" r:id="rId244"/>
    <p:sldId id="2199" r:id="rId245"/>
    <p:sldId id="2319" r:id="rId246"/>
    <p:sldId id="2320" r:id="rId247"/>
    <p:sldId id="2321" r:id="rId248"/>
    <p:sldId id="2635" r:id="rId249"/>
    <p:sldId id="2665" r:id="rId250"/>
    <p:sldId id="2666" r:id="rId251"/>
    <p:sldId id="2667" r:id="rId252"/>
    <p:sldId id="2668" r:id="rId253"/>
    <p:sldId id="2674" r:id="rId254"/>
    <p:sldId id="2605" r:id="rId255"/>
    <p:sldId id="2711" r:id="rId256"/>
    <p:sldId id="2712" r:id="rId257"/>
    <p:sldId id="2713" r:id="rId258"/>
    <p:sldId id="2704" r:id="rId259"/>
    <p:sldId id="2705" r:id="rId260"/>
    <p:sldId id="2706" r:id="rId261"/>
    <p:sldId id="2717" r:id="rId262"/>
    <p:sldId id="2324" r:id="rId263"/>
    <p:sldId id="1375" r:id="rId264"/>
    <p:sldId id="2559" r:id="rId26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30" d="100"/>
          <a:sy n="130" d="100"/>
        </p:scale>
        <p:origin x="208" y="2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handoutMaster" Target="handoutMasters/handout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218</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802.ec-24/0229r00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77"/>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7d5af744db2d1ff9b5d66b270c88ff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eDZgoD"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November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12 November 2024 in the PM2 slot in Vancouver, BC, CA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12 November 2024</a:t>
            </a:r>
            <a:br>
              <a:rPr lang="en-US" sz="1600" b="1" dirty="0">
                <a:latin typeface="+mj-lt"/>
              </a:rPr>
            </a:br>
            <a:r>
              <a:rPr lang="en-US" sz="1600" b="1" dirty="0">
                <a:latin typeface="+mj-lt"/>
              </a:rPr>
              <a:t>@ 4:00 pm (PST)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solidFill>
                  <a:srgbClr val="FF0000"/>
                </a:solidFill>
                <a:effectLst/>
                <a:latin typeface="+mj-lt"/>
                <a:hlinkClick r:id="rId3"/>
              </a:rPr>
              <a:t>https://ieeesa.webex.com/ieeesa/j.php?MTID=me7d5af744db2d1ff9b5d66b270c88ff1</a:t>
            </a:r>
            <a:endParaRPr kumimoji="0" lang="en-US" sz="1600" i="0" u="none" strike="noStrike" cap="none" normalizeH="0" baseline="0" dirty="0">
              <a:ln>
                <a:noFill/>
              </a:ln>
              <a:solidFill>
                <a:srgbClr val="FF0000"/>
              </a:solidFill>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2345 946 7539</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(not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176505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2852344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September 2024 (</a:t>
            </a:r>
            <a:r>
              <a:rPr lang="en-AU" dirty="0">
                <a:solidFill>
                  <a:srgbClr val="FF0000"/>
                </a:solidFill>
                <a:hlinkClick r:id="rId3"/>
              </a:rPr>
              <a:t>ec-24/0217r00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November 2024, as documented on slide 11 of ec-24/0229r00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2024, as documented in </a:t>
            </a:r>
            <a:r>
              <a:rPr lang="en-AU" i="1" dirty="0">
                <a:hlinkClick r:id="rId3"/>
              </a:rPr>
              <a:t>ec-24/0217r00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8392705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36632216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1689304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37395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2846302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6768620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8368451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8794734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268506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4201883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4251679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36761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0857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2232000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3405875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0066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0292585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530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1389489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13177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4066224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8704783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5753137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236521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826055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521768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15149627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87490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632932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2706522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1455639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048370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549835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8327067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1147923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7074230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52807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106 standards through the PSDO adoption process, with 37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1244121"/>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15</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4</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106</a:t>
                      </a:r>
                    </a:p>
                  </a:txBody>
                  <a:tcPr>
                    <a:lnT w="12700" cap="flat" cmpd="sng" algn="ctr">
                      <a:solidFill>
                        <a:schemeClr val="tx1"/>
                      </a:solidFill>
                      <a:prstDash val="solid"/>
                      <a:round/>
                      <a:headEnd type="none" w="med" len="med"/>
                      <a:tailEnd type="none" w="med" len="med"/>
                    </a:lnT>
                  </a:tcPr>
                </a:tc>
                <a:tc>
                  <a:txBody>
                    <a:bodyPr/>
                    <a:lstStyle/>
                    <a:p>
                      <a:pPr algn="ctr"/>
                      <a:r>
                        <a:rPr lang="en-US" b="1" dirty="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5148318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7352956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0194864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8643447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057189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498211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2224812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4629271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72944023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80038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05473442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9096092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99963472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9243832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5525274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0110013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42973167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8333893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1692637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42499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39449517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85747003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4687464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835767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204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24812210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34313464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395229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5617528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325999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123050021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7554827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23423836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Tree>
    <p:extLst>
      <p:ext uri="{BB962C8B-B14F-4D97-AF65-F5344CB8AC3E}">
        <p14:creationId xmlns:p14="http://schemas.microsoft.com/office/powerpoint/2010/main" val="18125879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214</a:t>
            </a:fld>
            <a:endParaRPr lang="en-US"/>
          </a:p>
        </p:txBody>
      </p:sp>
    </p:spTree>
    <p:extLst>
      <p:ext uri="{BB962C8B-B14F-4D97-AF65-F5344CB8AC3E}">
        <p14:creationId xmlns:p14="http://schemas.microsoft.com/office/powerpoint/2010/main" val="416592176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217</a:t>
            </a:fld>
            <a:endParaRPr lang="en-US"/>
          </a:p>
        </p:txBody>
      </p:sp>
    </p:spTree>
    <p:extLst>
      <p:ext uri="{BB962C8B-B14F-4D97-AF65-F5344CB8AC3E}">
        <p14:creationId xmlns:p14="http://schemas.microsoft.com/office/powerpoint/2010/main" val="9169026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61132028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221712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224319498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318475298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317247213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46155777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53490340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91990512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341449231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157485499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116221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138697012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53892516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69223315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Tree>
    <p:extLst>
      <p:ext uri="{BB962C8B-B14F-4D97-AF65-F5344CB8AC3E}">
        <p14:creationId xmlns:p14="http://schemas.microsoft.com/office/powerpoint/2010/main" val="213786215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Tree>
    <p:extLst>
      <p:ext uri="{BB962C8B-B14F-4D97-AF65-F5344CB8AC3E}">
        <p14:creationId xmlns:p14="http://schemas.microsoft.com/office/powerpoint/2010/main" val="20346558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420373410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Tree>
    <p:extLst>
      <p:ext uri="{BB962C8B-B14F-4D97-AF65-F5344CB8AC3E}">
        <p14:creationId xmlns:p14="http://schemas.microsoft.com/office/powerpoint/2010/main" val="252321105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Tree>
    <p:extLst>
      <p:ext uri="{BB962C8B-B14F-4D97-AF65-F5344CB8AC3E}">
        <p14:creationId xmlns:p14="http://schemas.microsoft.com/office/powerpoint/2010/main" val="291642419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4070330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239</a:t>
            </a:fld>
            <a:endParaRPr lang="en-US"/>
          </a:p>
        </p:txBody>
      </p:sp>
    </p:spTree>
    <p:extLst>
      <p:ext uri="{BB962C8B-B14F-4D97-AF65-F5344CB8AC3E}">
        <p14:creationId xmlns:p14="http://schemas.microsoft.com/office/powerpoint/2010/main" val="361495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240</a:t>
            </a:fld>
            <a:endParaRPr lang="en-US"/>
          </a:p>
        </p:txBody>
      </p:sp>
    </p:spTree>
    <p:extLst>
      <p:ext uri="{BB962C8B-B14F-4D97-AF65-F5344CB8AC3E}">
        <p14:creationId xmlns:p14="http://schemas.microsoft.com/office/powerpoint/2010/main" val="141813149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407415672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54720545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340670160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205696729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258123754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14970569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213057099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205152521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221869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419454600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388500732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252</a:t>
            </a:fld>
            <a:endParaRPr lang="en-US"/>
          </a:p>
        </p:txBody>
      </p:sp>
    </p:spTree>
    <p:extLst>
      <p:ext uri="{BB962C8B-B14F-4D97-AF65-F5344CB8AC3E}">
        <p14:creationId xmlns:p14="http://schemas.microsoft.com/office/powerpoint/2010/main" val="210797208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253</a:t>
            </a:fld>
            <a:endParaRPr lang="en-US"/>
          </a:p>
        </p:txBody>
      </p:sp>
    </p:spTree>
    <p:extLst>
      <p:ext uri="{BB962C8B-B14F-4D97-AF65-F5344CB8AC3E}">
        <p14:creationId xmlns:p14="http://schemas.microsoft.com/office/powerpoint/2010/main" val="250129115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258</a:t>
            </a:fld>
            <a:endParaRPr lang="en-US"/>
          </a:p>
        </p:txBody>
      </p:sp>
    </p:spTree>
    <p:extLst>
      <p:ext uri="{BB962C8B-B14F-4D97-AF65-F5344CB8AC3E}">
        <p14:creationId xmlns:p14="http://schemas.microsoft.com/office/powerpoint/2010/main" val="428847874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259</a:t>
            </a:fld>
            <a:endParaRPr lang="en-US"/>
          </a:p>
        </p:txBody>
      </p:sp>
    </p:spTree>
    <p:extLst>
      <p:ext uri="{BB962C8B-B14F-4D97-AF65-F5344CB8AC3E}">
        <p14:creationId xmlns:p14="http://schemas.microsoft.com/office/powerpoint/2010/main" val="3568488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260</a:t>
            </a:fld>
            <a:endParaRPr lang="en-US"/>
          </a:p>
        </p:txBody>
      </p:sp>
    </p:spTree>
    <p:extLst>
      <p:ext uri="{BB962C8B-B14F-4D97-AF65-F5344CB8AC3E}">
        <p14:creationId xmlns:p14="http://schemas.microsoft.com/office/powerpoint/2010/main" val="250546853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261</a:t>
            </a:fld>
            <a:endParaRPr lang="en-US"/>
          </a:p>
        </p:txBody>
      </p:sp>
    </p:spTree>
    <p:extLst>
      <p:ext uri="{BB962C8B-B14F-4D97-AF65-F5344CB8AC3E}">
        <p14:creationId xmlns:p14="http://schemas.microsoft.com/office/powerpoint/2010/main" val="332983174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262</a:t>
            </a:fld>
            <a:endParaRPr lang="en-US"/>
          </a:p>
        </p:txBody>
      </p:sp>
    </p:spTree>
    <p:extLst>
      <p:ext uri="{BB962C8B-B14F-4D97-AF65-F5344CB8AC3E}">
        <p14:creationId xmlns:p14="http://schemas.microsoft.com/office/powerpoint/2010/main" val="255291593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263</a:t>
            </a:fld>
            <a:endParaRPr lang="en-US"/>
          </a:p>
        </p:txBody>
      </p:sp>
    </p:spTree>
    <p:extLst>
      <p:ext uri="{BB962C8B-B14F-4D97-AF65-F5344CB8AC3E}">
        <p14:creationId xmlns:p14="http://schemas.microsoft.com/office/powerpoint/2010/main" val="58838219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264</a:t>
            </a:fld>
            <a:endParaRPr lang="en-US"/>
          </a:p>
        </p:txBody>
      </p:sp>
    </p:spTree>
    <p:extLst>
      <p:ext uri="{BB962C8B-B14F-4D97-AF65-F5344CB8AC3E}">
        <p14:creationId xmlns:p14="http://schemas.microsoft.com/office/powerpoint/2010/main" val="32308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November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dirty="0"/>
              <a:t>This meeting is part of the November IEEE 802 plenary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https://cvent.me/eDZgoD</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 LMSC Executive Secretary to have your attendance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37330220"/>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635540793"/>
              </p:ext>
            </p:extLst>
          </p:nvPr>
        </p:nvGraphicFramePr>
        <p:xfrm>
          <a:off x="152399" y="1828800"/>
          <a:ext cx="8839199" cy="2286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819281745"/>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opened 8 May 2024, closed 25 September 24</a:t>
            </a:r>
          </a:p>
          <a:p>
            <a:pPr>
              <a:buFont typeface="Arial" panose="020B0604020202020204" pitchFamily="34" charset="0"/>
              <a:buChar char="•"/>
            </a:pPr>
            <a:r>
              <a:rPr lang="en-AU" b="0" dirty="0"/>
              <a:t>Passed by 10/1/7 with a comment from the China NB</a:t>
            </a:r>
          </a:p>
          <a:p>
            <a:pPr>
              <a:buFont typeface="Arial" panose="020B0604020202020204" pitchFamily="34" charset="0"/>
              <a:buChar char="•"/>
            </a:pPr>
            <a:r>
              <a:rPr lang="en-AU" b="0" dirty="0"/>
              <a:t>(Oct 2024) Comment response generated for approval in Nov 2024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closes 12 Feb 2025</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closes 12 Feb 2025</a:t>
            </a:r>
          </a:p>
          <a:p>
            <a:pPr marL="173038" indent="-173038">
              <a:buFont typeface="Arial" panose="020B0604020202020204" pitchFamily="34" charset="0"/>
              <a:buChar char="•"/>
            </a:pPr>
            <a:r>
              <a:rPr lang="en-AU" b="0" dirty="0"/>
              <a:t>With IEEE 802.1Q-REV-2022 FDIS passed, ballot initiated 25 Sep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closes 3 Mar 2025</a:t>
            </a:r>
          </a:p>
          <a:p>
            <a:pPr marL="173038" indent="-173038">
              <a:buFont typeface="Arial" panose="020B0604020202020204" pitchFamily="34" charset="0"/>
              <a:buChar char="•"/>
            </a:pPr>
            <a:r>
              <a:rPr lang="en-AU" b="0" dirty="0"/>
              <a:t>(Oct 2024) FDIS ballot initiated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closes 10 Mar 2025</a:t>
            </a:r>
          </a:p>
          <a:p>
            <a:pPr>
              <a:buFont typeface="Arial" panose="020B0604020202020204" pitchFamily="34" charset="0"/>
              <a:buChar char="•"/>
            </a:pPr>
            <a:r>
              <a:rPr lang="en-AU" b="0" dirty="0">
                <a:latin typeface="+mj-lt"/>
              </a:rPr>
              <a:t>(Oct 2024) Ballot opened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in ballot</a:t>
            </a:r>
          </a:p>
          <a:p>
            <a:pPr marL="173038" indent="-173038">
              <a:buFont typeface="Arial" panose="020B0604020202020204" pitchFamily="34" charset="0"/>
              <a:buChar char="•"/>
            </a:pPr>
            <a:r>
              <a:rPr lang="en-AU" b="0" dirty="0"/>
              <a:t>(Mar 2024) EC approved sending for ballot upon publication</a:t>
            </a:r>
          </a:p>
          <a:p>
            <a:pPr marL="173038" indent="-173038">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18327</a:t>
            </a:r>
            <a:r>
              <a:rPr lang="en-US" b="0" i="0" u="none" strike="noStrike" dirty="0">
                <a:solidFill>
                  <a:srgbClr val="000000"/>
                </a:solidFill>
                <a:effectLst/>
                <a:latin typeface="Helvetica" pitchFamily="2" charset="0"/>
              </a:rPr>
              <a:t>)</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686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151265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51986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588508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795304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8087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957511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519791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757158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7228724"/>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392915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2010116"/>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3056979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2666122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802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Awaiting publication by IEEE</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476020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505986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18368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488786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448691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695469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560637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10365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in ballot</a:t>
            </a:r>
          </a:p>
          <a:p>
            <a:pPr marL="182880" indent="-182880">
              <a:buFont typeface="Arial" panose="020B0604020202020204" pitchFamily="34" charset="0"/>
              <a:buChar char="•"/>
            </a:pPr>
            <a:r>
              <a:rPr lang="en-AU" b="0" dirty="0"/>
              <a:t>(June 2024) LMSC authorized submission for balloting</a:t>
            </a:r>
          </a:p>
          <a:p>
            <a:pPr marL="182880" indent="-182880">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18326</a:t>
            </a:r>
            <a:r>
              <a:rPr lang="en-AU" b="0"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465262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84394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751114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in ballot</a:t>
            </a:r>
          </a:p>
          <a:p>
            <a:pPr>
              <a:buFont typeface="Arial" panose="020B0604020202020204" pitchFamily="34" charset="0"/>
              <a:buChar char="•"/>
            </a:pPr>
            <a:r>
              <a:rPr lang="en-AU" sz="1600" b="0" dirty="0"/>
              <a:t>Opened 21 Jun 24, closes 8 Nov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230112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9356556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5567559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421887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Forwarding of IEEE 802.19.1 will be held in abeyance. </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1771896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223022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291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015021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20614814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1368385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 in Stockholm</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Ericsson HQ, Stockholm, Sweden</a:t>
            </a:r>
          </a:p>
          <a:p>
            <a:pPr lvl="1"/>
            <a:r>
              <a:rPr lang="en-AU" dirty="0"/>
              <a:t>(N18263)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will be an election for a new JTC 1/SC 6 Chair during the October plenary.</a:t>
            </a:r>
          </a:p>
          <a:p>
            <a:pPr lvl="1"/>
            <a:r>
              <a:rPr lang="en-AU" dirty="0"/>
              <a:t>South Korea has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a:t>
            </a:r>
          </a:p>
          <a:p>
            <a:pPr lvl="1"/>
            <a:r>
              <a:rPr lang="en-US" dirty="0">
                <a:latin typeface="Arial" panose="020B0604020202020204" pitchFamily="34" charset="0"/>
              </a:rPr>
              <a:t>Kang is currently the convenor of JTC 1/SC 6/WG 7 and has been so for 20 years.</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735417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October 2024</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979580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9312439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2331781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27875</Words>
  <Application>Microsoft Macintosh PowerPoint</Application>
  <PresentationFormat>On-screen Show (4:3)</PresentationFormat>
  <Paragraphs>3832</Paragraphs>
  <Slides>264</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264</vt:i4>
      </vt:variant>
    </vt:vector>
  </HeadingPairs>
  <TitlesOfParts>
    <vt:vector size="272" baseType="lpstr">
      <vt:lpstr>Aptos</vt:lpstr>
      <vt:lpstr>Arial</vt:lpstr>
      <vt:lpstr>Calibri</vt:lpstr>
      <vt:lpstr>Helvetica</vt:lpstr>
      <vt:lpstr>Times New Roman</vt:lpstr>
      <vt:lpstr>Wingdings</vt:lpstr>
      <vt:lpstr>802-11-Submission</vt:lpstr>
      <vt:lpstr>Acrobat Document</vt:lpstr>
      <vt:lpstr>IEEE 802 JTC1 Standing Committee November 2024 agenda (mixed mode)</vt:lpstr>
      <vt:lpstr>This document will be used to provide information for any IEEE 802 JTC1 SC meetings in November 2024</vt:lpstr>
      <vt:lpstr>Registration is not required for the IEEE 802 JTC1 SC session in November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November 2024 in the PM2 slot in Vancouver, BC, CA</vt:lpstr>
      <vt:lpstr>The IEEE 802 JTC1 SC regular meeting has a high-level list of agenda items to be considered</vt:lpstr>
      <vt:lpstr>The IEEE 802 JTC1 SC will consider approving its agenda</vt:lpstr>
      <vt:lpstr>The IEEE 802 JTC1 SC will consider approval of the minutes of its September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106 standards through the PSDO adoption process, with 37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15 standards in the pipeline for adoption under the PSDO</vt:lpstr>
      <vt:lpstr>IEEE 802.1 has 15 standards in the pipeline for adoption under the PSDO</vt:lpstr>
      <vt:lpstr>IEEE 802.1 WG has a number of regular participants in IEEE 802 JTC1 SC activities</vt:lpstr>
      <vt:lpstr>Systematic review of ISO versions of IEEE 802.1 standards</vt:lpstr>
      <vt:lpstr>Bridges &amp; Bridged Networks IEEE 802.1Q-REV-2022</vt:lpstr>
      <vt:lpstr>Bridges &amp; Bridged Networks: Congestion Isolation IEEE 802.1Qcz</vt:lpstr>
      <vt:lpstr>MAC Privacy Protection IEEE 802.1AEdk D2.1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Automatic Attachment to Provider Backbone Bridging (PBB) services IEEE 802.1CS-2020/Cor-1</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What can be done to advance IEEE 802.11 specifications in ISO/IEC JTC 1/SC 6?</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Low-rate wireless networks  IEEE 802.15.4-2024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for Drone Formation Flying Show – Communication Security Requirement</vt:lpstr>
      <vt:lpstr>FYI: Liaison to JTC 3</vt:lpstr>
      <vt:lpstr>SC 6 will hold a plenary meeting in October 2024 in Stockholm</vt:lpstr>
      <vt:lpstr>JTC 1/SC 6 Chair election</vt:lpstr>
      <vt:lpstr>The JTC1 SC chair will develop a liaison report for the SC 6 plenary meeting in October 2024</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2024-11-04T16:36:33Z</dcterms:modified>
</cp:coreProperties>
</file>