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5" r:id="rId8"/>
    <p:sldId id="272" r:id="rId9"/>
    <p:sldId id="262" r:id="rId10"/>
    <p:sldId id="271" r:id="rId11"/>
    <p:sldId id="270" r:id="rId12"/>
    <p:sldId id="269" r:id="rId13"/>
    <p:sldId id="268" r:id="rId14"/>
    <p:sldId id="267" r:id="rId15"/>
    <p:sldId id="266" r:id="rId16"/>
    <p:sldId id="26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96" d="100"/>
          <a:sy n="96" d="100"/>
        </p:scale>
        <p:origin x="1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11/11/2024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D7B1431B-9214-4EB3-A355-9F892C7531A1}" type="datetime1">
              <a:rPr lang="en-US" smtClean="0"/>
              <a:t>11/11/2024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814321DF-6284-405F-8FA9-C1F1CDB47B87}" type="datetime1">
              <a:rPr lang="en-US" smtClean="0"/>
              <a:t>11/11/2024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FD612255-C61F-49E0-8472-055FC774A7BA}" type="datetime1">
              <a:rPr lang="en-US" smtClean="0"/>
              <a:t>11/11/2024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EAFB4AB1-4EAF-4D06-ABA2-FEF905ED8586}" type="datetime1">
              <a:rPr lang="en-US" smtClean="0"/>
              <a:t>11/11/2024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A7226508-BEE6-4EB8-BE7A-39F241B277FA}" type="datetime1">
              <a:rPr lang="en-US" smtClean="0"/>
              <a:t>11/11/2024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2483EAA8-D145-4E6D-89D9-7928C3B9DA47}" type="datetime1">
              <a:rPr lang="en-US" smtClean="0"/>
              <a:t>11/11/2024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ec-24-0263-02-00EC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AA76E1ED-9210-4C28-880F-DBA746CE76EB}" type="datetime1">
              <a:rPr lang="en-US" smtClean="0"/>
              <a:t>11/11/2024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ec-24-0263-02-00EC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13BDF54E-4E12-48AA-81E7-5F1DA8628DD8}" type="datetime1">
              <a:rPr lang="en-US" smtClean="0"/>
              <a:t>11/11/2024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F0CB541E-3303-47A7-A7F5-F8C9E7D220CF}" type="datetime1">
              <a:rPr lang="en-US" smtClean="0"/>
              <a:t>11/11/2024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ec-24-0263-02-00EC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BDCE853E-E055-423D-A625-79923880D3B2}" type="datetime1">
              <a:rPr lang="en-US" smtClean="0"/>
              <a:t>11/11/2024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ec-24-0263-02-00EC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F24920AF-B809-4F99-9D1F-920E9BFDE473}" type="datetime1">
              <a:rPr lang="en-US" smtClean="0"/>
              <a:t>11/11/2024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ec-24-0263-02-00EC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42B9630-D2CB-4E5E-A5DC-C4B8764C7B96}" type="datetime1">
              <a:rPr lang="en-US" smtClean="0"/>
              <a:t>11/11/2024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ec-24-0263-02-00EC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24/ec-24-0228-01-00EC-nov-2024-workshop-agenda.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normAutofit lnSpcReduction="10000"/>
          </a:bodyPr>
          <a:lstStyle/>
          <a:p>
            <a:br>
              <a:rPr lang="en-US" sz="4000" dirty="0"/>
            </a:br>
            <a:r>
              <a:rPr lang="en-US" sz="4000" dirty="0"/>
              <a:t>11 November 2024 </a:t>
            </a:r>
            <a:br>
              <a:rPr lang="en-US" sz="4000" dirty="0"/>
            </a:br>
            <a:r>
              <a:rPr lang="en-US" sz="4000" dirty="0"/>
              <a:t>LMSC Opening Meeting Report</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ec-24-0263-02-00EC</a:t>
            </a:r>
            <a:endParaRPr lang="en-US" dirty="0"/>
          </a:p>
        </p:txBody>
      </p:sp>
      <p:sp>
        <p:nvSpPr>
          <p:cNvPr id="5" name="Slide Number Placeholder 4">
            <a:extLst>
              <a:ext uri="{FF2B5EF4-FFF2-40B4-BE49-F238E27FC236}">
                <a16:creationId xmlns:a16="http://schemas.microsoft.com/office/drawing/2014/main" id="{7A7DC6FB-4C90-59C9-80B2-68E8EB9061A3}"/>
              </a:ext>
            </a:extLst>
          </p:cNvPr>
          <p:cNvSpPr>
            <a:spLocks noGrp="1"/>
          </p:cNvSpPr>
          <p:nvPr>
            <p:ph type="sldNum" sz="quarter" idx="12"/>
          </p:nvPr>
        </p:nvSpPr>
        <p:spPr/>
        <p:txBody>
          <a:bodyPr/>
          <a:lstStyle/>
          <a:p>
            <a:fld id="{A15D62C8-13A7-47D4-92EE-A5B95BB019BB}" type="slidenum">
              <a:rPr lang="en-US" smtClean="0"/>
              <a:t>1</a:t>
            </a:fld>
            <a:endParaRPr lang="en-US"/>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1AFDEB6E-1487-5754-85D5-E6C0A02846F6}"/>
              </a:ext>
            </a:extLst>
          </p:cNvPr>
          <p:cNvSpPr>
            <a:spLocks noGrp="1"/>
          </p:cNvSpPr>
          <p:nvPr>
            <p:ph type="sldNum" sz="quarter" idx="12"/>
          </p:nvPr>
        </p:nvSpPr>
        <p:spPr/>
        <p:txBody>
          <a:bodyPr/>
          <a:lstStyle/>
          <a:p>
            <a:fld id="{A15D62C8-13A7-47D4-92EE-A5B95BB019BB}" type="slidenum">
              <a:rPr lang="en-US" smtClean="0"/>
              <a:t>10</a:t>
            </a:fld>
            <a:endParaRPr lang="en-US"/>
          </a:p>
        </p:txBody>
      </p:sp>
    </p:spTree>
    <p:extLst>
      <p:ext uri="{BB962C8B-B14F-4D97-AF65-F5344CB8AC3E}">
        <p14:creationId xmlns:p14="http://schemas.microsoft.com/office/powerpoint/2010/main" val="304227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8460BF35-3E58-CD01-62BC-C114DC534220}"/>
              </a:ext>
            </a:extLst>
          </p:cNvPr>
          <p:cNvSpPr>
            <a:spLocks noGrp="1"/>
          </p:cNvSpPr>
          <p:nvPr>
            <p:ph type="sldNum" sz="quarter" idx="12"/>
          </p:nvPr>
        </p:nvSpPr>
        <p:spPr/>
        <p:txBody>
          <a:bodyPr/>
          <a:lstStyle/>
          <a:p>
            <a:fld id="{A15D62C8-13A7-47D4-92EE-A5B95BB019BB}" type="slidenum">
              <a:rPr lang="en-US" smtClean="0"/>
              <a:t>11</a:t>
            </a:fld>
            <a:endParaRPr lang="en-US"/>
          </a:p>
        </p:txBody>
      </p:sp>
    </p:spTree>
    <p:extLst>
      <p:ext uri="{BB962C8B-B14F-4D97-AF65-F5344CB8AC3E}">
        <p14:creationId xmlns:p14="http://schemas.microsoft.com/office/powerpoint/2010/main" val="162638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74F94444-2108-E781-41A7-5E164C0D583F}"/>
              </a:ext>
            </a:extLst>
          </p:cNvPr>
          <p:cNvSpPr>
            <a:spLocks noGrp="1"/>
          </p:cNvSpPr>
          <p:nvPr>
            <p:ph type="sldNum" sz="quarter" idx="12"/>
          </p:nvPr>
        </p:nvSpPr>
        <p:spPr/>
        <p:txBody>
          <a:bodyPr/>
          <a:lstStyle/>
          <a:p>
            <a:fld id="{A15D62C8-13A7-47D4-92EE-A5B95BB019BB}" type="slidenum">
              <a:rPr lang="en-US" smtClean="0"/>
              <a:t>12</a:t>
            </a:fld>
            <a:endParaRPr lang="en-US"/>
          </a:p>
        </p:txBody>
      </p:sp>
    </p:spTree>
    <p:extLst>
      <p:ext uri="{BB962C8B-B14F-4D97-AF65-F5344CB8AC3E}">
        <p14:creationId xmlns:p14="http://schemas.microsoft.com/office/powerpoint/2010/main" val="293032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ec-24-0263-02-00EC</a:t>
            </a:r>
          </a:p>
        </p:txBody>
      </p:sp>
      <p:sp>
        <p:nvSpPr>
          <p:cNvPr id="6" name="Slide Number Placeholder 5">
            <a:extLst>
              <a:ext uri="{FF2B5EF4-FFF2-40B4-BE49-F238E27FC236}">
                <a16:creationId xmlns:a16="http://schemas.microsoft.com/office/drawing/2014/main" id="{64FB7DFF-8D75-25E9-1EE1-EC3C13A4AF73}"/>
              </a:ext>
            </a:extLst>
          </p:cNvPr>
          <p:cNvSpPr>
            <a:spLocks noGrp="1"/>
          </p:cNvSpPr>
          <p:nvPr>
            <p:ph type="sldNum" sz="quarter" idx="12"/>
          </p:nvPr>
        </p:nvSpPr>
        <p:spPr/>
        <p:txBody>
          <a:bodyPr/>
          <a:lstStyle/>
          <a:p>
            <a:fld id="{A15D62C8-13A7-47D4-92EE-A5B95BB019BB}" type="slidenum">
              <a:rPr lang="en-US" smtClean="0"/>
              <a:t>13</a:t>
            </a:fld>
            <a:endParaRPr lang="en-US"/>
          </a:p>
        </p:txBody>
      </p:sp>
    </p:spTree>
    <p:extLst>
      <p:ext uri="{BB962C8B-B14F-4D97-AF65-F5344CB8AC3E}">
        <p14:creationId xmlns:p14="http://schemas.microsoft.com/office/powerpoint/2010/main" val="325482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ec-24-0263-02-00EC</a:t>
            </a:r>
          </a:p>
        </p:txBody>
      </p:sp>
      <p:sp>
        <p:nvSpPr>
          <p:cNvPr id="3" name="Slide Number Placeholder 2">
            <a:extLst>
              <a:ext uri="{FF2B5EF4-FFF2-40B4-BE49-F238E27FC236}">
                <a16:creationId xmlns:a16="http://schemas.microsoft.com/office/drawing/2014/main" id="{3B56475F-593D-C2A6-A6AF-837B7C511EA7}"/>
              </a:ext>
            </a:extLst>
          </p:cNvPr>
          <p:cNvSpPr>
            <a:spLocks noGrp="1"/>
          </p:cNvSpPr>
          <p:nvPr>
            <p:ph type="sldNum" sz="quarter" idx="12"/>
          </p:nvPr>
        </p:nvSpPr>
        <p:spPr/>
        <p:txBody>
          <a:bodyPr/>
          <a:lstStyle/>
          <a:p>
            <a:fld id="{A15D62C8-13A7-47D4-92EE-A5B95BB019BB}" type="slidenum">
              <a:rPr lang="en-US" smtClean="0"/>
              <a:t>14</a:t>
            </a:fld>
            <a:endParaRPr lang="en-US"/>
          </a:p>
        </p:txBody>
      </p:sp>
    </p:spTree>
    <p:extLst>
      <p:ext uri="{BB962C8B-B14F-4D97-AF65-F5344CB8AC3E}">
        <p14:creationId xmlns:p14="http://schemas.microsoft.com/office/powerpoint/2010/main" val="23656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ec-24-0263-02-00EC</a:t>
            </a:r>
          </a:p>
        </p:txBody>
      </p:sp>
      <p:sp>
        <p:nvSpPr>
          <p:cNvPr id="2" name="Slide Number Placeholder 1">
            <a:extLst>
              <a:ext uri="{FF2B5EF4-FFF2-40B4-BE49-F238E27FC236}">
                <a16:creationId xmlns:a16="http://schemas.microsoft.com/office/drawing/2014/main" id="{79C89E72-F956-6D9E-C0A4-1454F25F5B6E}"/>
              </a:ext>
            </a:extLst>
          </p:cNvPr>
          <p:cNvSpPr>
            <a:spLocks noGrp="1"/>
          </p:cNvSpPr>
          <p:nvPr>
            <p:ph type="sldNum" sz="quarter" idx="12"/>
          </p:nvPr>
        </p:nvSpPr>
        <p:spPr/>
        <p:txBody>
          <a:bodyPr/>
          <a:lstStyle/>
          <a:p>
            <a:fld id="{A15D62C8-13A7-47D4-92EE-A5B95BB019BB}" type="slidenum">
              <a:rPr lang="en-US" smtClean="0"/>
              <a:t>15</a:t>
            </a:fld>
            <a:endParaRPr lang="en-US"/>
          </a:p>
        </p:txBody>
      </p:sp>
    </p:spTree>
    <p:extLst>
      <p:ext uri="{BB962C8B-B14F-4D97-AF65-F5344CB8AC3E}">
        <p14:creationId xmlns:p14="http://schemas.microsoft.com/office/powerpoint/2010/main" val="120101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ec-24-0263-02-00EC</a:t>
            </a:r>
          </a:p>
        </p:txBody>
      </p:sp>
      <p:sp>
        <p:nvSpPr>
          <p:cNvPr id="4" name="Slide Number Placeholder 3">
            <a:extLst>
              <a:ext uri="{FF2B5EF4-FFF2-40B4-BE49-F238E27FC236}">
                <a16:creationId xmlns:a16="http://schemas.microsoft.com/office/drawing/2014/main" id="{ADAC3212-5882-3046-F364-BBE165F8F87D}"/>
              </a:ext>
            </a:extLst>
          </p:cNvPr>
          <p:cNvSpPr>
            <a:spLocks noGrp="1"/>
          </p:cNvSpPr>
          <p:nvPr>
            <p:ph type="sldNum" sz="quarter" idx="12"/>
          </p:nvPr>
        </p:nvSpPr>
        <p:spPr/>
        <p:txBody>
          <a:bodyPr/>
          <a:lstStyle/>
          <a:p>
            <a:fld id="{A15D62C8-13A7-47D4-92EE-A5B95BB019BB}" type="slidenum">
              <a:rPr lang="en-US" smtClean="0"/>
              <a:t>16</a:t>
            </a:fld>
            <a:endParaRPr lang="en-US"/>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a:xfrm>
            <a:off x="838200" y="-321711"/>
            <a:ext cx="10515600" cy="1325563"/>
          </a:xfrm>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a:xfrm>
            <a:off x="838200" y="864703"/>
            <a:ext cx="10800522" cy="5491647"/>
          </a:xfrm>
        </p:spPr>
        <p:txBody>
          <a:bodyPr>
            <a:normAutofit fontScale="92500" lnSpcReduction="10000"/>
          </a:bodyPr>
          <a:lstStyle/>
          <a:p>
            <a:pPr marL="514350" indent="-514350">
              <a:buFont typeface="+mj-lt"/>
              <a:buAutoNum type="arabicPeriod"/>
            </a:pPr>
            <a:r>
              <a:rPr lang="en-US" sz="2000" dirty="0" err="1"/>
              <a:t>PaulN</a:t>
            </a:r>
            <a:r>
              <a:rPr lang="en-US" sz="2000" dirty="0"/>
              <a:t> Chair, Stephen McCann Recording Secretary</a:t>
            </a:r>
          </a:p>
          <a:p>
            <a:pPr marL="514350" indent="-514350">
              <a:buFont typeface="+mj-lt"/>
              <a:buAutoNum type="arabicPeriod"/>
            </a:pPr>
            <a:r>
              <a:rPr lang="en-US" sz="2000" dirty="0"/>
              <a:t>Draft agenda:</a:t>
            </a:r>
          </a:p>
          <a:p>
            <a:pPr marL="457200" lvl="1" indent="0">
              <a:buNone/>
            </a:pPr>
            <a:r>
              <a:rPr lang="en-US" sz="1200" dirty="0">
                <a:solidFill>
                  <a:srgbClr val="0000EE"/>
                </a:solidFill>
                <a:effectLst/>
                <a:latin typeface="Arial" panose="020B0604020202020204" pitchFamily="34" charset="0"/>
                <a:hlinkClick r:id="rId2"/>
              </a:rPr>
              <a:t>https://mentor.ieee.org/802-ec/dcn/24/ec-24-0228-01-00EC-nov-2024-workshop-agenda.xlsx</a:t>
            </a:r>
            <a:endParaRPr lang="en-US" sz="1800" dirty="0"/>
          </a:p>
          <a:p>
            <a:pPr marL="457200" indent="-457200">
              <a:buFont typeface="+mj-lt"/>
              <a:buAutoNum type="arabicPeriod"/>
            </a:pPr>
            <a:r>
              <a:rPr lang="en-US" sz="2000" dirty="0"/>
              <a:t>Short term topic (under 2 year)</a:t>
            </a:r>
          </a:p>
          <a:p>
            <a:pPr marL="914400" lvl="1" indent="-457200">
              <a:buFont typeface="+mj-lt"/>
              <a:buAutoNum type="arabicPeriod"/>
            </a:pPr>
            <a:r>
              <a:rPr lang="en-US" sz="1800" dirty="0"/>
              <a:t>Attendance requirements – in person vs remote. 			Law</a:t>
            </a:r>
          </a:p>
          <a:p>
            <a:pPr marL="914400" lvl="1" indent="-457200">
              <a:buFont typeface="+mj-lt"/>
              <a:buAutoNum type="arabicPeriod"/>
            </a:pPr>
            <a:r>
              <a:rPr lang="en-US" sz="1800" dirty="0"/>
              <a:t>Improving quality and resiliency of mixed-mode experience. 	</a:t>
            </a:r>
            <a:r>
              <a:rPr lang="en-US" sz="1800" dirty="0" err="1"/>
              <a:t>Potterf</a:t>
            </a:r>
            <a:r>
              <a:rPr lang="en-US" sz="1800" dirty="0"/>
              <a:t>/Zimmerman</a:t>
            </a:r>
          </a:p>
          <a:p>
            <a:pPr marL="914400" lvl="1" indent="-457200">
              <a:buFont typeface="+mj-lt"/>
              <a:buAutoNum type="arabicPeriod"/>
            </a:pPr>
            <a:r>
              <a:rPr lang="en-US" sz="1800" dirty="0"/>
              <a:t>Maintain/improve existing SW platforms: </a:t>
            </a:r>
            <a:br>
              <a:rPr lang="en-US" sz="1800" dirty="0"/>
            </a:br>
            <a:r>
              <a:rPr lang="en-US" sz="1800" dirty="0"/>
              <a:t>Web pages, Mentor, IMAT, email archive, calendar, Grouper, etc. 	</a:t>
            </a:r>
            <a:r>
              <a:rPr lang="en-US" sz="1800" dirty="0" err="1"/>
              <a:t>Potterf</a:t>
            </a:r>
            <a:endParaRPr lang="en-US" sz="1800" dirty="0"/>
          </a:p>
          <a:p>
            <a:pPr marL="914400" lvl="1" indent="-457200">
              <a:buFont typeface="+mj-lt"/>
              <a:buAutoNum type="arabicPeriod"/>
            </a:pPr>
            <a:r>
              <a:rPr lang="en-US" sz="1800" dirty="0"/>
              <a:t>Initiate additional IEEE 802 Milestone activities. 			Nikolich</a:t>
            </a:r>
          </a:p>
          <a:p>
            <a:pPr marL="914400" lvl="1" indent="-457200">
              <a:buFont typeface="+mj-lt"/>
              <a:buAutoNum type="arabicPeriod"/>
            </a:pPr>
            <a:r>
              <a:rPr lang="en-US" sz="1800" dirty="0"/>
              <a:t>Improve collaboration with Computer Society.			Au</a:t>
            </a:r>
          </a:p>
          <a:p>
            <a:pPr marL="457200" indent="-457200">
              <a:buFont typeface="+mj-lt"/>
              <a:buAutoNum type="arabicPeriod"/>
            </a:pPr>
            <a:r>
              <a:rPr lang="en-US" sz="2000" dirty="0"/>
              <a:t>Long term (greater than 2 year)</a:t>
            </a:r>
          </a:p>
          <a:p>
            <a:pPr marL="914400" lvl="1" indent="-457200">
              <a:buFont typeface="+mj-lt"/>
              <a:buAutoNum type="arabicPeriod"/>
            </a:pPr>
            <a:r>
              <a:rPr lang="en-US" sz="1800" dirty="0"/>
              <a:t>Revisit 802 LMSC Scope					</a:t>
            </a:r>
            <a:r>
              <a:rPr lang="en-US" sz="1800" dirty="0" err="1"/>
              <a:t>Gilb</a:t>
            </a:r>
            <a:endParaRPr lang="en-US" sz="1800" dirty="0"/>
          </a:p>
          <a:p>
            <a:pPr marL="914400" lvl="1" indent="-457200">
              <a:buFont typeface="+mj-lt"/>
              <a:buAutoNum type="arabicPeriod"/>
            </a:pPr>
            <a:r>
              <a:rPr lang="en-US" sz="1800" dirty="0"/>
              <a:t>Leadership succession planning and participant support.		</a:t>
            </a:r>
            <a:r>
              <a:rPr lang="en-US" sz="1800" dirty="0" err="1"/>
              <a:t>Halasz</a:t>
            </a:r>
            <a:endParaRPr lang="en-US" sz="1800" dirty="0"/>
          </a:p>
          <a:p>
            <a:pPr marL="914400" lvl="1" indent="-457200">
              <a:buFont typeface="+mj-lt"/>
              <a:buAutoNum type="arabicPeriod"/>
            </a:pPr>
            <a:r>
              <a:rPr lang="en-US" sz="1800" dirty="0"/>
              <a:t>Collaborative activities with other SDOs, Alliances, SIGs, etc.	</a:t>
            </a:r>
            <a:r>
              <a:rPr lang="en-US" sz="1800" dirty="0" err="1"/>
              <a:t>Baykas</a:t>
            </a:r>
            <a:endParaRPr lang="en-US" sz="1800" dirty="0"/>
          </a:p>
          <a:p>
            <a:pPr marL="914400" lvl="1" indent="-457200">
              <a:buFont typeface="+mj-lt"/>
              <a:buAutoNum type="arabicPeriod"/>
            </a:pPr>
            <a:r>
              <a:rPr lang="en-US" sz="1800" dirty="0"/>
              <a:t>Discuss permissible commercial activities.			Yee</a:t>
            </a:r>
          </a:p>
          <a:p>
            <a:pPr marL="914400" lvl="1" indent="-457200">
              <a:buFont typeface="+mj-lt"/>
              <a:buAutoNum type="arabicPeriod"/>
            </a:pPr>
            <a:r>
              <a:rPr lang="en-US" sz="1800" dirty="0"/>
              <a:t>Improve recognition of exceptional performance 			Powell</a:t>
            </a:r>
          </a:p>
          <a:p>
            <a:pPr marL="514350" indent="-514350">
              <a:buFont typeface="+mj-lt"/>
              <a:buAutoNum type="arabicPeriod"/>
            </a:pPr>
            <a:r>
              <a:rPr lang="en-US" sz="2000" dirty="0"/>
              <a:t>Logistics – 0700 to 1700 PST Saturday 16 November 2024	</a:t>
            </a:r>
            <a:r>
              <a:rPr lang="en-US" sz="2000" dirty="0" err="1"/>
              <a:t>Rosdahl</a:t>
            </a:r>
            <a:endParaRPr lang="en-US" sz="2000" dirty="0"/>
          </a:p>
          <a:p>
            <a:pPr marL="0" indent="0">
              <a:buNone/>
            </a:pPr>
            <a:r>
              <a:rPr lang="en-US" sz="2000" dirty="0">
                <a:highlight>
                  <a:srgbClr val="FFFF00"/>
                </a:highlight>
              </a:rPr>
              <a:t>It would be nice if the topic leaders email their preliminary thoughts on their agenda items by 8am PST Thursday morning 14 November 2024 with </a:t>
            </a:r>
            <a:r>
              <a:rPr lang="en-US" sz="2000" dirty="0" err="1">
                <a:highlight>
                  <a:srgbClr val="FFFF00"/>
                </a:highlight>
              </a:rPr>
              <a:t>PaulN</a:t>
            </a:r>
            <a:r>
              <a:rPr lang="en-US" sz="2000" dirty="0">
                <a:highlight>
                  <a:srgbClr val="FFFF00"/>
                </a:highlight>
              </a:rPr>
              <a:t> and </a:t>
            </a:r>
            <a:r>
              <a:rPr lang="en-US" sz="2000" dirty="0" err="1">
                <a:highlight>
                  <a:srgbClr val="FFFF00"/>
                </a:highlight>
              </a:rPr>
              <a:t>StephenM</a:t>
            </a:r>
            <a:endParaRPr lang="en-US" sz="2000" dirty="0">
              <a:highlight>
                <a:srgbClr val="FFFF00"/>
              </a:highlight>
            </a:endParaRP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CF1CC6DC-DA9C-8491-E1BC-AE9E188244C3}"/>
              </a:ext>
            </a:extLst>
          </p:cNvPr>
          <p:cNvSpPr>
            <a:spLocks noGrp="1"/>
          </p:cNvSpPr>
          <p:nvPr>
            <p:ph type="sldNum" sz="quarter" idx="12"/>
          </p:nvPr>
        </p:nvSpPr>
        <p:spPr/>
        <p:txBody>
          <a:bodyPr/>
          <a:lstStyle/>
          <a:p>
            <a:fld id="{A15D62C8-13A7-47D4-92EE-A5B95BB019BB}" type="slidenum">
              <a:rPr lang="en-US" smtClean="0"/>
              <a:t>2</a:t>
            </a:fld>
            <a:endParaRPr lang="en-US"/>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407504" y="1825625"/>
            <a:ext cx="11527822" cy="4351338"/>
          </a:xfrm>
        </p:spPr>
        <p:txBody>
          <a:bodyPr>
            <a:normAutofit/>
          </a:bodyPr>
          <a:lstStyle/>
          <a:p>
            <a:pPr marL="514350" indent="-514350">
              <a:buFont typeface="+mj-lt"/>
              <a:buAutoNum type="arabicPeriod"/>
            </a:pPr>
            <a:r>
              <a:rPr lang="en-US" sz="2400" dirty="0"/>
              <a:t>Saturday after November 2024 plenary session 7am-5pm, 34th floor of Hyatt </a:t>
            </a:r>
          </a:p>
          <a:p>
            <a:pPr marL="514350" indent="-514350">
              <a:buFont typeface="+mj-lt"/>
              <a:buAutoNum type="arabicPeriod"/>
            </a:pPr>
            <a:r>
              <a:rPr lang="en-US" sz="2400" dirty="0"/>
              <a:t>Mostly open meeting (unless executive session is needed), strictly in-person participation, observers permitted.</a:t>
            </a:r>
          </a:p>
          <a:p>
            <a:pPr marL="514350" indent="-514350">
              <a:buFont typeface="+mj-lt"/>
              <a:buAutoNum type="arabicPeriod"/>
            </a:pPr>
            <a:r>
              <a:rPr lang="en-US" sz="2400" dirty="0"/>
              <a:t>Invitees: LMSC EC members and vice chairs.  Observers at the discretion of 802 Chair.  30 persons maximum.</a:t>
            </a:r>
          </a:p>
          <a:p>
            <a:pPr marL="514350" indent="-514350">
              <a:buFont typeface="+mj-lt"/>
              <a:buAutoNum type="arabicPeriod"/>
            </a:pPr>
            <a:r>
              <a:rPr lang="en-US" sz="2400" dirty="0"/>
              <a:t>Meeting room set up: U for EC members, observer seating, one projector/screen, 4 break out tables, 4 flip charts, use hotel network. </a:t>
            </a:r>
          </a:p>
          <a:p>
            <a:pPr marL="514350" indent="-514350">
              <a:buFont typeface="+mj-lt"/>
              <a:buAutoNum type="arabicPeriod"/>
            </a:pPr>
            <a:r>
              <a:rPr lang="en-US" sz="2400" dirty="0"/>
              <a:t>Friday dinner (invitees only), Saturday breakfast, breaks, lunch. Hosted by 802 LMSC.</a:t>
            </a:r>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F8AAE064-036D-B620-D8D6-9505C7DC9A7C}"/>
              </a:ext>
            </a:extLst>
          </p:cNvPr>
          <p:cNvSpPr>
            <a:spLocks noGrp="1"/>
          </p:cNvSpPr>
          <p:nvPr>
            <p:ph type="sldNum" sz="quarter" idx="12"/>
          </p:nvPr>
        </p:nvSpPr>
        <p:spPr/>
        <p:txBody>
          <a:bodyPr/>
          <a:lstStyle/>
          <a:p>
            <a:fld id="{A15D62C8-13A7-47D4-92EE-A5B95BB019BB}" type="slidenum">
              <a:rPr lang="en-US" smtClean="0"/>
              <a:t>3</a:t>
            </a:fld>
            <a:endParaRPr lang="en-US"/>
          </a:p>
        </p:txBody>
      </p:sp>
    </p:spTree>
    <p:extLst>
      <p:ext uri="{BB962C8B-B14F-4D97-AF65-F5344CB8AC3E}">
        <p14:creationId xmlns:p14="http://schemas.microsoft.com/office/powerpoint/2010/main" val="228365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Attendance requirements – in person vs remote. </a:t>
            </a:r>
          </a:p>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 Edward Au, leader.</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endParaRPr lang="en-US" strike="sngStrike"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DD756F30-FAB3-9885-B5BF-9490F6A963AA}"/>
              </a:ext>
            </a:extLst>
          </p:cNvPr>
          <p:cNvSpPr>
            <a:spLocks noGrp="1"/>
          </p:cNvSpPr>
          <p:nvPr>
            <p:ph type="sldNum" sz="quarter" idx="12"/>
          </p:nvPr>
        </p:nvSpPr>
        <p:spPr/>
        <p:txBody>
          <a:bodyPr/>
          <a:lstStyle/>
          <a:p>
            <a:fld id="{A15D62C8-13A7-47D4-92EE-A5B95BB019BB}" type="slidenum">
              <a:rPr lang="en-US" smtClean="0"/>
              <a:t>4</a:t>
            </a:fld>
            <a:endParaRPr lang="en-US"/>
          </a:p>
        </p:txBody>
      </p:sp>
    </p:spTree>
    <p:extLst>
      <p:ext uri="{BB962C8B-B14F-4D97-AF65-F5344CB8AC3E}">
        <p14:creationId xmlns:p14="http://schemas.microsoft.com/office/powerpoint/2010/main" val="167851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E7E06976-912E-1E23-3560-49B757385F0F}"/>
              </a:ext>
            </a:extLst>
          </p:cNvPr>
          <p:cNvSpPr>
            <a:spLocks noGrp="1"/>
          </p:cNvSpPr>
          <p:nvPr>
            <p:ph type="sldNum" sz="quarter" idx="12"/>
          </p:nvPr>
        </p:nvSpPr>
        <p:spPr/>
        <p:txBody>
          <a:bodyPr/>
          <a:lstStyle/>
          <a:p>
            <a:fld id="{A15D62C8-13A7-47D4-92EE-A5B95BB019BB}" type="slidenum">
              <a:rPr lang="en-US" smtClean="0"/>
              <a:t>5</a:t>
            </a:fld>
            <a:endParaRPr lang="en-US"/>
          </a:p>
        </p:txBody>
      </p:sp>
    </p:spTree>
    <p:extLst>
      <p:ext uri="{BB962C8B-B14F-4D97-AF65-F5344CB8AC3E}">
        <p14:creationId xmlns:p14="http://schemas.microsoft.com/office/powerpoint/2010/main" val="8445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3"/>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3"/>
            </a:pPr>
            <a:r>
              <a:rPr lang="en-US" dirty="0"/>
              <a:t>Discuss permissible commercial activities.</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3"/>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D0F51508-5D47-6FB9-1ADE-A6E1E352E361}"/>
              </a:ext>
            </a:extLst>
          </p:cNvPr>
          <p:cNvSpPr>
            <a:spLocks noGrp="1"/>
          </p:cNvSpPr>
          <p:nvPr>
            <p:ph type="sldNum" sz="quarter" idx="12"/>
          </p:nvPr>
        </p:nvSpPr>
        <p:spPr/>
        <p:txBody>
          <a:bodyPr/>
          <a:lstStyle/>
          <a:p>
            <a:fld id="{A15D62C8-13A7-47D4-92EE-A5B95BB019BB}" type="slidenum">
              <a:rPr lang="en-US" smtClean="0"/>
              <a:t>6</a:t>
            </a:fld>
            <a:endParaRPr lang="en-US"/>
          </a:p>
        </p:txBody>
      </p:sp>
    </p:spTree>
    <p:extLst>
      <p:ext uri="{BB962C8B-B14F-4D97-AF65-F5344CB8AC3E}">
        <p14:creationId xmlns:p14="http://schemas.microsoft.com/office/powerpoint/2010/main" val="331804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strike="sngStrike" dirty="0"/>
              <a:t>Solicit EC reflector feedback no later than 23 August 2024 – EC members</a:t>
            </a:r>
          </a:p>
          <a:p>
            <a:pPr marL="914400" lvl="1" indent="-457200">
              <a:buFont typeface="+mj-lt"/>
              <a:buAutoNum type="arabicPeriod"/>
            </a:pPr>
            <a:r>
              <a:rPr lang="en-US" sz="2000" strike="sngStrike" dirty="0"/>
              <a:t>Refine workshop plan at 03SEP2024 802 LMSC telecon—EC Members</a:t>
            </a:r>
          </a:p>
          <a:p>
            <a:pPr marL="914400" lvl="1" indent="-457200">
              <a:buFont typeface="+mj-lt"/>
              <a:buAutoNum type="arabicPeriod"/>
            </a:pPr>
            <a:r>
              <a:rPr lang="en-US" sz="2000" strike="sngStrike"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ec-24-0263-02-00EC</a:t>
            </a:r>
            <a:endParaRPr lang="en-US" dirty="0"/>
          </a:p>
        </p:txBody>
      </p:sp>
      <p:sp>
        <p:nvSpPr>
          <p:cNvPr id="5" name="Slide Number Placeholder 4">
            <a:extLst>
              <a:ext uri="{FF2B5EF4-FFF2-40B4-BE49-F238E27FC236}">
                <a16:creationId xmlns:a16="http://schemas.microsoft.com/office/drawing/2014/main" id="{E279662F-5CC6-64F9-687B-E1730CC01F0B}"/>
              </a:ext>
            </a:extLst>
          </p:cNvPr>
          <p:cNvSpPr>
            <a:spLocks noGrp="1"/>
          </p:cNvSpPr>
          <p:nvPr>
            <p:ph type="sldNum" sz="quarter" idx="12"/>
          </p:nvPr>
        </p:nvSpPr>
        <p:spPr/>
        <p:txBody>
          <a:bodyPr/>
          <a:lstStyle/>
          <a:p>
            <a:fld id="{A15D62C8-13A7-47D4-92EE-A5B95BB019BB}" type="slidenum">
              <a:rPr lang="en-US" smtClean="0"/>
              <a:t>7</a:t>
            </a:fld>
            <a:endParaRPr lang="en-US"/>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normAutofit/>
          </a:bodyPr>
          <a:lstStyle/>
          <a:p>
            <a:pPr marL="0" indent="0">
              <a:buNone/>
            </a:pPr>
            <a:r>
              <a:rPr lang="en-US" dirty="0"/>
              <a:t>Thank you to everyone that volunteered to lead discussion topics.</a:t>
            </a:r>
          </a:p>
          <a:p>
            <a:endParaRPr lang="en-US" dirty="0"/>
          </a:p>
          <a:p>
            <a:r>
              <a:rPr lang="en-US" dirty="0"/>
              <a:t>Summary of topics covered in previous workshops are on the following pages. This will give a sense of the ground we’ve covered in the past.</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ec-24-0263-02-00EC</a:t>
            </a:r>
          </a:p>
        </p:txBody>
      </p:sp>
      <p:sp>
        <p:nvSpPr>
          <p:cNvPr id="5" name="Slide Number Placeholder 4">
            <a:extLst>
              <a:ext uri="{FF2B5EF4-FFF2-40B4-BE49-F238E27FC236}">
                <a16:creationId xmlns:a16="http://schemas.microsoft.com/office/drawing/2014/main" id="{B53AF645-6A74-5507-3B26-D3C9C937606F}"/>
              </a:ext>
            </a:extLst>
          </p:cNvPr>
          <p:cNvSpPr>
            <a:spLocks noGrp="1"/>
          </p:cNvSpPr>
          <p:nvPr>
            <p:ph type="sldNum" sz="quarter" idx="12"/>
          </p:nvPr>
        </p:nvSpPr>
        <p:spPr/>
        <p:txBody>
          <a:bodyPr/>
          <a:lstStyle/>
          <a:p>
            <a:fld id="{A15D62C8-13A7-47D4-92EE-A5B95BB019BB}" type="slidenum">
              <a:rPr lang="en-US" smtClean="0"/>
              <a:t>8</a:t>
            </a:fld>
            <a:endParaRPr lang="en-US"/>
          </a:p>
        </p:txBody>
      </p:sp>
    </p:spTree>
    <p:extLst>
      <p:ext uri="{BB962C8B-B14F-4D97-AF65-F5344CB8AC3E}">
        <p14:creationId xmlns:p14="http://schemas.microsoft.com/office/powerpoint/2010/main" val="236610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ec-24-0263-02-00EC</a:t>
            </a:r>
          </a:p>
        </p:txBody>
      </p:sp>
      <p:sp>
        <p:nvSpPr>
          <p:cNvPr id="3" name="Slide Number Placeholder 2">
            <a:extLst>
              <a:ext uri="{FF2B5EF4-FFF2-40B4-BE49-F238E27FC236}">
                <a16:creationId xmlns:a16="http://schemas.microsoft.com/office/drawing/2014/main" id="{BE080968-BD48-8636-91F1-AB6C544F84FE}"/>
              </a:ext>
            </a:extLst>
          </p:cNvPr>
          <p:cNvSpPr>
            <a:spLocks noGrp="1"/>
          </p:cNvSpPr>
          <p:nvPr>
            <p:ph type="sldNum" sz="quarter" idx="12"/>
          </p:nvPr>
        </p:nvSpPr>
        <p:spPr/>
        <p:txBody>
          <a:bodyPr/>
          <a:lstStyle/>
          <a:p>
            <a:fld id="{A15D62C8-13A7-47D4-92EE-A5B95BB019BB}" type="slidenum">
              <a:rPr lang="en-US" smtClean="0"/>
              <a:t>9</a:t>
            </a:fld>
            <a:endParaRPr lang="en-US"/>
          </a:p>
        </p:txBody>
      </p:sp>
    </p:spTree>
    <p:extLst>
      <p:ext uri="{BB962C8B-B14F-4D97-AF65-F5344CB8AC3E}">
        <p14:creationId xmlns:p14="http://schemas.microsoft.com/office/powerpoint/2010/main" val="4079140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2036</TotalTime>
  <Words>3039</Words>
  <Application>Microsoft Office PowerPoint</Application>
  <PresentationFormat>Widescreen</PresentationFormat>
  <Paragraphs>297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Times New Roman</vt:lpstr>
      <vt:lpstr>Office Theme</vt:lpstr>
      <vt:lpstr>IEEE 802 LMSC  NOV 2024 Workshop Planning</vt:lpstr>
      <vt:lpstr>Workshop Update</vt:lpstr>
      <vt:lpstr>Logistics</vt:lpstr>
      <vt:lpstr>Short term (under 2 year) topics</vt:lpstr>
      <vt:lpstr>Long term (greater than 2 year) topics</vt:lpstr>
      <vt:lpstr>Long term (greater than 2 year) topics</vt:lpstr>
      <vt:lpstr>Next Steps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77</cp:revision>
  <cp:lastPrinted>2024-07-18T15:54:14Z</cp:lastPrinted>
  <dcterms:created xsi:type="dcterms:W3CDTF">2024-07-18T13:24:44Z</dcterms:created>
  <dcterms:modified xsi:type="dcterms:W3CDTF">2024-11-11T17:34:41Z</dcterms:modified>
</cp:coreProperties>
</file>