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8" r:id="rId3"/>
    <p:sldId id="295" r:id="rId4"/>
    <p:sldId id="289" r:id="rId5"/>
    <p:sldId id="294" r:id="rId6"/>
    <p:sldId id="293" r:id="rId7"/>
    <p:sldId id="273" r:id="rId8"/>
    <p:sldId id="291" r:id="rId9"/>
    <p:sldId id="29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7A7"/>
    <a:srgbClr val="97E597"/>
    <a:srgbClr val="33CC33"/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54" d="100"/>
          <a:sy n="54" d="100"/>
        </p:scale>
        <p:origin x="540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Dave Halasz, Morse Micro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802.ec-24/0304r00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75420" y="606425"/>
            <a:ext cx="1044116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Workshop</a:t>
            </a:r>
            <a:br>
              <a:rPr lang="en-AU" dirty="0"/>
            </a:br>
            <a:r>
              <a:rPr lang="en-US" dirty="0"/>
              <a:t>Considerations on Changes to Voting Rights Requirements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F518D9-1764-AC94-6CC2-2B413F9F6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940912"/>
              </p:ext>
            </p:extLst>
          </p:nvPr>
        </p:nvGraphicFramePr>
        <p:xfrm>
          <a:off x="2032000" y="3403268"/>
          <a:ext cx="8128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2860514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89703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941840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145832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2935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kern="0" dirty="0">
                          <a:effectLst/>
                        </a:rPr>
                        <a:t>Name</a:t>
                      </a:r>
                      <a:endParaRPr lang="en-US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Affiliations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Address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Phone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Email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759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Clint Powell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PWC, LLC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+1 480 586-8457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cpowell@ieee.org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72442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7378C-AD1B-6E77-DDC4-81941D8DC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9B4CE-6081-DB3F-EA15-617406004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2564904"/>
            <a:ext cx="10361084" cy="1065213"/>
          </a:xfrm>
        </p:spPr>
        <p:txBody>
          <a:bodyPr/>
          <a:lstStyle/>
          <a:p>
            <a:r>
              <a:rPr lang="en-US" sz="4800" dirty="0"/>
              <a:t>Some Scenarios to Consider</a:t>
            </a:r>
            <a:br>
              <a:rPr lang="en-US" sz="4800" dirty="0"/>
            </a:br>
            <a:r>
              <a:rPr lang="en-US" sz="2800" dirty="0"/>
              <a:t>(initial thoughts – a starting point)</a:t>
            </a:r>
            <a:endParaRPr lang="en-US" sz="4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BDD41-9E0C-2CDD-8D8A-25ABB267A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9012D-16F5-2414-CFA0-92263C5F81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AE2B1B-68D0-2D66-DC22-F53588EC2B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87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23DE5-8D05-C3D8-607C-2C9792E8B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8EBD6-DD89-854A-0CE3-2CDB6100F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875" y="685801"/>
            <a:ext cx="10472250" cy="1065213"/>
          </a:xfrm>
        </p:spPr>
        <p:txBody>
          <a:bodyPr/>
          <a:lstStyle/>
          <a:p>
            <a:r>
              <a:rPr lang="en-US" kern="0" dirty="0"/>
              <a:t>S1: Pre-COVID Voting Rights </a:t>
            </a:r>
            <a:r>
              <a:rPr lang="en-US" dirty="0"/>
              <a:t>Requirements (to maintain)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A169F-35B4-FC40-8D1A-FF166364B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715" y="1654400"/>
            <a:ext cx="10361084" cy="1447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2 Mtgs. within last 4 Plenaries, in-person only participation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kern="0" dirty="0"/>
              <a:t>At least one must be an 802 Plenary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Loose voting rights at next Plenary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FB6E6-64AB-1286-CDFD-37663484F6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E9460-7944-6C30-62B0-0AFEC5B486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562B97-EB2B-6104-C3E7-CAC2507F2D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8DB5CAD-EC76-A98E-0689-C7D4645F569A}"/>
              </a:ext>
            </a:extLst>
          </p:cNvPr>
          <p:cNvSpPr txBox="1">
            <a:spLocks/>
          </p:cNvSpPr>
          <p:nvPr/>
        </p:nvSpPr>
        <p:spPr bwMode="auto">
          <a:xfrm>
            <a:off x="867283" y="3379570"/>
            <a:ext cx="1045743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S2: Post-COVID</a:t>
            </a:r>
            <a:r>
              <a:rPr lang="en-US" dirty="0"/>
              <a:t> Voting Rights Requirements (to maintain)</a:t>
            </a:r>
            <a:endParaRPr lang="en-US" kern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4649BCF-308B-E748-8135-41B4A0E1970B}"/>
              </a:ext>
            </a:extLst>
          </p:cNvPr>
          <p:cNvSpPr txBox="1">
            <a:spLocks/>
          </p:cNvSpPr>
          <p:nvPr/>
        </p:nvSpPr>
        <p:spPr bwMode="auto">
          <a:xfrm>
            <a:off x="911715" y="4361225"/>
            <a:ext cx="10361084" cy="18109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Mtgs. within last 4 Plenaries, regardless of in-person or remote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 least one must be an 802 Plenary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/>
              <a:t>Loose voting rights at next Plenary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2800" kern="0" dirty="0"/>
          </a:p>
          <a:p>
            <a:pPr marL="0" indent="0"/>
            <a:endParaRPr lang="en-US" kern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D9A1DB-6E8F-36FC-5D72-B6E2B973B8FC}"/>
              </a:ext>
            </a:extLst>
          </p:cNvPr>
          <p:cNvSpPr txBox="1"/>
          <p:nvPr/>
        </p:nvSpPr>
        <p:spPr>
          <a:xfrm>
            <a:off x="9788231" y="4600706"/>
            <a:ext cx="1616539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33CC33"/>
                </a:solidFill>
                <a:sym typeface="Wingdings" panose="05000000000000000000" pitchFamily="2" charset="2"/>
              </a:rPr>
              <a:t></a:t>
            </a:r>
            <a:endParaRPr lang="en-US" sz="8800" b="1" dirty="0">
              <a:solidFill>
                <a:srgbClr val="33CC3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599211-BC73-F995-7008-BFADCB2C3273}"/>
              </a:ext>
            </a:extLst>
          </p:cNvPr>
          <p:cNvSpPr txBox="1"/>
          <p:nvPr/>
        </p:nvSpPr>
        <p:spPr>
          <a:xfrm>
            <a:off x="9788231" y="1819976"/>
            <a:ext cx="1616539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33CC33"/>
                </a:solidFill>
                <a:sym typeface="Wingdings" panose="05000000000000000000" pitchFamily="2" charset="2"/>
              </a:rPr>
              <a:t></a:t>
            </a:r>
            <a:endParaRPr lang="en-US" sz="8800" b="1" dirty="0">
              <a:solidFill>
                <a:srgbClr val="33CC33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FD96BF-7C8C-4404-D6D3-11CF6ED9A2A8}"/>
              </a:ext>
            </a:extLst>
          </p:cNvPr>
          <p:cNvSpPr txBox="1"/>
          <p:nvPr/>
        </p:nvSpPr>
        <p:spPr>
          <a:xfrm>
            <a:off x="9408368" y="2011108"/>
            <a:ext cx="237626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 Dimensional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Problem/Solution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B24A9D-EC38-DE34-119A-3CB39B80F146}"/>
              </a:ext>
            </a:extLst>
          </p:cNvPr>
          <p:cNvSpPr txBox="1"/>
          <p:nvPr/>
        </p:nvSpPr>
        <p:spPr>
          <a:xfrm>
            <a:off x="9408368" y="4788101"/>
            <a:ext cx="237626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 Dimensional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Problem/Solution</a:t>
            </a:r>
          </a:p>
        </p:txBody>
      </p:sp>
    </p:spTree>
    <p:extLst>
      <p:ext uri="{BB962C8B-B14F-4D97-AF65-F5344CB8AC3E}">
        <p14:creationId xmlns:p14="http://schemas.microsoft.com/office/powerpoint/2010/main" val="4225148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51D84-EEF8-3160-4802-2136DA9A1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ED3D-7495-2ECC-0FF4-ACCAC292A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85801"/>
            <a:ext cx="10361084" cy="1065213"/>
          </a:xfrm>
        </p:spPr>
        <p:txBody>
          <a:bodyPr/>
          <a:lstStyle/>
          <a:p>
            <a:r>
              <a:rPr lang="en-US" dirty="0"/>
              <a:t>S3 (1 of N): Possible Change Scenario (to maintain)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93E2-284D-E0A1-A905-CAAD050D6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715" y="1654400"/>
            <a:ext cx="10361084" cy="1447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2 Mtgs. within last 4 Plenaries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Both must be in-person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kern="0" dirty="0"/>
              <a:t>At least one must be an 802 Plenary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kern="0" dirty="0"/>
              <a:t>Loose voting rights at next Plenary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0C3DB-4F49-3F51-57A9-0D9B88EBA7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448A0-B2C3-D876-47C3-84654F4DA6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988E26-BDC4-1C07-C409-63EA4D38B0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6E3ACCE-2E34-0A32-33C3-B27DDF8276DF}"/>
              </a:ext>
            </a:extLst>
          </p:cNvPr>
          <p:cNvSpPr txBox="1">
            <a:spLocks/>
          </p:cNvSpPr>
          <p:nvPr/>
        </p:nvSpPr>
        <p:spPr bwMode="auto">
          <a:xfrm>
            <a:off x="915458" y="3379570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S4 (2 of N): Possible Change Scenario (to maintain)</a:t>
            </a:r>
            <a:endParaRPr lang="en-US" kern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8899B9-F0CB-A74F-4C4E-726C8614E9AB}"/>
              </a:ext>
            </a:extLst>
          </p:cNvPr>
          <p:cNvSpPr txBox="1">
            <a:spLocks/>
          </p:cNvSpPr>
          <p:nvPr/>
        </p:nvSpPr>
        <p:spPr bwMode="auto">
          <a:xfrm>
            <a:off x="911715" y="4361225"/>
            <a:ext cx="10361084" cy="18109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Mtgs. within last 4 Plenaries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 least one must be in-person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Loose voting rights at next Plenary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kern="0" dirty="0"/>
          </a:p>
          <a:p>
            <a:pPr marL="0" indent="0"/>
            <a:endParaRPr lang="en-US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3D7467-E8EA-DF27-5907-1B8AEEE7AC0D}"/>
              </a:ext>
            </a:extLst>
          </p:cNvPr>
          <p:cNvSpPr txBox="1"/>
          <p:nvPr/>
        </p:nvSpPr>
        <p:spPr>
          <a:xfrm>
            <a:off x="9408368" y="2011108"/>
            <a:ext cx="237626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 Dimensional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Problem/Solution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5AB453-669F-1ABA-5E24-DB6AE55396D9}"/>
              </a:ext>
            </a:extLst>
          </p:cNvPr>
          <p:cNvSpPr txBox="1"/>
          <p:nvPr/>
        </p:nvSpPr>
        <p:spPr>
          <a:xfrm>
            <a:off x="9408368" y="4788101"/>
            <a:ext cx="237626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 Dimensional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Problem/Solution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B3987E1-D79E-EB9A-821A-C094AE203E57}"/>
              </a:ext>
            </a:extLst>
          </p:cNvPr>
          <p:cNvGrpSpPr/>
          <p:nvPr/>
        </p:nvGrpSpPr>
        <p:grpSpPr>
          <a:xfrm>
            <a:off x="9997954" y="1664288"/>
            <a:ext cx="1197093" cy="1449116"/>
            <a:chOff x="10004456" y="1664288"/>
            <a:chExt cx="1197093" cy="144911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D7426B-B23C-94A3-7520-073FC9DEC53B}"/>
                </a:ext>
              </a:extLst>
            </p:cNvPr>
            <p:cNvSpPr txBox="1"/>
            <p:nvPr/>
          </p:nvSpPr>
          <p:spPr>
            <a:xfrm>
              <a:off x="10004456" y="1664288"/>
              <a:ext cx="104158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>
                  <a:solidFill>
                    <a:srgbClr val="FFA7A7"/>
                  </a:solidFill>
                </a:rPr>
                <a:t>?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9B5886F-EE3D-3093-13DB-673617533E48}"/>
                </a:ext>
              </a:extLst>
            </p:cNvPr>
            <p:cNvSpPr txBox="1"/>
            <p:nvPr/>
          </p:nvSpPr>
          <p:spPr>
            <a:xfrm>
              <a:off x="10159962" y="1666854"/>
              <a:ext cx="104158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>
                  <a:solidFill>
                    <a:srgbClr val="97E597"/>
                  </a:solidFill>
                </a:rPr>
                <a:t>?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FC03AF0-903B-A273-07BD-C30CF47E3A06}"/>
              </a:ext>
            </a:extLst>
          </p:cNvPr>
          <p:cNvGrpSpPr/>
          <p:nvPr/>
        </p:nvGrpSpPr>
        <p:grpSpPr>
          <a:xfrm>
            <a:off x="9997954" y="4442217"/>
            <a:ext cx="1197093" cy="1449116"/>
            <a:chOff x="10004456" y="4442217"/>
            <a:chExt cx="1197093" cy="144911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793EE9E-2F81-B3F7-AAB8-F7E2E6D2934B}"/>
                </a:ext>
              </a:extLst>
            </p:cNvPr>
            <p:cNvSpPr txBox="1"/>
            <p:nvPr/>
          </p:nvSpPr>
          <p:spPr>
            <a:xfrm>
              <a:off x="10004456" y="4442217"/>
              <a:ext cx="104158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>
                  <a:solidFill>
                    <a:srgbClr val="FFA7A7"/>
                  </a:solidFill>
                </a:rPr>
                <a:t>?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0961C09-C42C-9B0A-E567-84043947333A}"/>
                </a:ext>
              </a:extLst>
            </p:cNvPr>
            <p:cNvSpPr txBox="1"/>
            <p:nvPr/>
          </p:nvSpPr>
          <p:spPr>
            <a:xfrm>
              <a:off x="10159962" y="4444783"/>
              <a:ext cx="104158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>
                  <a:solidFill>
                    <a:srgbClr val="FFA7A7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801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9CB7D-EDBE-1B7F-8236-E19BE7D8D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FF5F1-EE0F-096A-1034-5BECB2F3B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21693"/>
            <a:ext cx="10361084" cy="1065213"/>
          </a:xfrm>
        </p:spPr>
        <p:txBody>
          <a:bodyPr/>
          <a:lstStyle/>
          <a:p>
            <a:r>
              <a:rPr lang="en-US" dirty="0"/>
              <a:t>S5 … 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F5FF9-00D1-DC41-CC47-E1A6D1F7B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715" y="1654400"/>
            <a:ext cx="10361084" cy="1447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Other changes scenarios/permutations exist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To determine potential challenges requires scoping each out</a:t>
            </a:r>
            <a:endParaRPr lang="en-US" sz="2400" b="1" kern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08ACAC-09C3-2A57-CFF1-958EF0E6D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F2613-29BE-5667-2461-B2847C530D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648C41-9839-950A-05CE-922DB310E7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04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207BE-D850-7B4B-543A-63F03DE6A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DBDB2-5E8D-CEE3-E491-80472897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85801"/>
            <a:ext cx="10361084" cy="1065213"/>
          </a:xfrm>
        </p:spPr>
        <p:txBody>
          <a:bodyPr/>
          <a:lstStyle/>
          <a:p>
            <a:r>
              <a:rPr lang="en-US" dirty="0"/>
              <a:t>Challenge Assessment for Each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082A1-0890-47C6-E7BC-A6ED502F7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98223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S1 – no challenges to using current voting right calculators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S2 – no challenges to using current voting right calculators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S3 – presents some challenges to using current voting right calculators, but they look to be able to be overcome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S4 – presents even more challenges than S3 to using current voting right calculators, more difficult and may not be able to be overcome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3D16C-D04F-A963-8FE0-034F06B05D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AEF0C-E906-500B-977F-0F30F6D52D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6248AA-ABAD-4517-6D41-805E6253EE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37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726B3-4593-18F8-E016-ED5E4AAF9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FD0F-56D9-AD90-6635-66D1260C8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85801"/>
            <a:ext cx="10361084" cy="1065213"/>
          </a:xfrm>
        </p:spPr>
        <p:txBody>
          <a:bodyPr/>
          <a:lstStyle/>
          <a:p>
            <a:r>
              <a:rPr lang="en-US" dirty="0"/>
              <a:t>One Way to Alleviate 2D Headache </a:t>
            </a:r>
            <a:br>
              <a:rPr lang="en-US" dirty="0"/>
            </a:br>
            <a:r>
              <a:rPr lang="en-US" dirty="0"/>
              <a:t>on Voting Rights Calculator in S3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10568-F92D-C6A6-18B7-FF588209C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98223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2 IMATs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1st for in-person participation (limit to on site AP IP addresses), used for: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Calculating voting rights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Checking correct registration fee was paid – in-person vs. remote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Checking if a deadbeat (did not pay registration fee)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for remote, used for: (limit to on site AP IP addresses), used for: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Checking correct registration was paid – remote vs. in-person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Checking if a deadbeat (did not pay registration fee)</a:t>
            </a:r>
          </a:p>
          <a:p>
            <a:pPr marL="0" lvl="1" indent="0" algn="ctr"/>
            <a:endParaRPr lang="en-US" sz="2400" b="1" dirty="0"/>
          </a:p>
          <a:p>
            <a:pPr marL="0" lvl="1" indent="0" algn="ctr"/>
            <a:r>
              <a:rPr lang="en-US" sz="2400" b="1" i="1" dirty="0"/>
              <a:t>Potentially merge the 2 outputs to check for correct registration fee &amp; deadbeats</a:t>
            </a:r>
          </a:p>
          <a:p>
            <a:pPr marL="344488" lvl="2" indent="0"/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04447-C6C4-F3F5-EB50-B75125D103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85570-8DD4-D3AB-D3D1-3BFDC55779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61F5F-468D-36FB-0D31-42B85E1441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39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80456-158E-2D0D-84DF-F221661C9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E37B-01CC-5ED4-5BEE-DDCDB33B9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Ways to Alleviate 2D Headache</a:t>
            </a:r>
            <a:br>
              <a:rPr lang="en-US" dirty="0"/>
            </a:br>
            <a:r>
              <a:rPr lang="en-US" dirty="0"/>
              <a:t>to Voting Rights Calculator in S3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9BD77-206C-C34A-4B08-983E9CC6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98223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344488" lvl="2" indent="0"/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2DDB6-89F3-D5AA-248A-F4C1A81368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6D67E-DAAE-B952-C5AA-EDE0AD67A1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705FAF-243F-A5E6-6B8F-99A20F62B7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14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82BA03-3A2F-A318-31F1-F76BE9F93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1A10E-055D-35A9-A646-6FCA91249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85801"/>
            <a:ext cx="10361084" cy="1065213"/>
          </a:xfrm>
        </p:spPr>
        <p:txBody>
          <a:bodyPr/>
          <a:lstStyle/>
          <a:p>
            <a:r>
              <a:rPr lang="en-US" dirty="0"/>
              <a:t>Ways to Alleviate 4D Headache to</a:t>
            </a:r>
            <a:br>
              <a:rPr lang="en-US" dirty="0"/>
            </a:br>
            <a:r>
              <a:rPr lang="en-US" dirty="0"/>
              <a:t>Voting Rights Calculator in S4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2D71A-8181-888A-D4FB-0D33F7C72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98223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344488" lvl="2" indent="0"/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94104-7E0A-C8F6-D6A2-0A37551916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9A4A8-01D2-833C-68C1-AFE47BB09C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D94235-FC47-5272-5470-ECADF123CB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05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7198</TotalTime>
  <Words>542</Words>
  <Application>Microsoft Office PowerPoint</Application>
  <PresentationFormat>Widescreen</PresentationFormat>
  <Paragraphs>107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Times New Roman</vt:lpstr>
      <vt:lpstr>Wingdings</vt:lpstr>
      <vt:lpstr>Office Theme</vt:lpstr>
      <vt:lpstr>IEEE 802 Workshop Considerations on Changes to Voting Rights Requirements</vt:lpstr>
      <vt:lpstr>Some Scenarios to Consider (initial thoughts – a starting point)</vt:lpstr>
      <vt:lpstr>S1: Pre-COVID Voting Rights Requirements (to maintain)</vt:lpstr>
      <vt:lpstr>S3 (1 of N): Possible Change Scenario (to maintain)</vt:lpstr>
      <vt:lpstr>S5 … SN</vt:lpstr>
      <vt:lpstr>Challenge Assessment for Each Scenario</vt:lpstr>
      <vt:lpstr>One Way to Alleviate 2D Headache  on Voting Rights Calculator in S3</vt:lpstr>
      <vt:lpstr>Other Ways to Alleviate 2D Headache to Voting Rights Calculator in S3</vt:lpstr>
      <vt:lpstr>Ways to Alleviate 4D Headache to Voting Rights Calculator in S4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Orientation Report</dc:title>
  <dc:subject/>
  <dc:creator>Dave Halasz</dc:creator>
  <cp:keywords/>
  <dc:description/>
  <cp:lastModifiedBy>Clint Powell2</cp:lastModifiedBy>
  <cp:revision>167</cp:revision>
  <cp:lastPrinted>1601-01-01T00:00:00Z</cp:lastPrinted>
  <dcterms:created xsi:type="dcterms:W3CDTF">2019-09-19T04:57:16Z</dcterms:created>
  <dcterms:modified xsi:type="dcterms:W3CDTF">2024-11-16T05:37:12Z</dcterms:modified>
  <cp:category/>
</cp:coreProperties>
</file>