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5"/>
  </p:notesMasterIdLst>
  <p:handoutMasterIdLst>
    <p:handoutMasterId r:id="rId46"/>
  </p:handoutMasterIdLst>
  <p:sldIdLst>
    <p:sldId id="256" r:id="rId5"/>
    <p:sldId id="257" r:id="rId6"/>
    <p:sldId id="348" r:id="rId7"/>
    <p:sldId id="560" r:id="rId8"/>
    <p:sldId id="525" r:id="rId9"/>
    <p:sldId id="527" r:id="rId10"/>
    <p:sldId id="570" r:id="rId11"/>
    <p:sldId id="571" r:id="rId12"/>
    <p:sldId id="531" r:id="rId13"/>
    <p:sldId id="575" r:id="rId14"/>
    <p:sldId id="576" r:id="rId15"/>
    <p:sldId id="537" r:id="rId16"/>
    <p:sldId id="534" r:id="rId17"/>
    <p:sldId id="520" r:id="rId18"/>
    <p:sldId id="535" r:id="rId19"/>
    <p:sldId id="519" r:id="rId20"/>
    <p:sldId id="339" r:id="rId21"/>
    <p:sldId id="260" r:id="rId22"/>
    <p:sldId id="574" r:id="rId23"/>
    <p:sldId id="507" r:id="rId24"/>
    <p:sldId id="373" r:id="rId25"/>
    <p:sldId id="509" r:id="rId26"/>
    <p:sldId id="561" r:id="rId27"/>
    <p:sldId id="529" r:id="rId28"/>
    <p:sldId id="510" r:id="rId29"/>
    <p:sldId id="532" r:id="rId30"/>
    <p:sldId id="342" r:id="rId31"/>
    <p:sldId id="370" r:id="rId32"/>
    <p:sldId id="365" r:id="rId33"/>
    <p:sldId id="333" r:id="rId34"/>
    <p:sldId id="325" r:id="rId35"/>
    <p:sldId id="332" r:id="rId36"/>
    <p:sldId id="328" r:id="rId37"/>
    <p:sldId id="312" r:id="rId38"/>
    <p:sldId id="308" r:id="rId39"/>
    <p:sldId id="304" r:id="rId40"/>
    <p:sldId id="303" r:id="rId41"/>
    <p:sldId id="291" r:id="rId42"/>
    <p:sldId id="374" r:id="rId43"/>
    <p:sldId id="269" r:id="rId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70"/>
            <p14:sldId id="571"/>
            <p14:sldId id="531"/>
            <p14:sldId id="575"/>
            <p14:sldId id="576"/>
            <p14:sldId id="537"/>
            <p14:sldId id="534"/>
            <p14:sldId id="520"/>
            <p14:sldId id="535"/>
            <p14:sldId id="519"/>
            <p14:sldId id="339"/>
            <p14:sldId id="260"/>
            <p14:sldId id="574"/>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29"/>
            <p14:sldId id="510"/>
            <p14:sldId id="532"/>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9" autoAdjust="0"/>
    <p:restoredTop sz="77193" autoAdjust="0"/>
  </p:normalViewPr>
  <p:slideViewPr>
    <p:cSldViewPr>
      <p:cViewPr varScale="1">
        <p:scale>
          <a:sx n="47" d="100"/>
          <a:sy n="47" d="100"/>
        </p:scale>
        <p:origin x="600" y="4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BA906B24-FAF2-4173-8653-123BEA0D957D}"/>
    <pc:docChg chg="modSld modMainMaster">
      <pc:chgData name="Jon Rosdahl" userId="2820f357-2dd4-4127-8713-e0bfde0fd756" providerId="ADAL" clId="{BA906B24-FAF2-4173-8653-123BEA0D957D}" dt="2025-05-12T06:28:52.662" v="65" actId="20577"/>
      <pc:docMkLst>
        <pc:docMk/>
      </pc:docMkLst>
      <pc:sldChg chg="modSp mod">
        <pc:chgData name="Jon Rosdahl" userId="2820f357-2dd4-4127-8713-e0bfde0fd756" providerId="ADAL" clId="{BA906B24-FAF2-4173-8653-123BEA0D957D}" dt="2025-05-12T06:27:53.139" v="13" actId="6549"/>
        <pc:sldMkLst>
          <pc:docMk/>
          <pc:sldMk cId="0" sldId="256"/>
        </pc:sldMkLst>
        <pc:spChg chg="mod">
          <ac:chgData name="Jon Rosdahl" userId="2820f357-2dd4-4127-8713-e0bfde0fd756" providerId="ADAL" clId="{BA906B24-FAF2-4173-8653-123BEA0D957D}" dt="2025-05-12T06:27:53.139" v="13" actId="6549"/>
          <ac:spMkLst>
            <pc:docMk/>
            <pc:sldMk cId="0" sldId="256"/>
            <ac:spMk id="3074" creationId="{00000000-0000-0000-0000-000000000000}"/>
          </ac:spMkLst>
        </pc:spChg>
      </pc:sldChg>
      <pc:sldChg chg="modSp mod">
        <pc:chgData name="Jon Rosdahl" userId="2820f357-2dd4-4127-8713-e0bfde0fd756" providerId="ADAL" clId="{BA906B24-FAF2-4173-8653-123BEA0D957D}" dt="2025-05-12T06:28:52.662" v="65" actId="20577"/>
        <pc:sldMkLst>
          <pc:docMk/>
          <pc:sldMk cId="0" sldId="257"/>
        </pc:sldMkLst>
        <pc:spChg chg="mod">
          <ac:chgData name="Jon Rosdahl" userId="2820f357-2dd4-4127-8713-e0bfde0fd756" providerId="ADAL" clId="{BA906B24-FAF2-4173-8653-123BEA0D957D}" dt="2025-05-12T06:28:52.662" v="65" actId="20577"/>
          <ac:spMkLst>
            <pc:docMk/>
            <pc:sldMk cId="0" sldId="257"/>
            <ac:spMk id="4098" creationId="{00000000-0000-0000-0000-000000000000}"/>
          </ac:spMkLst>
        </pc:spChg>
      </pc:sldChg>
      <pc:sldChg chg="modSp mod">
        <pc:chgData name="Jon Rosdahl" userId="2820f357-2dd4-4127-8713-e0bfde0fd756" providerId="ADAL" clId="{BA906B24-FAF2-4173-8653-123BEA0D957D}" dt="2025-05-12T06:27:36.926" v="11" actId="6549"/>
        <pc:sldMkLst>
          <pc:docMk/>
          <pc:sldMk cId="494374442" sldId="519"/>
        </pc:sldMkLst>
        <pc:spChg chg="mod">
          <ac:chgData name="Jon Rosdahl" userId="2820f357-2dd4-4127-8713-e0bfde0fd756" providerId="ADAL" clId="{BA906B24-FAF2-4173-8653-123BEA0D957D}" dt="2025-05-12T06:27:36.926" v="11" actId="6549"/>
          <ac:spMkLst>
            <pc:docMk/>
            <pc:sldMk cId="494374442" sldId="519"/>
            <ac:spMk id="7" creationId="{355C28BA-1AA8-BB42-2ACA-F4CE7DBE5711}"/>
          </ac:spMkLst>
        </pc:spChg>
      </pc:sldChg>
      <pc:sldChg chg="addSp modSp mod">
        <pc:chgData name="Jon Rosdahl" userId="2820f357-2dd4-4127-8713-e0bfde0fd756" providerId="ADAL" clId="{BA906B24-FAF2-4173-8653-123BEA0D957D}" dt="2025-05-11T21:45:36.058" v="7" actId="1076"/>
        <pc:sldMkLst>
          <pc:docMk/>
          <pc:sldMk cId="1677634203" sldId="576"/>
        </pc:sldMkLst>
        <pc:picChg chg="mod">
          <ac:chgData name="Jon Rosdahl" userId="2820f357-2dd4-4127-8713-e0bfde0fd756" providerId="ADAL" clId="{BA906B24-FAF2-4173-8653-123BEA0D957D}" dt="2025-05-11T21:45:29.971" v="6" actId="1076"/>
          <ac:picMkLst>
            <pc:docMk/>
            <pc:sldMk cId="1677634203" sldId="576"/>
            <ac:picMk id="5" creationId="{3C96CFBA-DB9A-9A38-2DBE-B9C572182161}"/>
          </ac:picMkLst>
        </pc:picChg>
        <pc:picChg chg="add mod">
          <ac:chgData name="Jon Rosdahl" userId="2820f357-2dd4-4127-8713-e0bfde0fd756" providerId="ADAL" clId="{BA906B24-FAF2-4173-8653-123BEA0D957D}" dt="2025-05-11T21:45:36.058" v="7" actId="1076"/>
          <ac:picMkLst>
            <pc:docMk/>
            <pc:sldMk cId="1677634203" sldId="576"/>
            <ac:picMk id="6" creationId="{FDB53E9C-5E52-1D88-E70B-B93C6B9A5650}"/>
          </ac:picMkLst>
        </pc:picChg>
      </pc:sldChg>
      <pc:sldMasterChg chg="modSp mod">
        <pc:chgData name="Jon Rosdahl" userId="2820f357-2dd4-4127-8713-e0bfde0fd756" providerId="ADAL" clId="{BA906B24-FAF2-4173-8653-123BEA0D957D}" dt="2025-05-12T06:28:05.435" v="15" actId="6549"/>
        <pc:sldMasterMkLst>
          <pc:docMk/>
          <pc:sldMasterMk cId="0" sldId="2147483648"/>
        </pc:sldMasterMkLst>
        <pc:spChg chg="mod">
          <ac:chgData name="Jon Rosdahl" userId="2820f357-2dd4-4127-8713-e0bfde0fd756" providerId="ADAL" clId="{BA906B24-FAF2-4173-8653-123BEA0D957D}" dt="2025-05-12T06:28:05.435" v="15"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EC-25/0001r5</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AAC-FDBC-032B-6374-FEEE71C21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966E8-83E9-0B6D-D427-54EF91BC8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97C49-4DE7-4986-7765-020C960B9988}"/>
              </a:ext>
            </a:extLst>
          </p:cNvPr>
          <p:cNvSpPr>
            <a:spLocks noGrp="1"/>
          </p:cNvSpPr>
          <p:nvPr>
            <p:ph type="body" idx="1"/>
          </p:nvPr>
        </p:nvSpPr>
        <p:spPr/>
        <p:txBody>
          <a:bodyPr/>
          <a:lstStyle/>
          <a:p>
            <a:r>
              <a:rPr lang="en-US" dirty="0"/>
              <a:t>Top level summary of country breakdown</a:t>
            </a:r>
          </a:p>
        </p:txBody>
      </p:sp>
      <p:sp>
        <p:nvSpPr>
          <p:cNvPr id="4" name="Slide Number Placeholder 3">
            <a:extLst>
              <a:ext uri="{FF2B5EF4-FFF2-40B4-BE49-F238E27FC236}">
                <a16:creationId xmlns:a16="http://schemas.microsoft.com/office/drawing/2014/main" id="{007AC36D-71EC-C34D-6EA2-FE1185A912AB}"/>
              </a:ext>
            </a:extLst>
          </p:cNvPr>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35084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07517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B175-FE2A-02BF-A4E4-A4CA39CB7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67F72-CF48-2AC1-B710-8460C0AF9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678ED-FB1F-B724-9ECB-059F128BC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FBB66-4900-A0DA-B33F-05C3B57BD1B6}"/>
              </a:ext>
            </a:extLst>
          </p:cNvPr>
          <p:cNvSpPr>
            <a:spLocks noGrp="1"/>
          </p:cNvSpPr>
          <p:nvPr>
            <p:ph type="sldNum" sz="quarter" idx="5"/>
          </p:nvPr>
        </p:nvSpPr>
        <p:spPr/>
        <p:txBody>
          <a:bodyPr/>
          <a:lstStyle/>
          <a:p>
            <a:fld id="{94ABF407-7CD6-4D51-81D1-5D2A584CC42D}" type="slidenum">
              <a:rPr lang="en-AU" smtClean="0"/>
              <a:t>19</a:t>
            </a:fld>
            <a:endParaRPr lang="en-AU"/>
          </a:p>
        </p:txBody>
      </p:sp>
    </p:spTree>
    <p:extLst>
      <p:ext uri="{BB962C8B-B14F-4D97-AF65-F5344CB8AC3E}">
        <p14:creationId xmlns:p14="http://schemas.microsoft.com/office/powerpoint/2010/main" val="117239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EC-25/0001r5</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May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EC-25/0001r5</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EC-25/0001r5</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EC-25/0001r5</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EC-25/0001r5</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34</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EC-25/0001r5</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35</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EC-25/0001r5</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EC-25/0001r5</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EC-25/0001r5</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EC-25/0001r5</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May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EC-25/0001r5</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4ABF407-7CD6-4D51-81D1-5D2A584CC42D}" type="slidenum">
              <a:rPr lang="en-AU" smtClean="0"/>
              <a:t>6</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EC-25/0001r5</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8</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EC-25/0001r5</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EC-25/0001r5</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May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2025-05-12</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EBC58FAE-C890-452F-3DD7-75C65F52376D}"/>
              </a:ext>
            </a:extLst>
          </p:cNvPr>
          <p:cNvSpPr>
            <a:spLocks noGrp="1"/>
          </p:cNvSpPr>
          <p:nvPr>
            <p:ph type="dt" idx="10"/>
          </p:nvPr>
        </p:nvSpPr>
        <p:spPr/>
        <p:txBody>
          <a:bodyPr/>
          <a:lstStyle/>
          <a:p>
            <a:r>
              <a:rPr lang="en-US"/>
              <a:t>May 2025</a:t>
            </a:r>
            <a:endParaRPr lang="en-GB" dirty="0"/>
          </a:p>
        </p:txBody>
      </p:sp>
      <p:sp>
        <p:nvSpPr>
          <p:cNvPr id="5" name="Footer Placeholder 4">
            <a:extLst>
              <a:ext uri="{FF2B5EF4-FFF2-40B4-BE49-F238E27FC236}">
                <a16:creationId xmlns:a16="http://schemas.microsoft.com/office/drawing/2014/main" id="{A990AB29-CCEE-70B6-2C42-414214EDE015}"/>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CE19120-6D64-F3FC-72A0-9E38B435CE9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7" name="Picture 6">
            <a:extLst>
              <a:ext uri="{FF2B5EF4-FFF2-40B4-BE49-F238E27FC236}">
                <a16:creationId xmlns:a16="http://schemas.microsoft.com/office/drawing/2014/main" id="{47685C48-D358-925A-E962-788AEB9491C3}"/>
              </a:ext>
            </a:extLst>
          </p:cNvPr>
          <p:cNvPicPr>
            <a:picLocks noChangeAspect="1"/>
          </p:cNvPicPr>
          <p:nvPr/>
        </p:nvPicPr>
        <p:blipFill>
          <a:blip r:embed="rId2"/>
          <a:stretch>
            <a:fillRect/>
          </a:stretch>
        </p:blipFill>
        <p:spPr>
          <a:xfrm>
            <a:off x="3595933" y="645677"/>
            <a:ext cx="5681701" cy="5755123"/>
          </a:xfrm>
          <a:prstGeom prst="rect">
            <a:avLst/>
          </a:prstGeom>
        </p:spPr>
      </p:pic>
    </p:spTree>
    <p:extLst>
      <p:ext uri="{BB962C8B-B14F-4D97-AF65-F5344CB8AC3E}">
        <p14:creationId xmlns:p14="http://schemas.microsoft.com/office/powerpoint/2010/main" val="111993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62ACFD-43EA-0FA8-7BDD-79528D41171D}"/>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F60BD43A-FF36-7BD2-2141-29CA0A0FABCA}"/>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BA549C1A-3CBC-D0BB-0692-3E171B09217D}"/>
              </a:ext>
            </a:extLst>
          </p:cNvPr>
          <p:cNvSpPr>
            <a:spLocks noGrp="1"/>
          </p:cNvSpPr>
          <p:nvPr>
            <p:ph type="sldNum" idx="12"/>
          </p:nvPr>
        </p:nvSpPr>
        <p:spPr/>
        <p:txBody>
          <a:bodyPr/>
          <a:lstStyle/>
          <a:p>
            <a:r>
              <a:rPr lang="en-GB"/>
              <a:t>Slide </a:t>
            </a:r>
            <a:fld id="{F5D8E26B-7BCF-4D25-9C89-0168A6618F18}" type="slidenum">
              <a:rPr lang="en-GB" smtClean="0"/>
              <a:pPr/>
              <a:t>11</a:t>
            </a:fld>
            <a:endParaRPr lang="en-GB"/>
          </a:p>
        </p:txBody>
      </p:sp>
      <p:pic>
        <p:nvPicPr>
          <p:cNvPr id="5" name="Picture 4">
            <a:extLst>
              <a:ext uri="{FF2B5EF4-FFF2-40B4-BE49-F238E27FC236}">
                <a16:creationId xmlns:a16="http://schemas.microsoft.com/office/drawing/2014/main" id="{3C96CFBA-DB9A-9A38-2DBE-B9C572182161}"/>
              </a:ext>
            </a:extLst>
          </p:cNvPr>
          <p:cNvPicPr>
            <a:picLocks noChangeAspect="1"/>
          </p:cNvPicPr>
          <p:nvPr/>
        </p:nvPicPr>
        <p:blipFill>
          <a:blip r:embed="rId2"/>
          <a:stretch>
            <a:fillRect/>
          </a:stretch>
        </p:blipFill>
        <p:spPr>
          <a:xfrm>
            <a:off x="762000" y="697847"/>
            <a:ext cx="10894496" cy="2548349"/>
          </a:xfrm>
          <a:prstGeom prst="rect">
            <a:avLst/>
          </a:prstGeom>
        </p:spPr>
      </p:pic>
      <p:pic>
        <p:nvPicPr>
          <p:cNvPr id="6" name="Picture 5">
            <a:extLst>
              <a:ext uri="{FF2B5EF4-FFF2-40B4-BE49-F238E27FC236}">
                <a16:creationId xmlns:a16="http://schemas.microsoft.com/office/drawing/2014/main" id="{FDB53E9C-5E52-1D88-E70B-B93C6B9A5650}"/>
              </a:ext>
            </a:extLst>
          </p:cNvPr>
          <p:cNvPicPr>
            <a:picLocks noChangeAspect="1"/>
          </p:cNvPicPr>
          <p:nvPr/>
        </p:nvPicPr>
        <p:blipFill>
          <a:blip r:embed="rId3"/>
          <a:stretch>
            <a:fillRect/>
          </a:stretch>
        </p:blipFill>
        <p:spPr>
          <a:xfrm>
            <a:off x="762000" y="3366460"/>
            <a:ext cx="10894496" cy="3050865"/>
          </a:xfrm>
          <a:prstGeom prst="rect">
            <a:avLst/>
          </a:prstGeom>
        </p:spPr>
      </p:pic>
    </p:spTree>
    <p:extLst>
      <p:ext uri="{BB962C8B-B14F-4D97-AF65-F5344CB8AC3E}">
        <p14:creationId xmlns:p14="http://schemas.microsoft.com/office/powerpoint/2010/main" val="167763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DFEB-5D91-9C1B-290C-7A6C934A44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10405C-DB37-54F9-EC2C-A88EF3A72C3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71D9B5C-1071-A414-B29C-478B8A8148EE}"/>
              </a:ext>
            </a:extLst>
          </p:cNvPr>
          <p:cNvSpPr>
            <a:spLocks noGrp="1"/>
          </p:cNvSpPr>
          <p:nvPr>
            <p:ph type="ftr" idx="14"/>
          </p:nvPr>
        </p:nvSpPr>
        <p:spPr/>
        <p:txBody>
          <a:bodyPr/>
          <a:lstStyle/>
          <a:p>
            <a:r>
              <a:rPr lang="en-GB"/>
              <a:t>Ben Rolfe (BCA);   Jon Rosdahl (Qualcomm)</a:t>
            </a:r>
            <a:endParaRPr lang="en-GB" dirty="0"/>
          </a:p>
        </p:txBody>
      </p:sp>
      <p:pic>
        <p:nvPicPr>
          <p:cNvPr id="15" name="Picture 14">
            <a:extLst>
              <a:ext uri="{FF2B5EF4-FFF2-40B4-BE49-F238E27FC236}">
                <a16:creationId xmlns:a16="http://schemas.microsoft.com/office/drawing/2014/main" id="{5FA0DDE3-BDA8-1029-BA18-C20FB0DF58E8}"/>
              </a:ext>
            </a:extLst>
          </p:cNvPr>
          <p:cNvPicPr>
            <a:picLocks noChangeAspect="1"/>
          </p:cNvPicPr>
          <p:nvPr/>
        </p:nvPicPr>
        <p:blipFill>
          <a:blip r:embed="rId3"/>
          <a:stretch>
            <a:fillRect/>
          </a:stretch>
        </p:blipFill>
        <p:spPr>
          <a:xfrm>
            <a:off x="6606928" y="696594"/>
            <a:ext cx="4645272" cy="2637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C63A9D5-C069-D1F9-183A-F5140E83D052}"/>
              </a:ext>
            </a:extLst>
          </p:cNvPr>
          <p:cNvPicPr>
            <a:picLocks noChangeAspect="1"/>
          </p:cNvPicPr>
          <p:nvPr/>
        </p:nvPicPr>
        <p:blipFill>
          <a:blip r:embed="rId4"/>
          <a:stretch>
            <a:fillRect/>
          </a:stretch>
        </p:blipFill>
        <p:spPr>
          <a:xfrm>
            <a:off x="1180586" y="696594"/>
            <a:ext cx="4766805" cy="25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D1BD0516-D21A-5A77-9F01-D837F3C15B91}"/>
              </a:ext>
            </a:extLst>
          </p:cNvPr>
          <p:cNvPicPr>
            <a:picLocks noChangeAspect="1"/>
          </p:cNvPicPr>
          <p:nvPr/>
        </p:nvPicPr>
        <p:blipFill>
          <a:blip r:embed="rId5"/>
          <a:stretch>
            <a:fillRect/>
          </a:stretch>
        </p:blipFill>
        <p:spPr>
          <a:xfrm>
            <a:off x="1234044" y="3447801"/>
            <a:ext cx="4740076"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691261F1-4CAE-C186-4B2B-C5B78DE230DB}"/>
              </a:ext>
            </a:extLst>
          </p:cNvPr>
          <p:cNvPicPr>
            <a:picLocks noChangeAspect="1"/>
          </p:cNvPicPr>
          <p:nvPr/>
        </p:nvPicPr>
        <p:blipFill>
          <a:blip r:embed="rId6"/>
          <a:stretch>
            <a:fillRect/>
          </a:stretch>
        </p:blipFill>
        <p:spPr>
          <a:xfrm>
            <a:off x="6534966" y="3447800"/>
            <a:ext cx="4854818" cy="2968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454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DB714-4022-326A-7A0F-7B2BBBA91FD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1B9F5D18-6459-7FB6-F6CD-7EBAAA1E53CF}"/>
              </a:ext>
            </a:extLst>
          </p:cNvPr>
          <p:cNvSpPr>
            <a:spLocks noGrp="1"/>
          </p:cNvSpPr>
          <p:nvPr>
            <p:ph type="ftr" idx="14"/>
          </p:nvPr>
        </p:nvSpPr>
        <p:spPr/>
        <p:txBody>
          <a:body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9F4C5B38-BE38-3F75-ABD8-7C4057F59A03}"/>
              </a:ext>
            </a:extLst>
          </p:cNvPr>
          <p:cNvSpPr txBox="1">
            <a:spLocks/>
          </p:cNvSpPr>
          <p:nvPr/>
        </p:nvSpPr>
        <p:spPr>
          <a:xfrm>
            <a:off x="950423" y="297658"/>
            <a:ext cx="2499764" cy="2755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May 2025</a:t>
            </a:r>
            <a:endParaRPr lang="en-GB" b="1" dirty="0">
              <a:solidFill>
                <a:srgbClr val="000000"/>
              </a:solidFill>
              <a:latin typeface="Arial" panose="020B0604020202020204" pitchFamily="34" charset="0"/>
              <a:ea typeface="MS Gothic" charset="-128"/>
              <a:cs typeface="Arial" panose="020B0604020202020204" pitchFamily="34" charset="0"/>
            </a:endParaRPr>
          </a:p>
        </p:txBody>
      </p:sp>
      <p:cxnSp>
        <p:nvCxnSpPr>
          <p:cNvPr id="8" name="Straight Arrow Connector 7">
            <a:extLst>
              <a:ext uri="{FF2B5EF4-FFF2-40B4-BE49-F238E27FC236}">
                <a16:creationId xmlns:a16="http://schemas.microsoft.com/office/drawing/2014/main" id="{03B3D2A0-FE13-B4D1-92F2-B6EC51C1968B}"/>
              </a:ext>
            </a:extLst>
          </p:cNvPr>
          <p:cNvCxnSpPr/>
          <p:nvPr/>
        </p:nvCxnSpPr>
        <p:spPr bwMode="auto">
          <a:xfrm>
            <a:off x="6847840" y="1193107"/>
            <a:ext cx="0" cy="964277"/>
          </a:xfrm>
          <a:prstGeom prst="straightConnector1">
            <a:avLst/>
          </a:prstGeom>
          <a:solidFill>
            <a:srgbClr val="00B8FF"/>
          </a:solidFill>
          <a:ln w="95250" cap="flat" cmpd="sng" algn="ctr">
            <a:solidFill>
              <a:srgbClr val="FFC000"/>
            </a:solidFill>
            <a:prstDash val="solid"/>
            <a:round/>
            <a:headEnd type="none" w="med" len="med"/>
            <a:tailEnd type="triangle"/>
          </a:ln>
          <a:effectLst/>
        </p:spPr>
      </p:cxnSp>
      <p:pic>
        <p:nvPicPr>
          <p:cNvPr id="3" name="Picture 2">
            <a:extLst>
              <a:ext uri="{FF2B5EF4-FFF2-40B4-BE49-F238E27FC236}">
                <a16:creationId xmlns:a16="http://schemas.microsoft.com/office/drawing/2014/main" id="{7745ADC8-31B7-F48A-60C1-118D8FFBE143}"/>
              </a:ext>
            </a:extLst>
          </p:cNvPr>
          <p:cNvPicPr>
            <a:picLocks noChangeAspect="1"/>
          </p:cNvPicPr>
          <p:nvPr/>
        </p:nvPicPr>
        <p:blipFill>
          <a:blip r:embed="rId3"/>
          <a:stretch>
            <a:fillRect/>
          </a:stretch>
        </p:blipFill>
        <p:spPr>
          <a:xfrm>
            <a:off x="594755" y="656920"/>
            <a:ext cx="10916021" cy="5818493"/>
          </a:xfrm>
          <a:prstGeom prst="rect">
            <a:avLst/>
          </a:prstGeom>
        </p:spPr>
      </p:pic>
    </p:spTree>
    <p:extLst>
      <p:ext uri="{BB962C8B-B14F-4D97-AF65-F5344CB8AC3E}">
        <p14:creationId xmlns:p14="http://schemas.microsoft.com/office/powerpoint/2010/main" val="84178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2025-March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270 =&gt; 	$106,500</a:t>
            </a:r>
          </a:p>
          <a:p>
            <a:pPr marL="857250" lvl="3">
              <a:spcBef>
                <a:spcPts val="0"/>
              </a:spcBef>
            </a:pPr>
            <a:r>
              <a:rPr lang="en-US" sz="1800" dirty="0"/>
              <a:t>Registrations Virtual + Student			280 =&gt; 	$193,500</a:t>
            </a:r>
          </a:p>
          <a:p>
            <a:pPr marL="857250" lvl="3">
              <a:spcBef>
                <a:spcPts val="0"/>
              </a:spcBef>
            </a:pPr>
            <a:r>
              <a:rPr lang="en-US" sz="1800" dirty="0"/>
              <a:t>Hotel Credits/Rebates					             	$  36,929.10</a:t>
            </a:r>
          </a:p>
          <a:p>
            <a:pPr marL="857250" lvl="3">
              <a:spcBef>
                <a:spcPts val="0"/>
              </a:spcBef>
            </a:pPr>
            <a:r>
              <a:rPr lang="en-US" sz="1800" dirty="0"/>
              <a:t>Total Income:						550  = &gt;	</a:t>
            </a:r>
            <a:r>
              <a:rPr lang="en-US" sz="1800" b="1" dirty="0"/>
              <a:t>$336,929.10          Est Income per person: </a:t>
            </a:r>
            <a:r>
              <a:rPr lang="en-US" sz="1800" b="1" dirty="0">
                <a:solidFill>
                  <a:schemeClr val="accent1">
                    <a:lumMod val="50000"/>
                  </a:schemeClr>
                </a:solidFill>
              </a:rPr>
              <a:t>$545.45</a:t>
            </a:r>
          </a:p>
          <a:p>
            <a:pPr marL="400050" lvl="2">
              <a:spcBef>
                <a:spcPts val="0"/>
              </a:spcBef>
            </a:pPr>
            <a:r>
              <a:rPr lang="en-US" dirty="0"/>
              <a:t>Expense:				Budget						</a:t>
            </a:r>
          </a:p>
          <a:p>
            <a:pPr marL="0">
              <a:spcBef>
                <a:spcPts val="0"/>
              </a:spcBef>
            </a:pPr>
            <a:r>
              <a:rPr lang="en-US" sz="1800" dirty="0"/>
              <a:t>	</a:t>
            </a:r>
            <a:r>
              <a:rPr lang="en-US" sz="1800" b="0" dirty="0"/>
              <a:t>Financial Fee:		$  10,995.00 				</a:t>
            </a:r>
          </a:p>
          <a:p>
            <a:pPr marL="0" lvl="1">
              <a:spcBef>
                <a:spcPts val="0"/>
              </a:spcBef>
            </a:pPr>
            <a:r>
              <a:rPr lang="en-US" sz="1800" dirty="0"/>
              <a:t>	Venue:			$  26,640.00				</a:t>
            </a:r>
          </a:p>
          <a:p>
            <a:pPr marL="0" lvl="1">
              <a:spcBef>
                <a:spcPts val="0"/>
              </a:spcBef>
            </a:pPr>
            <a:r>
              <a:rPr lang="en-US" sz="1800" dirty="0"/>
              <a:t>	AV Services:		$  23,850.00				</a:t>
            </a:r>
          </a:p>
          <a:p>
            <a:pPr marL="0" lvl="1">
              <a:spcBef>
                <a:spcPts val="0"/>
              </a:spcBef>
            </a:pPr>
            <a:r>
              <a:rPr lang="en-US" sz="1800" dirty="0"/>
              <a:t>	Networking		$  40,000.00				</a:t>
            </a:r>
          </a:p>
          <a:p>
            <a:pPr marL="0" lvl="1">
              <a:spcBef>
                <a:spcPts val="0"/>
              </a:spcBef>
            </a:pPr>
            <a:r>
              <a:rPr lang="en-US" sz="1800" dirty="0"/>
              <a:t>	F&amp;B			$175,781.81</a:t>
            </a:r>
          </a:p>
          <a:p>
            <a:pPr marL="0" lvl="1">
              <a:spcBef>
                <a:spcPts val="0"/>
              </a:spcBef>
            </a:pPr>
            <a:r>
              <a:rPr lang="en-US" sz="1800" dirty="0"/>
              <a:t>	Social			$  51,718.91 				</a:t>
            </a:r>
          </a:p>
          <a:p>
            <a:pPr marL="0" lvl="1">
              <a:spcBef>
                <a:spcPts val="0"/>
              </a:spcBef>
            </a:pPr>
            <a:r>
              <a:rPr lang="en-US" sz="1800" dirty="0"/>
              <a:t>	Meeting Planner:	$  57,600.00					</a:t>
            </a:r>
          </a:p>
          <a:p>
            <a:pPr marL="0" lvl="1">
              <a:spcBef>
                <a:spcPts val="0"/>
              </a:spcBef>
            </a:pPr>
            <a:r>
              <a:rPr lang="en-US" sz="1800" dirty="0"/>
              <a:t>	Shipping			$    7,000.00					</a:t>
            </a:r>
          </a:p>
          <a:p>
            <a:pPr marL="0" lvl="1">
              <a:spcBef>
                <a:spcPts val="0"/>
              </a:spcBef>
            </a:pPr>
            <a:r>
              <a:rPr lang="en-US" sz="1800" dirty="0"/>
              <a:t>	Misc.			$  11,773.28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$(405,359.00)	</a:t>
            </a:r>
            <a:r>
              <a:rPr lang="en-US" sz="1800" dirty="0">
                <a:solidFill>
                  <a:srgbClr val="C00000"/>
                </a:solidFill>
              </a:rPr>
              <a:t>	</a:t>
            </a:r>
            <a:r>
              <a:rPr lang="en-US" sz="1800" dirty="0"/>
              <a:t>Budget Expense per Person:   </a:t>
            </a:r>
            <a:r>
              <a:rPr lang="en-US" sz="1800" dirty="0">
                <a:solidFill>
                  <a:srgbClr val="C00000"/>
                </a:solidFill>
              </a:rPr>
              <a:t>$737.02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(-$68,429.90)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31, 2024) = $405,024.69</a:t>
            </a:r>
          </a:p>
          <a:p>
            <a:endParaRPr lang="en-US" dirty="0"/>
          </a:p>
          <a:p>
            <a:r>
              <a:rPr lang="en-US" dirty="0"/>
              <a:t>Session Fees for 2025 to remain the same as 2024 ($600/$800/$1000)</a:t>
            </a:r>
          </a:p>
          <a:p>
            <a:r>
              <a:rPr lang="en-US" dirty="0"/>
              <a:t>Bank Balance as of Dec 31, 2024: $944,891.87</a:t>
            </a: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May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endParaRPr lang="en-US" dirty="0"/>
          </a:p>
          <a:p>
            <a:r>
              <a:rPr lang="en-US" dirty="0"/>
              <a:t>Meeting Fee impact on budgets to be reviewed between now and Sept.</a:t>
            </a:r>
          </a:p>
          <a:p>
            <a:r>
              <a:rPr lang="en-US" dirty="0"/>
              <a:t>Meeting fees for 2026 802W Interims to be set during the 2025 Sept Session.</a:t>
            </a:r>
          </a:p>
        </p:txBody>
      </p:sp>
    </p:spTree>
    <p:extLst>
      <p:ext uri="{BB962C8B-B14F-4D97-AF65-F5344CB8AC3E}">
        <p14:creationId xmlns:p14="http://schemas.microsoft.com/office/powerpoint/2010/main" val="49437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Footer Placeholder 2">
            <a:extLst>
              <a:ext uri="{FF2B5EF4-FFF2-40B4-BE49-F238E27FC236}">
                <a16:creationId xmlns:a16="http://schemas.microsoft.com/office/drawing/2014/main" id="{8498BC6E-B11C-71F9-2333-A357F73EAD20}"/>
              </a:ext>
            </a:extLst>
          </p:cNvPr>
          <p:cNvSpPr>
            <a:spLocks noGrp="1" noChangeArrowheads="1"/>
          </p:cNvSpPr>
          <p:nvPr>
            <p:ph type="ftr" idx="1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r>
              <a:rPr lang="en-US"/>
              <a:t>Ben Rolfe (BCA);   Jon Rosdahl (Qualcomm)</a:t>
            </a:r>
            <a:endParaRPr lang="en-US" altLang="en-US" sz="1400"/>
          </a:p>
        </p:txBody>
      </p:sp>
      <p:sp>
        <p:nvSpPr>
          <p:cNvPr id="30727" name="Slide Number Placeholder 5">
            <a:extLst>
              <a:ext uri="{FF2B5EF4-FFF2-40B4-BE49-F238E27FC236}">
                <a16:creationId xmlns:a16="http://schemas.microsoft.com/office/drawing/2014/main" id="{93E940DE-46DA-2231-2B34-5C784A906B35}"/>
              </a:ext>
            </a:extLst>
          </p:cNvPr>
          <p:cNvSpPr>
            <a:spLocks noGrp="1" noChangeArrowheads="1"/>
          </p:cNvSpPr>
          <p:nvPr>
            <p:ph type="sldNum"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Page </a:t>
            </a:r>
            <a:fld id="{8802092F-D8C6-4D7D-8B66-0F78B5D9CFEE}" type="slidenum">
              <a:rPr lang="en-US" altLang="en-US" sz="1400"/>
              <a:pPr>
                <a:spcBef>
                  <a:spcPct val="0"/>
                </a:spcBef>
                <a:buFontTx/>
                <a:buNone/>
              </a:pPr>
              <a:t>18</a:t>
            </a:fld>
            <a:endParaRPr lang="en-US" altLang="en-US" sz="1400"/>
          </a:p>
        </p:txBody>
      </p:sp>
      <p:sp>
        <p:nvSpPr>
          <p:cNvPr id="2" name="Title 1">
            <a:extLst>
              <a:ext uri="{FF2B5EF4-FFF2-40B4-BE49-F238E27FC236}">
                <a16:creationId xmlns:a16="http://schemas.microsoft.com/office/drawing/2014/main" id="{EC42A3E3-94B6-2136-29F1-4A1FEF21FBEC}"/>
              </a:ext>
            </a:extLst>
          </p:cNvPr>
          <p:cNvSpPr>
            <a:spLocks noGrp="1"/>
          </p:cNvSpPr>
          <p:nvPr>
            <p:ph type="title" idx="4294967295"/>
          </p:nvPr>
        </p:nvSpPr>
        <p:spPr>
          <a:xfrm>
            <a:off x="1970087" y="676616"/>
            <a:ext cx="7886700" cy="593725"/>
          </a:xfrm>
        </p:spPr>
        <p:txBody>
          <a:bodyPr>
            <a:normAutofit fontScale="90000"/>
          </a:bodyPr>
          <a:lstStyle/>
          <a:p>
            <a:pPr>
              <a:defRPr/>
            </a:pPr>
            <a:r>
              <a:rPr lang="en-US" sz="3000" dirty="0"/>
              <a:t>These individuals are in arrears on meeting fees</a:t>
            </a:r>
          </a:p>
        </p:txBody>
      </p:sp>
      <p:sp>
        <p:nvSpPr>
          <p:cNvPr id="30724" name="TextBox 8">
            <a:extLst>
              <a:ext uri="{FF2B5EF4-FFF2-40B4-BE49-F238E27FC236}">
                <a16:creationId xmlns:a16="http://schemas.microsoft.com/office/drawing/2014/main" id="{98CDF87E-F87A-D964-3B1C-1AD92015D201}"/>
              </a:ext>
            </a:extLst>
          </p:cNvPr>
          <p:cNvSpPr txBox="1">
            <a:spLocks noChangeArrowheads="1"/>
          </p:cNvSpPr>
          <p:nvPr/>
        </p:nvSpPr>
        <p:spPr bwMode="auto">
          <a:xfrm>
            <a:off x="1611885" y="1239311"/>
            <a:ext cx="89661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2000" dirty="0"/>
          </a:p>
        </p:txBody>
      </p:sp>
      <p:sp>
        <p:nvSpPr>
          <p:cNvPr id="30726" name="TextBox 4">
            <a:extLst>
              <a:ext uri="{FF2B5EF4-FFF2-40B4-BE49-F238E27FC236}">
                <a16:creationId xmlns:a16="http://schemas.microsoft.com/office/drawing/2014/main" id="{BBD255D4-88CA-4AE0-8C37-0DF92B7B776B}"/>
              </a:ext>
            </a:extLst>
          </p:cNvPr>
          <p:cNvSpPr txBox="1">
            <a:spLocks noChangeArrowheads="1"/>
          </p:cNvSpPr>
          <p:nvPr/>
        </p:nvSpPr>
        <p:spPr bwMode="auto">
          <a:xfrm>
            <a:off x="1611885" y="5713350"/>
            <a:ext cx="905611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UPDATED THROUGH November 2024 802 Plenary(INCLUSIVE), and payment activity through 2024-11-23.</a:t>
            </a:r>
          </a:p>
        </p:txBody>
      </p:sp>
      <p:pic>
        <p:nvPicPr>
          <p:cNvPr id="30728" name="Picture 6">
            <a:extLst>
              <a:ext uri="{FF2B5EF4-FFF2-40B4-BE49-F238E27FC236}">
                <a16:creationId xmlns:a16="http://schemas.microsoft.com/office/drawing/2014/main" id="{9786B592-38AE-5B05-C66B-D56E6ED7A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885" y="2254974"/>
            <a:ext cx="8966116" cy="341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758DFED2-EEB2-5804-CB13-3A7455A9A1D3}"/>
              </a:ext>
            </a:extLst>
          </p:cNvPr>
          <p:cNvSpPr>
            <a:spLocks noGrp="1"/>
          </p:cNvSpPr>
          <p:nvPr>
            <p:ph type="dt" idx="10"/>
          </p:nvPr>
        </p:nvSpPr>
        <p:spPr/>
        <p:txBody>
          <a:bodyPr/>
          <a:lstStyle/>
          <a:p>
            <a:r>
              <a:rPr lang="en-US"/>
              <a:t>May 2025</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677F-A2AA-F2BE-5F2F-36100716A41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307F677C-8091-F886-FC52-D23D6A0DA1A3}"/>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5BA0E365-9B2A-1476-2F1F-C60F4A514780}"/>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05276E2-4F23-FDA9-916F-A8286F0D0AA8}"/>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20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r>
              <a:rPr lang="en-GB" sz="1800" dirty="0"/>
              <a:t>R2: Prepared for the 09 April 802WCSC Telecon (Telecon was cancelled, but file was posted.)</a:t>
            </a:r>
          </a:p>
          <a:p>
            <a:pPr lvl="1"/>
            <a:r>
              <a:rPr lang="en-GB" sz="1800" dirty="0"/>
              <a:t>R3: Presented to 11 May 802WCSC mtg and 12 May 802WCSC Opening Plenary Mtg in Warsaw.</a:t>
            </a:r>
          </a:p>
          <a:p>
            <a:pPr lvl="1"/>
            <a:r>
              <a:rPr lang="en-GB" sz="1800" dirty="0"/>
              <a:t>R4: Updated with discussions during 11 May 802WCSC mtg.</a:t>
            </a:r>
          </a:p>
          <a:p>
            <a:pPr lvl="1"/>
            <a:r>
              <a:rPr lang="en-GB" sz="1800" dirty="0"/>
              <a:t>R5 updated typo on slide 16 (2025 Sept)</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615 (337/278) – Mixed Warsaw     </a:t>
            </a:r>
            <a:r>
              <a:rPr lang="en-AU" sz="1800" dirty="0">
                <a:solidFill>
                  <a:srgbClr val="FF0000"/>
                </a:solidFill>
              </a:rPr>
              <a:t>(-$90,718</a:t>
            </a:r>
            <a:r>
              <a:rPr lang="en-AU" sz="1800" dirty="0">
                <a:solidFill>
                  <a:schemeClr val="tx1"/>
                </a:solidFill>
              </a:rPr>
              <a:t>, )</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May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20</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May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21</a:t>
            </a:fld>
            <a:endParaRPr lang="en-GB"/>
          </a:p>
        </p:txBody>
      </p:sp>
    </p:spTree>
    <p:extLst>
      <p:ext uri="{BB962C8B-B14F-4D97-AF65-F5344CB8AC3E}">
        <p14:creationId xmlns:p14="http://schemas.microsoft.com/office/powerpoint/2010/main" val="246845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May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22</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23</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24</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May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28</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May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April 1,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May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938992"/>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r>
              <a:rPr lang="en-US" sz="2000" dirty="0">
                <a:solidFill>
                  <a:schemeClr val="tx1"/>
                </a:solidFill>
              </a:rPr>
              <a:t>2025 May – Warsaw – Deposit paid = USD$144,090.84</a:t>
            </a:r>
          </a:p>
          <a:p>
            <a:endParaRPr lang="en-US" sz="2000" dirty="0">
              <a:solidFill>
                <a:schemeClr val="tx1"/>
              </a:solidFill>
            </a:endParaRPr>
          </a:p>
          <a:p>
            <a:r>
              <a:rPr lang="en-US" sz="2000" dirty="0">
                <a:solidFill>
                  <a:schemeClr val="tx1"/>
                </a:solidFill>
              </a:rPr>
              <a:t>2025 Jan – Kobe Final </a:t>
            </a:r>
            <a:r>
              <a:rPr lang="en-US" sz="2000" dirty="0">
                <a:solidFill>
                  <a:srgbClr val="212121"/>
                </a:solidFill>
              </a:rPr>
              <a:t>B</a:t>
            </a:r>
            <a:r>
              <a:rPr lang="en-US" sz="2000" dirty="0">
                <a:solidFill>
                  <a:srgbClr val="212121"/>
                </a:solidFill>
                <a:effectLst/>
              </a:rPr>
              <a:t>alance due to IEEE = US$144,550.92</a:t>
            </a:r>
            <a:endParaRPr lang="en-US" sz="2000" dirty="0">
              <a:effectLst/>
            </a:endParaRPr>
          </a:p>
          <a:p>
            <a:endParaRPr lang="en-US" sz="2000" dirty="0">
              <a:solidFill>
                <a:schemeClr val="tx1"/>
              </a:solidFill>
            </a:endParaRPr>
          </a:p>
          <a:p>
            <a:r>
              <a:rPr lang="en-US" sz="2000" dirty="0">
                <a:solidFill>
                  <a:schemeClr val="tx1"/>
                </a:solidFill>
              </a:rPr>
              <a:t>Total: USD$1,066,039.44</a:t>
            </a:r>
          </a:p>
        </p:txBody>
      </p:sp>
      <p:pic>
        <p:nvPicPr>
          <p:cNvPr id="7" name="Picture 6">
            <a:extLst>
              <a:ext uri="{FF2B5EF4-FFF2-40B4-BE49-F238E27FC236}">
                <a16:creationId xmlns:a16="http://schemas.microsoft.com/office/drawing/2014/main" id="{88EBF309-51C5-E2FA-1BB3-573E69883D2B}"/>
              </a:ext>
            </a:extLst>
          </p:cNvPr>
          <p:cNvPicPr>
            <a:picLocks noChangeAspect="1"/>
          </p:cNvPicPr>
          <p:nvPr/>
        </p:nvPicPr>
        <p:blipFill>
          <a:blip r:embed="rId3"/>
          <a:stretch>
            <a:fillRect/>
          </a:stretch>
        </p:blipFill>
        <p:spPr>
          <a:xfrm>
            <a:off x="409703" y="1972096"/>
            <a:ext cx="10917723" cy="108147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30</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31</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May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33</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34</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35</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May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38</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May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39</a:t>
            </a:fld>
            <a:endParaRPr lang="en-GB"/>
          </a:p>
        </p:txBody>
      </p:sp>
    </p:spTree>
    <p:extLst>
      <p:ext uri="{BB962C8B-B14F-4D97-AF65-F5344CB8AC3E}">
        <p14:creationId xmlns:p14="http://schemas.microsoft.com/office/powerpoint/2010/main" val="108802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May 1, 2025</a:t>
            </a:r>
          </a:p>
        </p:txBody>
      </p:sp>
      <p:pic>
        <p:nvPicPr>
          <p:cNvPr id="3" name="Picture 2">
            <a:extLst>
              <a:ext uri="{FF2B5EF4-FFF2-40B4-BE49-F238E27FC236}">
                <a16:creationId xmlns:a16="http://schemas.microsoft.com/office/drawing/2014/main" id="{8A2A54F0-DD7F-DF82-10E3-CD56DE9E1DFE}"/>
              </a:ext>
            </a:extLst>
          </p:cNvPr>
          <p:cNvPicPr>
            <a:picLocks noChangeAspect="1"/>
          </p:cNvPicPr>
          <p:nvPr/>
        </p:nvPicPr>
        <p:blipFill>
          <a:blip r:embed="rId3"/>
          <a:stretch>
            <a:fillRect/>
          </a:stretch>
        </p:blipFill>
        <p:spPr>
          <a:xfrm>
            <a:off x="4933589" y="2057400"/>
            <a:ext cx="6436547" cy="3352799"/>
          </a:xfrm>
          <a:prstGeom prst="rect">
            <a:avLst/>
          </a:prstGeom>
          <a:noFill/>
        </p:spPr>
      </p:pic>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May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May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40</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pic>
        <p:nvPicPr>
          <p:cNvPr id="10" name="Picture 9">
            <a:extLst>
              <a:ext uri="{FF2B5EF4-FFF2-40B4-BE49-F238E27FC236}">
                <a16:creationId xmlns:a16="http://schemas.microsoft.com/office/drawing/2014/main" id="{9A47AA48-73F5-DCCF-17AD-E4228325333B}"/>
              </a:ext>
            </a:extLst>
          </p:cNvPr>
          <p:cNvPicPr>
            <a:picLocks noChangeAspect="1"/>
          </p:cNvPicPr>
          <p:nvPr/>
        </p:nvPicPr>
        <p:blipFill>
          <a:blip r:embed="rId3"/>
          <a:stretch>
            <a:fillRect/>
          </a:stretch>
        </p:blipFill>
        <p:spPr>
          <a:xfrm>
            <a:off x="762000" y="1585912"/>
            <a:ext cx="10809211" cy="3834248"/>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4" y="706726"/>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06380A5-0B13-DB78-4FAD-E213544B1FB2}"/>
              </a:ext>
            </a:extLst>
          </p:cNvPr>
          <p:cNvPicPr>
            <a:picLocks noChangeAspect="1"/>
          </p:cNvPicPr>
          <p:nvPr/>
        </p:nvPicPr>
        <p:blipFill>
          <a:blip r:embed="rId3"/>
          <a:srcRect l="592" r="-1"/>
          <a:stretch/>
        </p:blipFill>
        <p:spPr>
          <a:xfrm>
            <a:off x="5690655" y="706726"/>
            <a:ext cx="5545776" cy="544454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1A90F83-5B56-D97C-3E7E-3F7F8AEF43A2}"/>
              </a:ext>
            </a:extLst>
          </p:cNvPr>
          <p:cNvPicPr>
            <a:picLocks noChangeAspect="1"/>
          </p:cNvPicPr>
          <p:nvPr/>
        </p:nvPicPr>
        <p:blipFill>
          <a:blip r:embed="rId4"/>
          <a:stretch>
            <a:fillRect/>
          </a:stretch>
        </p:blipFill>
        <p:spPr>
          <a:xfrm>
            <a:off x="259767" y="3669002"/>
            <a:ext cx="4727869" cy="255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1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May 9,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May</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F4E1B194-F776-EE8C-8FC4-A17FD78387F7}"/>
              </a:ext>
            </a:extLst>
          </p:cNvPr>
          <p:cNvPicPr>
            <a:picLocks noChangeAspect="1"/>
          </p:cNvPicPr>
          <p:nvPr/>
        </p:nvPicPr>
        <p:blipFill>
          <a:blip r:embed="rId3"/>
          <a:stretch>
            <a:fillRect/>
          </a:stretch>
        </p:blipFill>
        <p:spPr>
          <a:xfrm>
            <a:off x="6598027" y="573206"/>
            <a:ext cx="4849484" cy="5918662"/>
          </a:xfrm>
          <a:prstGeom prst="rect">
            <a:avLst/>
          </a:prstGeom>
        </p:spPr>
      </p:pic>
      <p:pic>
        <p:nvPicPr>
          <p:cNvPr id="4" name="Picture 3">
            <a:extLst>
              <a:ext uri="{FF2B5EF4-FFF2-40B4-BE49-F238E27FC236}">
                <a16:creationId xmlns:a16="http://schemas.microsoft.com/office/drawing/2014/main" id="{E4D504C9-B896-D117-4891-AB7A70C28653}"/>
              </a:ext>
            </a:extLst>
          </p:cNvPr>
          <p:cNvPicPr>
            <a:picLocks noChangeAspect="1"/>
          </p:cNvPicPr>
          <p:nvPr/>
        </p:nvPicPr>
        <p:blipFill>
          <a:blip r:embed="rId4"/>
          <a:stretch>
            <a:fillRect/>
          </a:stretch>
        </p:blipFill>
        <p:spPr>
          <a:xfrm>
            <a:off x="521398" y="4531395"/>
            <a:ext cx="4849484" cy="1123038"/>
          </a:xfrm>
          <a:prstGeom prst="rect">
            <a:avLst/>
          </a:prstGeom>
        </p:spPr>
      </p:pic>
    </p:spTree>
    <p:extLst>
      <p:ext uri="{BB962C8B-B14F-4D97-AF65-F5344CB8AC3E}">
        <p14:creationId xmlns:p14="http://schemas.microsoft.com/office/powerpoint/2010/main" val="27658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58356BE-0F2D-0217-86E1-160D65026C2A}"/>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24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a:t>
            </a:r>
            <a:r>
              <a:rPr lang="en-US" sz="1800" b="0">
                <a:latin typeface="Arial" panose="020B0604020202020204" pitchFamily="34" charset="0"/>
                <a:cs typeface="Arial" panose="020B0604020202020204" pitchFamily="34" charset="0"/>
              </a:rPr>
              <a:t>: May </a:t>
            </a:r>
            <a:r>
              <a:rPr lang="en-US" sz="1800" b="0" dirty="0">
                <a:latin typeface="Arial" panose="020B0604020202020204" pitchFamily="34" charset="0"/>
                <a:cs typeface="Arial" panose="020B0604020202020204" pitchFamily="34" charset="0"/>
              </a:rPr>
              <a:t>9</a:t>
            </a:r>
            <a:r>
              <a:rPr lang="en-US" sz="1800" b="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884781"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DD85E8EA-5334-A800-343C-0055C5E55E26}"/>
              </a:ext>
            </a:extLst>
          </p:cNvPr>
          <p:cNvPicPr>
            <a:picLocks noChangeAspect="1"/>
          </p:cNvPicPr>
          <p:nvPr/>
        </p:nvPicPr>
        <p:blipFill>
          <a:blip r:embed="rId3"/>
          <a:stretch>
            <a:fillRect/>
          </a:stretch>
        </p:blipFill>
        <p:spPr>
          <a:xfrm>
            <a:off x="4718624" y="573206"/>
            <a:ext cx="6907317" cy="5797213"/>
          </a:xfrm>
          <a:prstGeom prst="rect">
            <a:avLst/>
          </a:prstGeom>
        </p:spPr>
      </p:pic>
      <p:pic>
        <p:nvPicPr>
          <p:cNvPr id="8" name="Picture 7">
            <a:extLst>
              <a:ext uri="{FF2B5EF4-FFF2-40B4-BE49-F238E27FC236}">
                <a16:creationId xmlns:a16="http://schemas.microsoft.com/office/drawing/2014/main" id="{AB8C7309-5814-EEFB-F26B-31B8350EA18C}"/>
              </a:ext>
            </a:extLst>
          </p:cNvPr>
          <p:cNvPicPr>
            <a:picLocks noChangeAspect="1"/>
          </p:cNvPicPr>
          <p:nvPr/>
        </p:nvPicPr>
        <p:blipFill>
          <a:blip r:embed="rId4"/>
          <a:stretch>
            <a:fillRect/>
          </a:stretch>
        </p:blipFill>
        <p:spPr>
          <a:xfrm>
            <a:off x="0" y="4796204"/>
            <a:ext cx="4712960" cy="899004"/>
          </a:xfrm>
          <a:prstGeom prst="rect">
            <a:avLst/>
          </a:prstGeom>
        </p:spPr>
      </p:pic>
    </p:spTree>
    <p:extLst>
      <p:ext uri="{BB962C8B-B14F-4D97-AF65-F5344CB8AC3E}">
        <p14:creationId xmlns:p14="http://schemas.microsoft.com/office/powerpoint/2010/main" val="217408388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784B-096F-4BC0-B00F-03A4BD4D812F}">
  <ds:schemaRefs>
    <ds:schemaRef ds:uri="http://www.w3.org/XML/1998/namespace"/>
    <ds:schemaRef ds:uri="http://schemas.microsoft.com/office/2006/documentManagement/types"/>
    <ds:schemaRef ds:uri="http://purl.org/dc/elements/1.1/"/>
    <ds:schemaRef ds:uri="ba37140e-f4c5-4a6c-a9b4-20a691ce6c8a"/>
    <ds:schemaRef ds:uri="http://purl.org/dc/terms/"/>
    <ds:schemaRef ds:uri="http://purl.org/dc/dcmitype/"/>
    <ds:schemaRef ds:uri="cc9c437c-ae0c-4066-8d90-a0f7de786127"/>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102152</TotalTime>
  <Words>5788</Words>
  <Application>Microsoft Office PowerPoint</Application>
  <PresentationFormat>Widescreen</PresentationFormat>
  <Paragraphs>1522</Paragraphs>
  <Slides>40</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0" baseType="lpstr">
      <vt:lpstr>MS PGothic</vt:lpstr>
      <vt:lpstr>Arial</vt:lpstr>
      <vt:lpstr>Arial Unicode MS</vt:lpstr>
      <vt:lpstr>Calibri</vt:lpstr>
      <vt:lpstr>Times New Roman</vt:lpstr>
      <vt:lpstr>Verdana</vt:lpstr>
      <vt:lpstr>Wingdings</vt:lpstr>
      <vt:lpstr>Office Theme</vt:lpstr>
      <vt:lpstr>Document</vt:lpstr>
      <vt:lpstr>Worksheet</vt:lpstr>
      <vt:lpstr>Wireless Treasurer Report 2025</vt:lpstr>
      <vt:lpstr>Abstract</vt:lpstr>
      <vt:lpstr>802.11/.15 Joint Account Balance Overview  April 1, 2025</vt:lpstr>
      <vt:lpstr>2025 Income/Expense Report Summary</vt:lpstr>
      <vt:lpstr>2025 Income/Expense Report</vt:lpstr>
      <vt:lpstr>PowerPoint Presentation</vt:lpstr>
      <vt:lpstr>2025 January  IEEE 802W Mixed-Mode Interim  FINAL BUDGET  Jan 12-17, 2025 Kobe Convention Centre, Japan   Update: May 9, 2025 </vt:lpstr>
      <vt:lpstr>PowerPoint Presentation</vt:lpstr>
      <vt:lpstr>2025 May  IEEE 802W Mixed-Mode Interim  BUDGET UPDATE  May 11 - 16, 2025 Warsaw Presidential Hotel, Poland  Update: May 9, 2025 </vt:lpstr>
      <vt:lpstr>PowerPoint Presentation</vt:lpstr>
      <vt:lpstr>PowerPoint Presentation</vt:lpstr>
      <vt:lpstr>PowerPoint Presentation</vt:lpstr>
      <vt:lpstr>PowerPoint Presentation</vt:lpstr>
      <vt:lpstr>2025 Sept IEEE 802W Mixed-mode Interim Budget report</vt:lpstr>
      <vt:lpstr>2020 to 2024 Net Session Value </vt:lpstr>
      <vt:lpstr>Future Interim Meeting Fees</vt:lpstr>
      <vt:lpstr>Deadbeat Consequences</vt:lpstr>
      <vt:lpstr>These individuals are in arrears on meeting fees</vt:lpstr>
      <vt:lpstr>PowerPoint Presentation</vt:lpstr>
      <vt:lpstr>2020 – 2023 Historical Attendance</vt:lpstr>
      <vt:lpstr>Historical  Income/Expense reports</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May 2025</cp:keywords>
  <dc:description>Jon Rosdahl (Qualcomm)</dc:description>
  <cp:lastModifiedBy>Jon Rosdahl</cp:lastModifiedBy>
  <cp:revision>88</cp:revision>
  <cp:lastPrinted>1601-01-01T00:00:00Z</cp:lastPrinted>
  <dcterms:created xsi:type="dcterms:W3CDTF">2019-08-01T19:20:26Z</dcterms:created>
  <dcterms:modified xsi:type="dcterms:W3CDTF">2025-05-12T06:29:41Z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