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72" r:id="rId4"/>
  </p:sldMasterIdLst>
  <p:notesMasterIdLst>
    <p:notesMasterId r:id="rId27"/>
  </p:notesMasterIdLst>
  <p:handoutMasterIdLst>
    <p:handoutMasterId r:id="rId28"/>
  </p:handoutMasterIdLst>
  <p:sldIdLst>
    <p:sldId id="256" r:id="rId5"/>
    <p:sldId id="257" r:id="rId6"/>
    <p:sldId id="2017" r:id="rId7"/>
    <p:sldId id="565" r:id="rId8"/>
    <p:sldId id="2020" r:id="rId9"/>
    <p:sldId id="2019" r:id="rId10"/>
    <p:sldId id="2021" r:id="rId11"/>
    <p:sldId id="2022" r:id="rId12"/>
    <p:sldId id="2018" r:id="rId13"/>
    <p:sldId id="264" r:id="rId14"/>
    <p:sldId id="571" r:id="rId15"/>
    <p:sldId id="539" r:id="rId16"/>
    <p:sldId id="556" r:id="rId17"/>
    <p:sldId id="560" r:id="rId18"/>
    <p:sldId id="561" r:id="rId19"/>
    <p:sldId id="551" r:id="rId20"/>
    <p:sldId id="528" r:id="rId21"/>
    <p:sldId id="544" r:id="rId22"/>
    <p:sldId id="531" r:id="rId23"/>
    <p:sldId id="547" r:id="rId24"/>
    <p:sldId id="548" r:id="rId25"/>
    <p:sldId id="521" r:id="rId26"/>
  </p:sldIdLst>
  <p:sldSz cx="12192000" cy="6858000"/>
  <p:notesSz cx="7102475" cy="9388475"/>
  <p:defaultTextStyle>
    <a:defPPr>
      <a:defRPr lang="en-GB"/>
    </a:defPPr>
    <a:lvl1pPr algn="l" defTabSz="449263" rtl="0" fontAlgn="base">
      <a:spcBef>
        <a:spcPct val="0"/>
      </a:spcBef>
      <a:spcAft>
        <a:spcPct val="0"/>
      </a:spcAft>
      <a:defRPr sz="2400" kern="1200">
        <a:solidFill>
          <a:schemeClr val="bg1"/>
        </a:solidFill>
        <a:latin typeface="Times New Roman" pitchFamily="18" charset="0"/>
        <a:ea typeface="MS Gothic"/>
        <a:cs typeface="MS Gothic"/>
      </a:defRPr>
    </a:lvl1pPr>
    <a:lvl2pPr marL="742950" indent="-285750" algn="l" defTabSz="449263" rtl="0" fontAlgn="base">
      <a:spcBef>
        <a:spcPct val="0"/>
      </a:spcBef>
      <a:spcAft>
        <a:spcPct val="0"/>
      </a:spcAft>
      <a:defRPr sz="2400" kern="1200">
        <a:solidFill>
          <a:schemeClr val="bg1"/>
        </a:solidFill>
        <a:latin typeface="Times New Roman" pitchFamily="18" charset="0"/>
        <a:ea typeface="MS Gothic"/>
        <a:cs typeface="MS Gothic"/>
      </a:defRPr>
    </a:lvl2pPr>
    <a:lvl3pPr marL="11430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3pPr>
    <a:lvl4pPr marL="16002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4pPr>
    <a:lvl5pPr marL="20574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5pPr>
    <a:lvl6pPr marL="2286000" algn="l" defTabSz="914400" rtl="0" eaLnBrk="1" latinLnBrk="0" hangingPunct="1">
      <a:defRPr sz="2400" kern="1200">
        <a:solidFill>
          <a:schemeClr val="bg1"/>
        </a:solidFill>
        <a:latin typeface="Times New Roman" pitchFamily="18" charset="0"/>
        <a:ea typeface="MS Gothic"/>
        <a:cs typeface="MS Gothic"/>
      </a:defRPr>
    </a:lvl6pPr>
    <a:lvl7pPr marL="2743200" algn="l" defTabSz="914400" rtl="0" eaLnBrk="1" latinLnBrk="0" hangingPunct="1">
      <a:defRPr sz="2400" kern="1200">
        <a:solidFill>
          <a:schemeClr val="bg1"/>
        </a:solidFill>
        <a:latin typeface="Times New Roman" pitchFamily="18" charset="0"/>
        <a:ea typeface="MS Gothic"/>
        <a:cs typeface="MS Gothic"/>
      </a:defRPr>
    </a:lvl7pPr>
    <a:lvl8pPr marL="3200400" algn="l" defTabSz="914400" rtl="0" eaLnBrk="1" latinLnBrk="0" hangingPunct="1">
      <a:defRPr sz="2400" kern="1200">
        <a:solidFill>
          <a:schemeClr val="bg1"/>
        </a:solidFill>
        <a:latin typeface="Times New Roman" pitchFamily="18" charset="0"/>
        <a:ea typeface="MS Gothic"/>
        <a:cs typeface="MS Gothic"/>
      </a:defRPr>
    </a:lvl8pPr>
    <a:lvl9pPr marL="3657600" algn="l" defTabSz="914400" rtl="0" eaLnBrk="1" latinLnBrk="0" hangingPunct="1">
      <a:defRPr sz="2400" kern="1200">
        <a:solidFill>
          <a:schemeClr val="bg1"/>
        </a:solidFill>
        <a:latin typeface="Times New Roman" pitchFamily="18" charset="0"/>
        <a:ea typeface="MS Gothic"/>
        <a:cs typeface="MS Gothic"/>
      </a:defRPr>
    </a:lvl9pPr>
  </p:defaultTextStyle>
  <p:extLst>
    <p:ext uri="{521415D9-36F7-43E2-AB2F-B90AF26B5E84}">
      <p14:sectionLst xmlns:p14="http://schemas.microsoft.com/office/powerpoint/2010/main">
        <p14:section name="Default Section" id="{8EBCA279-0C17-43D0-A1C1-B8384318D95A}">
          <p14:sldIdLst>
            <p14:sldId id="256"/>
            <p14:sldId id="257"/>
            <p14:sldId id="2017"/>
            <p14:sldId id="565"/>
            <p14:sldId id="2020"/>
            <p14:sldId id="2019"/>
            <p14:sldId id="2021"/>
            <p14:sldId id="2022"/>
          </p14:sldIdLst>
        </p14:section>
        <p14:section name="Refernces" id="{550E22C8-CE70-4B88-9573-377DFC475CD0}">
          <p14:sldIdLst>
            <p14:sldId id="2018"/>
            <p14:sldId id="264"/>
          </p14:sldIdLst>
        </p14:section>
        <p14:section name="Previous Motions" id="{0A2BA85A-4E76-4CC0-B8A5-234F28EFFC7E}">
          <p14:sldIdLst>
            <p14:sldId id="571"/>
            <p14:sldId id="539"/>
            <p14:sldId id="556"/>
            <p14:sldId id="560"/>
            <p14:sldId id="561"/>
            <p14:sldId id="551"/>
            <p14:sldId id="528"/>
            <p14:sldId id="544"/>
            <p14:sldId id="531"/>
            <p14:sldId id="547"/>
            <p14:sldId id="548"/>
            <p14:sldId id="521"/>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913" userDrawn="1">
          <p15:clr>
            <a:srgbClr val="A4A3A4"/>
          </p15:clr>
        </p15:guide>
        <p15:guide id="2" pos="2212"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E2C0C83-321C-4D1A-9AD8-5AF0436EFD18}" v="3" dt="2025-05-11T10:21:57.300"/>
  </p1510:revLst>
</p1510:revInfo>
</file>

<file path=ppt/tableStyles.xml><?xml version="1.0" encoding="utf-8"?>
<a:tblStyleLst xmlns:a="http://schemas.openxmlformats.org/drawingml/2006/main" def="{5C22544A-7EE6-4342-B048-85BDC9FD1C3A}">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843" autoAdjust="0"/>
    <p:restoredTop sz="88989" autoAdjust="0"/>
  </p:normalViewPr>
  <p:slideViewPr>
    <p:cSldViewPr>
      <p:cViewPr varScale="1">
        <p:scale>
          <a:sx n="66" d="100"/>
          <a:sy n="66" d="100"/>
        </p:scale>
        <p:origin x="282" y="60"/>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82" d="100"/>
          <a:sy n="82" d="100"/>
        </p:scale>
        <p:origin x="1920" y="102"/>
      </p:cViewPr>
      <p:guideLst>
        <p:guide orient="horz" pos="2913"/>
        <p:guide pos="2212"/>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microsoft.com/office/2015/10/relationships/revisionInfo" Target="revisionInfo.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handoutMaster" Target="handoutMasters/handoutMaster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notesMaster" Target="notesMasters/notesMaster1.xml"/><Relationship Id="rId30" Type="http://schemas.openxmlformats.org/officeDocument/2006/relationships/viewProps" Target="viewProps.xml"/><Relationship Id="rId8" Type="http://schemas.openxmlformats.org/officeDocument/2006/relationships/slide" Target="slides/slide4.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n Rosdahl" userId="2820f357-2dd4-4127-8713-e0bfde0fd756" providerId="ADAL" clId="{FE2C0C83-321C-4D1A-9AD8-5AF0436EFD18}"/>
    <pc:docChg chg="undo redo custSel addSld delSld modSld sldOrd modMainMaster modSection">
      <pc:chgData name="Jon Rosdahl" userId="2820f357-2dd4-4127-8713-e0bfde0fd756" providerId="ADAL" clId="{FE2C0C83-321C-4D1A-9AD8-5AF0436EFD18}" dt="2025-05-11T14:17:46.757" v="1012" actId="400"/>
      <pc:docMkLst>
        <pc:docMk/>
      </pc:docMkLst>
      <pc:sldChg chg="modSp mod modNotesTx">
        <pc:chgData name="Jon Rosdahl" userId="2820f357-2dd4-4127-8713-e0bfde0fd756" providerId="ADAL" clId="{FE2C0C83-321C-4D1A-9AD8-5AF0436EFD18}" dt="2025-05-11T10:07:12.112" v="101" actId="20577"/>
        <pc:sldMkLst>
          <pc:docMk/>
          <pc:sldMk cId="0" sldId="256"/>
        </pc:sldMkLst>
        <pc:spChg chg="mod">
          <ac:chgData name="Jon Rosdahl" userId="2820f357-2dd4-4127-8713-e0bfde0fd756" providerId="ADAL" clId="{FE2C0C83-321C-4D1A-9AD8-5AF0436EFD18}" dt="2025-05-11T10:05:22.230" v="4" actId="6549"/>
          <ac:spMkLst>
            <pc:docMk/>
            <pc:sldMk cId="0" sldId="256"/>
            <ac:spMk id="3074" creationId="{00000000-0000-0000-0000-000000000000}"/>
          </ac:spMkLst>
        </pc:spChg>
      </pc:sldChg>
      <pc:sldChg chg="modSp mod">
        <pc:chgData name="Jon Rosdahl" userId="2820f357-2dd4-4127-8713-e0bfde0fd756" providerId="ADAL" clId="{FE2C0C83-321C-4D1A-9AD8-5AF0436EFD18}" dt="2025-05-11T10:07:38.146" v="128" actId="6549"/>
        <pc:sldMkLst>
          <pc:docMk/>
          <pc:sldMk cId="0" sldId="257"/>
        </pc:sldMkLst>
        <pc:spChg chg="mod">
          <ac:chgData name="Jon Rosdahl" userId="2820f357-2dd4-4127-8713-e0bfde0fd756" providerId="ADAL" clId="{FE2C0C83-321C-4D1A-9AD8-5AF0436EFD18}" dt="2025-05-11T10:07:38.146" v="128" actId="6549"/>
          <ac:spMkLst>
            <pc:docMk/>
            <pc:sldMk cId="0" sldId="257"/>
            <ac:spMk id="4098" creationId="{00000000-0000-0000-0000-000000000000}"/>
          </ac:spMkLst>
        </pc:spChg>
      </pc:sldChg>
      <pc:sldChg chg="modSp mod">
        <pc:chgData name="Jon Rosdahl" userId="2820f357-2dd4-4127-8713-e0bfde0fd756" providerId="ADAL" clId="{FE2C0C83-321C-4D1A-9AD8-5AF0436EFD18}" dt="2025-05-11T10:16:15.794" v="684" actId="113"/>
        <pc:sldMkLst>
          <pc:docMk/>
          <pc:sldMk cId="1052007898" sldId="551"/>
        </pc:sldMkLst>
        <pc:spChg chg="mod">
          <ac:chgData name="Jon Rosdahl" userId="2820f357-2dd4-4127-8713-e0bfde0fd756" providerId="ADAL" clId="{FE2C0C83-321C-4D1A-9AD8-5AF0436EFD18}" dt="2025-05-11T10:16:15.794" v="684" actId="113"/>
          <ac:spMkLst>
            <pc:docMk/>
            <pc:sldMk cId="1052007898" sldId="551"/>
            <ac:spMk id="3" creationId="{8456D09C-0EC7-07E7-D615-854632E7627D}"/>
          </ac:spMkLst>
        </pc:spChg>
      </pc:sldChg>
      <pc:sldChg chg="modNotesTx">
        <pc:chgData name="Jon Rosdahl" userId="2820f357-2dd4-4127-8713-e0bfde0fd756" providerId="ADAL" clId="{FE2C0C83-321C-4D1A-9AD8-5AF0436EFD18}" dt="2025-05-11T10:26:35.439" v="999"/>
        <pc:sldMkLst>
          <pc:docMk/>
          <pc:sldMk cId="2819273575" sldId="565"/>
        </pc:sldMkLst>
      </pc:sldChg>
      <pc:sldChg chg="modSp mod">
        <pc:chgData name="Jon Rosdahl" userId="2820f357-2dd4-4127-8713-e0bfde0fd756" providerId="ADAL" clId="{FE2C0C83-321C-4D1A-9AD8-5AF0436EFD18}" dt="2025-05-11T10:08:37.185" v="132" actId="20577"/>
        <pc:sldMkLst>
          <pc:docMk/>
          <pc:sldMk cId="271842505" sldId="571"/>
        </pc:sldMkLst>
        <pc:spChg chg="mod">
          <ac:chgData name="Jon Rosdahl" userId="2820f357-2dd4-4127-8713-e0bfde0fd756" providerId="ADAL" clId="{FE2C0C83-321C-4D1A-9AD8-5AF0436EFD18}" dt="2025-05-11T10:08:37.185" v="132" actId="20577"/>
          <ac:spMkLst>
            <pc:docMk/>
            <pc:sldMk cId="271842505" sldId="571"/>
            <ac:spMk id="3" creationId="{081F868F-15A0-D5F9-0038-BD6076DE57FD}"/>
          </ac:spMkLst>
        </pc:spChg>
      </pc:sldChg>
      <pc:sldChg chg="modSp mod">
        <pc:chgData name="Jon Rosdahl" userId="2820f357-2dd4-4127-8713-e0bfde0fd756" providerId="ADAL" clId="{FE2C0C83-321C-4D1A-9AD8-5AF0436EFD18}" dt="2025-05-11T14:17:46.757" v="1012" actId="400"/>
        <pc:sldMkLst>
          <pc:docMk/>
          <pc:sldMk cId="757999706" sldId="2017"/>
        </pc:sldMkLst>
        <pc:spChg chg="mod">
          <ac:chgData name="Jon Rosdahl" userId="2820f357-2dd4-4127-8713-e0bfde0fd756" providerId="ADAL" clId="{FE2C0C83-321C-4D1A-9AD8-5AF0436EFD18}" dt="2025-05-11T14:17:46.757" v="1012" actId="400"/>
          <ac:spMkLst>
            <pc:docMk/>
            <pc:sldMk cId="757999706" sldId="2017"/>
            <ac:spMk id="10" creationId="{672EC3BA-EA3E-E8B2-9CF0-B5E4A684CF60}"/>
          </ac:spMkLst>
        </pc:spChg>
      </pc:sldChg>
      <pc:sldChg chg="ord">
        <pc:chgData name="Jon Rosdahl" userId="2820f357-2dd4-4127-8713-e0bfde0fd756" providerId="ADAL" clId="{FE2C0C83-321C-4D1A-9AD8-5AF0436EFD18}" dt="2025-05-11T10:16:34.442" v="685" actId="20578"/>
        <pc:sldMkLst>
          <pc:docMk/>
          <pc:sldMk cId="219513091" sldId="2018"/>
        </pc:sldMkLst>
      </pc:sldChg>
      <pc:sldChg chg="addSp delSp modSp new mod modClrScheme chgLayout">
        <pc:chgData name="Jon Rosdahl" userId="2820f357-2dd4-4127-8713-e0bfde0fd756" providerId="ADAL" clId="{FE2C0C83-321C-4D1A-9AD8-5AF0436EFD18}" dt="2025-05-11T10:11:59.161" v="456" actId="26606"/>
        <pc:sldMkLst>
          <pc:docMk/>
          <pc:sldMk cId="2330457550" sldId="2019"/>
        </pc:sldMkLst>
        <pc:spChg chg="del">
          <ac:chgData name="Jon Rosdahl" userId="2820f357-2dd4-4127-8713-e0bfde0fd756" providerId="ADAL" clId="{FE2C0C83-321C-4D1A-9AD8-5AF0436EFD18}" dt="2025-05-11T10:09:46.159" v="134" actId="700"/>
          <ac:spMkLst>
            <pc:docMk/>
            <pc:sldMk cId="2330457550" sldId="2019"/>
            <ac:spMk id="2" creationId="{83691DA0-7C7C-4914-59F3-FBA95B4BE519}"/>
          </ac:spMkLst>
        </pc:spChg>
        <pc:spChg chg="del">
          <ac:chgData name="Jon Rosdahl" userId="2820f357-2dd4-4127-8713-e0bfde0fd756" providerId="ADAL" clId="{FE2C0C83-321C-4D1A-9AD8-5AF0436EFD18}" dt="2025-05-11T10:09:46.159" v="134" actId="700"/>
          <ac:spMkLst>
            <pc:docMk/>
            <pc:sldMk cId="2330457550" sldId="2019"/>
            <ac:spMk id="3" creationId="{6F676686-0E92-758B-D5B4-2EFB1ABB21ED}"/>
          </ac:spMkLst>
        </pc:spChg>
        <pc:spChg chg="mod ord modVis">
          <ac:chgData name="Jon Rosdahl" userId="2820f357-2dd4-4127-8713-e0bfde0fd756" providerId="ADAL" clId="{FE2C0C83-321C-4D1A-9AD8-5AF0436EFD18}" dt="2025-05-11T10:11:59.161" v="456" actId="26606"/>
          <ac:spMkLst>
            <pc:docMk/>
            <pc:sldMk cId="2330457550" sldId="2019"/>
            <ac:spMk id="4" creationId="{6F71B770-0A1E-DD33-B030-4D7FC70F18D3}"/>
          </ac:spMkLst>
        </pc:spChg>
        <pc:spChg chg="mod ord">
          <ac:chgData name="Jon Rosdahl" userId="2820f357-2dd4-4127-8713-e0bfde0fd756" providerId="ADAL" clId="{FE2C0C83-321C-4D1A-9AD8-5AF0436EFD18}" dt="2025-05-11T10:11:59.161" v="456" actId="26606"/>
          <ac:spMkLst>
            <pc:docMk/>
            <pc:sldMk cId="2330457550" sldId="2019"/>
            <ac:spMk id="5" creationId="{94739BAE-4F48-A5C8-7968-3A3844215CE5}"/>
          </ac:spMkLst>
        </pc:spChg>
        <pc:spChg chg="mod ord modVis">
          <ac:chgData name="Jon Rosdahl" userId="2820f357-2dd4-4127-8713-e0bfde0fd756" providerId="ADAL" clId="{FE2C0C83-321C-4D1A-9AD8-5AF0436EFD18}" dt="2025-05-11T10:11:59.161" v="456" actId="26606"/>
          <ac:spMkLst>
            <pc:docMk/>
            <pc:sldMk cId="2330457550" sldId="2019"/>
            <ac:spMk id="6" creationId="{407244BA-C9D6-D2A2-D70A-1BC636844C4C}"/>
          </ac:spMkLst>
        </pc:spChg>
        <pc:picChg chg="add mod ord">
          <ac:chgData name="Jon Rosdahl" userId="2820f357-2dd4-4127-8713-e0bfde0fd756" providerId="ADAL" clId="{FE2C0C83-321C-4D1A-9AD8-5AF0436EFD18}" dt="2025-05-11T10:11:59.161" v="456" actId="26606"/>
          <ac:picMkLst>
            <pc:docMk/>
            <pc:sldMk cId="2330457550" sldId="2019"/>
            <ac:picMk id="8" creationId="{135BE8AB-E919-6268-81AD-A125F021EBFD}"/>
          </ac:picMkLst>
        </pc:picChg>
      </pc:sldChg>
      <pc:sldChg chg="modSp new mod">
        <pc:chgData name="Jon Rosdahl" userId="2820f357-2dd4-4127-8713-e0bfde0fd756" providerId="ADAL" clId="{FE2C0C83-321C-4D1A-9AD8-5AF0436EFD18}" dt="2025-05-11T10:23:07.340" v="843" actId="6549"/>
        <pc:sldMkLst>
          <pc:docMk/>
          <pc:sldMk cId="857745978" sldId="2020"/>
        </pc:sldMkLst>
        <pc:spChg chg="mod">
          <ac:chgData name="Jon Rosdahl" userId="2820f357-2dd4-4127-8713-e0bfde0fd756" providerId="ADAL" clId="{FE2C0C83-321C-4D1A-9AD8-5AF0436EFD18}" dt="2025-05-11T10:10:18.285" v="170" actId="20577"/>
          <ac:spMkLst>
            <pc:docMk/>
            <pc:sldMk cId="857745978" sldId="2020"/>
            <ac:spMk id="2" creationId="{DDE0B756-F2B5-8BF3-1680-82282B0935E0}"/>
          </ac:spMkLst>
        </pc:spChg>
        <pc:spChg chg="mod">
          <ac:chgData name="Jon Rosdahl" userId="2820f357-2dd4-4127-8713-e0bfde0fd756" providerId="ADAL" clId="{FE2C0C83-321C-4D1A-9AD8-5AF0436EFD18}" dt="2025-05-11T10:23:07.340" v="843" actId="6549"/>
          <ac:spMkLst>
            <pc:docMk/>
            <pc:sldMk cId="857745978" sldId="2020"/>
            <ac:spMk id="3" creationId="{DC5654C8-8B5B-1E47-7435-94866291057A}"/>
          </ac:spMkLst>
        </pc:spChg>
      </pc:sldChg>
      <pc:sldChg chg="addSp delSp modSp new mod modClrScheme chgLayout">
        <pc:chgData name="Jon Rosdahl" userId="2820f357-2dd4-4127-8713-e0bfde0fd756" providerId="ADAL" clId="{FE2C0C83-321C-4D1A-9AD8-5AF0436EFD18}" dt="2025-05-11T10:15:25.017" v="683" actId="20577"/>
        <pc:sldMkLst>
          <pc:docMk/>
          <pc:sldMk cId="460153129" sldId="2021"/>
        </pc:sldMkLst>
        <pc:spChg chg="del">
          <ac:chgData name="Jon Rosdahl" userId="2820f357-2dd4-4127-8713-e0bfde0fd756" providerId="ADAL" clId="{FE2C0C83-321C-4D1A-9AD8-5AF0436EFD18}" dt="2025-05-11T10:12:33.889" v="458" actId="700"/>
          <ac:spMkLst>
            <pc:docMk/>
            <pc:sldMk cId="460153129" sldId="2021"/>
            <ac:spMk id="2" creationId="{FA9CCF31-B11C-020D-A71F-3C4551175334}"/>
          </ac:spMkLst>
        </pc:spChg>
        <pc:spChg chg="del">
          <ac:chgData name="Jon Rosdahl" userId="2820f357-2dd4-4127-8713-e0bfde0fd756" providerId="ADAL" clId="{FE2C0C83-321C-4D1A-9AD8-5AF0436EFD18}" dt="2025-05-11T10:12:33.889" v="458" actId="700"/>
          <ac:spMkLst>
            <pc:docMk/>
            <pc:sldMk cId="460153129" sldId="2021"/>
            <ac:spMk id="3" creationId="{9F4247B6-0F87-11A5-9F8D-51B1024DF295}"/>
          </ac:spMkLst>
        </pc:spChg>
        <pc:spChg chg="mod ord">
          <ac:chgData name="Jon Rosdahl" userId="2820f357-2dd4-4127-8713-e0bfde0fd756" providerId="ADAL" clId="{FE2C0C83-321C-4D1A-9AD8-5AF0436EFD18}" dt="2025-05-11T10:12:33.889" v="458" actId="700"/>
          <ac:spMkLst>
            <pc:docMk/>
            <pc:sldMk cId="460153129" sldId="2021"/>
            <ac:spMk id="4" creationId="{9AFBC774-E225-1317-1ECA-D8AF4067A07C}"/>
          </ac:spMkLst>
        </pc:spChg>
        <pc:spChg chg="mod ord">
          <ac:chgData name="Jon Rosdahl" userId="2820f357-2dd4-4127-8713-e0bfde0fd756" providerId="ADAL" clId="{FE2C0C83-321C-4D1A-9AD8-5AF0436EFD18}" dt="2025-05-11T10:12:33.889" v="458" actId="700"/>
          <ac:spMkLst>
            <pc:docMk/>
            <pc:sldMk cId="460153129" sldId="2021"/>
            <ac:spMk id="5" creationId="{323638B9-FF86-21B1-FE7D-3FF7E77E594B}"/>
          </ac:spMkLst>
        </pc:spChg>
        <pc:spChg chg="mod ord">
          <ac:chgData name="Jon Rosdahl" userId="2820f357-2dd4-4127-8713-e0bfde0fd756" providerId="ADAL" clId="{FE2C0C83-321C-4D1A-9AD8-5AF0436EFD18}" dt="2025-05-11T10:12:33.889" v="458" actId="700"/>
          <ac:spMkLst>
            <pc:docMk/>
            <pc:sldMk cId="460153129" sldId="2021"/>
            <ac:spMk id="6" creationId="{390E42BA-CB53-77E7-465F-802B2DF911B9}"/>
          </ac:spMkLst>
        </pc:spChg>
        <pc:spChg chg="add mod">
          <ac:chgData name="Jon Rosdahl" userId="2820f357-2dd4-4127-8713-e0bfde0fd756" providerId="ADAL" clId="{FE2C0C83-321C-4D1A-9AD8-5AF0436EFD18}" dt="2025-05-11T10:15:25.017" v="683" actId="20577"/>
          <ac:spMkLst>
            <pc:docMk/>
            <pc:sldMk cId="460153129" sldId="2021"/>
            <ac:spMk id="9" creationId="{73424DDC-8A6A-427D-CFDD-1DB1F6FC607D}"/>
          </ac:spMkLst>
        </pc:spChg>
        <pc:picChg chg="add mod">
          <ac:chgData name="Jon Rosdahl" userId="2820f357-2dd4-4127-8713-e0bfde0fd756" providerId="ADAL" clId="{FE2C0C83-321C-4D1A-9AD8-5AF0436EFD18}" dt="2025-05-11T10:12:41.651" v="460" actId="1076"/>
          <ac:picMkLst>
            <pc:docMk/>
            <pc:sldMk cId="460153129" sldId="2021"/>
            <ac:picMk id="8" creationId="{FD3E310A-7B40-9633-F337-0567C8E3D46B}"/>
          </ac:picMkLst>
        </pc:picChg>
      </pc:sldChg>
      <pc:sldChg chg="addSp delSp modSp new del mod modClrScheme chgLayout">
        <pc:chgData name="Jon Rosdahl" userId="2820f357-2dd4-4127-8713-e0bfde0fd756" providerId="ADAL" clId="{FE2C0C83-321C-4D1A-9AD8-5AF0436EFD18}" dt="2025-05-11T10:17:54.856" v="712" actId="47"/>
        <pc:sldMkLst>
          <pc:docMk/>
          <pc:sldMk cId="460850514" sldId="2022"/>
        </pc:sldMkLst>
        <pc:spChg chg="mod ord">
          <ac:chgData name="Jon Rosdahl" userId="2820f357-2dd4-4127-8713-e0bfde0fd756" providerId="ADAL" clId="{FE2C0C83-321C-4D1A-9AD8-5AF0436EFD18}" dt="2025-05-11T10:16:52.227" v="689" actId="700"/>
          <ac:spMkLst>
            <pc:docMk/>
            <pc:sldMk cId="460850514" sldId="2022"/>
            <ac:spMk id="2" creationId="{737C941F-D934-B895-EE52-F84F20384F0C}"/>
          </ac:spMkLst>
        </pc:spChg>
        <pc:spChg chg="mod ord">
          <ac:chgData name="Jon Rosdahl" userId="2820f357-2dd4-4127-8713-e0bfde0fd756" providerId="ADAL" clId="{FE2C0C83-321C-4D1A-9AD8-5AF0436EFD18}" dt="2025-05-11T10:16:52.227" v="689" actId="700"/>
          <ac:spMkLst>
            <pc:docMk/>
            <pc:sldMk cId="460850514" sldId="2022"/>
            <ac:spMk id="3" creationId="{2B442245-7423-EDFD-B414-B5961720DC6D}"/>
          </ac:spMkLst>
        </pc:spChg>
        <pc:spChg chg="mod ord">
          <ac:chgData name="Jon Rosdahl" userId="2820f357-2dd4-4127-8713-e0bfde0fd756" providerId="ADAL" clId="{FE2C0C83-321C-4D1A-9AD8-5AF0436EFD18}" dt="2025-05-11T10:16:52.227" v="689" actId="700"/>
          <ac:spMkLst>
            <pc:docMk/>
            <pc:sldMk cId="460850514" sldId="2022"/>
            <ac:spMk id="4" creationId="{AF58C83E-F5F7-DC75-8F1F-0C79BD46380A}"/>
          </ac:spMkLst>
        </pc:spChg>
        <pc:spChg chg="add del">
          <ac:chgData name="Jon Rosdahl" userId="2820f357-2dd4-4127-8713-e0bfde0fd756" providerId="ADAL" clId="{FE2C0C83-321C-4D1A-9AD8-5AF0436EFD18}" dt="2025-05-11T10:16:46.009" v="688" actId="22"/>
          <ac:spMkLst>
            <pc:docMk/>
            <pc:sldMk cId="460850514" sldId="2022"/>
            <ac:spMk id="6" creationId="{D5A0EF17-2345-E00A-C6EE-7AAC27253B37}"/>
          </ac:spMkLst>
        </pc:spChg>
        <pc:spChg chg="add mod ord">
          <ac:chgData name="Jon Rosdahl" userId="2820f357-2dd4-4127-8713-e0bfde0fd756" providerId="ADAL" clId="{FE2C0C83-321C-4D1A-9AD8-5AF0436EFD18}" dt="2025-05-11T10:17:17.755" v="711" actId="20577"/>
          <ac:spMkLst>
            <pc:docMk/>
            <pc:sldMk cId="460850514" sldId="2022"/>
            <ac:spMk id="7" creationId="{0460EFBB-9BF4-FE53-3909-136192E1F7BF}"/>
          </ac:spMkLst>
        </pc:spChg>
        <pc:spChg chg="add mod ord">
          <ac:chgData name="Jon Rosdahl" userId="2820f357-2dd4-4127-8713-e0bfde0fd756" providerId="ADAL" clId="{FE2C0C83-321C-4D1A-9AD8-5AF0436EFD18}" dt="2025-05-11T10:16:52.227" v="689" actId="700"/>
          <ac:spMkLst>
            <pc:docMk/>
            <pc:sldMk cId="460850514" sldId="2022"/>
            <ac:spMk id="8" creationId="{E9599771-D77F-47AF-81AF-E3D263CBDE2E}"/>
          </ac:spMkLst>
        </pc:spChg>
      </pc:sldChg>
      <pc:sldChg chg="addSp modSp add mod">
        <pc:chgData name="Jon Rosdahl" userId="2820f357-2dd4-4127-8713-e0bfde0fd756" providerId="ADAL" clId="{FE2C0C83-321C-4D1A-9AD8-5AF0436EFD18}" dt="2025-05-11T10:22:30.116" v="840" actId="1076"/>
        <pc:sldMkLst>
          <pc:docMk/>
          <pc:sldMk cId="482316348" sldId="2022"/>
        </pc:sldMkLst>
        <pc:spChg chg="mod">
          <ac:chgData name="Jon Rosdahl" userId="2820f357-2dd4-4127-8713-e0bfde0fd756" providerId="ADAL" clId="{FE2C0C83-321C-4D1A-9AD8-5AF0436EFD18}" dt="2025-05-11T10:19:00.311" v="780" actId="6549"/>
          <ac:spMkLst>
            <pc:docMk/>
            <pc:sldMk cId="482316348" sldId="2022"/>
            <ac:spMk id="2" creationId="{8181AA67-ED1D-A052-89A9-AB396A2F214B}"/>
          </ac:spMkLst>
        </pc:spChg>
        <pc:spChg chg="mod">
          <ac:chgData name="Jon Rosdahl" userId="2820f357-2dd4-4127-8713-e0bfde0fd756" providerId="ADAL" clId="{FE2C0C83-321C-4D1A-9AD8-5AF0436EFD18}" dt="2025-05-11T10:21:14.696" v="807" actId="6549"/>
          <ac:spMkLst>
            <pc:docMk/>
            <pc:sldMk cId="482316348" sldId="2022"/>
            <ac:spMk id="3" creationId="{932B9450-9EBD-3C87-B53C-202BA0B003EE}"/>
          </ac:spMkLst>
        </pc:spChg>
        <pc:spChg chg="add mod">
          <ac:chgData name="Jon Rosdahl" userId="2820f357-2dd4-4127-8713-e0bfde0fd756" providerId="ADAL" clId="{FE2C0C83-321C-4D1A-9AD8-5AF0436EFD18}" dt="2025-05-11T10:22:30.116" v="840" actId="1076"/>
          <ac:spMkLst>
            <pc:docMk/>
            <pc:sldMk cId="482316348" sldId="2022"/>
            <ac:spMk id="7" creationId="{601AE182-7AF0-9F79-A6AB-1744FE726B6D}"/>
          </ac:spMkLst>
        </pc:spChg>
      </pc:sldChg>
      <pc:sldMasterChg chg="modSp mod">
        <pc:chgData name="Jon Rosdahl" userId="2820f357-2dd4-4127-8713-e0bfde0fd756" providerId="ADAL" clId="{FE2C0C83-321C-4D1A-9AD8-5AF0436EFD18}" dt="2025-05-11T10:23:33.611" v="844" actId="20577"/>
        <pc:sldMasterMkLst>
          <pc:docMk/>
          <pc:sldMasterMk cId="321612819" sldId="2147483672"/>
        </pc:sldMasterMkLst>
        <pc:spChg chg="mod">
          <ac:chgData name="Jon Rosdahl" userId="2820f357-2dd4-4127-8713-e0bfde0fd756" providerId="ADAL" clId="{FE2C0C83-321C-4D1A-9AD8-5AF0436EFD18}" dt="2025-05-11T10:23:33.611" v="844" actId="20577"/>
          <ac:spMkLst>
            <pc:docMk/>
            <pc:sldMasterMk cId="321612819" sldId="2147483672"/>
            <ac:spMk id="11" creationId="{106A7171-3D93-4AEC-9BD3-73DD99752379}"/>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8065" cy="468942"/>
          </a:xfrm>
          <a:prstGeom prst="rect">
            <a:avLst/>
          </a:prstGeom>
        </p:spPr>
        <p:txBody>
          <a:bodyPr vert="horz" lIns="92994" tIns="46497" rIns="92994" bIns="46497" rtlCol="0"/>
          <a:lstStyle>
            <a:lvl1pPr algn="l">
              <a:defRPr sz="1200"/>
            </a:lvl1pPr>
          </a:lstStyle>
          <a:p>
            <a:r>
              <a:rPr lang="pt-BR"/>
              <a:t>doc.: IEEE 802 EC-25/0002r2</a:t>
            </a:r>
            <a:endParaRPr lang="en-US" dirty="0"/>
          </a:p>
        </p:txBody>
      </p:sp>
      <p:sp>
        <p:nvSpPr>
          <p:cNvPr id="3" name="Date Placeholder 2"/>
          <p:cNvSpPr>
            <a:spLocks noGrp="1"/>
          </p:cNvSpPr>
          <p:nvPr>
            <p:ph type="dt" sz="quarter" idx="1"/>
          </p:nvPr>
        </p:nvSpPr>
        <p:spPr>
          <a:xfrm>
            <a:off x="4022785" y="0"/>
            <a:ext cx="3078065" cy="468942"/>
          </a:xfrm>
          <a:prstGeom prst="rect">
            <a:avLst/>
          </a:prstGeom>
        </p:spPr>
        <p:txBody>
          <a:bodyPr vert="horz" lIns="92994" tIns="46497" rIns="92994" bIns="46497" rtlCol="0"/>
          <a:lstStyle>
            <a:lvl1pPr algn="r">
              <a:defRPr sz="1200"/>
            </a:lvl1pPr>
          </a:lstStyle>
          <a:p>
            <a:r>
              <a:rPr lang="en-US"/>
              <a:t>April 2025</a:t>
            </a:r>
            <a:endParaRPr lang="en-US" dirty="0"/>
          </a:p>
        </p:txBody>
      </p:sp>
      <p:sp>
        <p:nvSpPr>
          <p:cNvPr id="4" name="Footer Placeholder 3"/>
          <p:cNvSpPr>
            <a:spLocks noGrp="1"/>
          </p:cNvSpPr>
          <p:nvPr>
            <p:ph type="ftr" sz="quarter" idx="2"/>
          </p:nvPr>
        </p:nvSpPr>
        <p:spPr>
          <a:xfrm>
            <a:off x="0" y="8917928"/>
            <a:ext cx="3078065" cy="468942"/>
          </a:xfrm>
          <a:prstGeom prst="rect">
            <a:avLst/>
          </a:prstGeom>
        </p:spPr>
        <p:txBody>
          <a:bodyPr vert="horz" lIns="92994" tIns="46497" rIns="92994" bIns="46497" rtlCol="0" anchor="b"/>
          <a:lstStyle>
            <a:lvl1pPr algn="l">
              <a:defRPr sz="1200"/>
            </a:lvl1pPr>
          </a:lstStyle>
          <a:p>
            <a:r>
              <a:rPr lang="en-US" dirty="0"/>
              <a:t>Jon Rosdahl, Qualcomm</a:t>
            </a:r>
          </a:p>
        </p:txBody>
      </p:sp>
      <p:sp>
        <p:nvSpPr>
          <p:cNvPr id="5" name="Slide Number Placeholder 4"/>
          <p:cNvSpPr>
            <a:spLocks noGrp="1"/>
          </p:cNvSpPr>
          <p:nvPr>
            <p:ph type="sldNum" sz="quarter" idx="3"/>
          </p:nvPr>
        </p:nvSpPr>
        <p:spPr>
          <a:xfrm>
            <a:off x="4022785" y="8917928"/>
            <a:ext cx="3078065" cy="468942"/>
          </a:xfrm>
          <a:prstGeom prst="rect">
            <a:avLst/>
          </a:prstGeom>
        </p:spPr>
        <p:txBody>
          <a:bodyPr vert="horz" lIns="92994" tIns="46497" rIns="92994" bIns="46497"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1"/>
            <a:ext cx="7102475" cy="9388475"/>
          </a:xfrm>
          <a:prstGeom prst="roundRect">
            <a:avLst>
              <a:gd name="adj" fmla="val 19"/>
            </a:avLst>
          </a:prstGeom>
          <a:solidFill>
            <a:srgbClr val="FFFFFF"/>
          </a:solidFill>
          <a:ln w="9525">
            <a:noFill/>
            <a:round/>
            <a:headEnd/>
            <a:tailEnd/>
          </a:ln>
          <a:effectLst/>
        </p:spPr>
        <p:txBody>
          <a:bodyPr wrap="none" lIns="92994" tIns="46497" rIns="92994" bIns="46497" anchor="ctr"/>
          <a:lstStyle/>
          <a:p>
            <a:endParaRPr lang="en-GB" dirty="0"/>
          </a:p>
        </p:txBody>
      </p:sp>
      <p:sp>
        <p:nvSpPr>
          <p:cNvPr id="2050" name="Rectangle 2"/>
          <p:cNvSpPr>
            <a:spLocks noGrp="1" noChangeArrowheads="1"/>
          </p:cNvSpPr>
          <p:nvPr>
            <p:ph type="hdr"/>
          </p:nvPr>
        </p:nvSpPr>
        <p:spPr bwMode="auto">
          <a:xfrm>
            <a:off x="5777266" y="97965"/>
            <a:ext cx="655287" cy="21359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29945" algn="l"/>
                <a:tab pos="1859890" algn="l"/>
                <a:tab pos="2789834" algn="l"/>
                <a:tab pos="3719779" algn="l"/>
                <a:tab pos="4649724" algn="l"/>
                <a:tab pos="5579669" algn="l"/>
                <a:tab pos="6509614" algn="l"/>
                <a:tab pos="7439558" algn="l"/>
                <a:tab pos="8369503" algn="l"/>
                <a:tab pos="9299448" algn="l"/>
                <a:tab pos="10229393" algn="l"/>
              </a:tabLst>
              <a:defRPr sz="1400" b="1">
                <a:solidFill>
                  <a:srgbClr val="000000"/>
                </a:solidFill>
                <a:cs typeface="Arial Unicode MS" charset="0"/>
              </a:defRPr>
            </a:lvl1pPr>
          </a:lstStyle>
          <a:p>
            <a:r>
              <a:rPr lang="pt-BR"/>
              <a:t>doc.: IEEE 802 EC-25/0002r2</a:t>
            </a:r>
            <a:endParaRPr lang="en-US" dirty="0"/>
          </a:p>
        </p:txBody>
      </p:sp>
      <p:sp>
        <p:nvSpPr>
          <p:cNvPr id="2051" name="Rectangle 3"/>
          <p:cNvSpPr>
            <a:spLocks noGrp="1" noChangeArrowheads="1"/>
          </p:cNvSpPr>
          <p:nvPr>
            <p:ph type="dt"/>
          </p:nvPr>
        </p:nvSpPr>
        <p:spPr bwMode="auto">
          <a:xfrm>
            <a:off x="669922" y="97965"/>
            <a:ext cx="845533" cy="21359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29945" algn="l"/>
                <a:tab pos="1859890" algn="l"/>
                <a:tab pos="2789834" algn="l"/>
                <a:tab pos="3719779" algn="l"/>
                <a:tab pos="4649724" algn="l"/>
                <a:tab pos="5579669" algn="l"/>
                <a:tab pos="6509614" algn="l"/>
                <a:tab pos="7439558" algn="l"/>
                <a:tab pos="8369503" algn="l"/>
                <a:tab pos="9299448" algn="l"/>
                <a:tab pos="10229393" algn="l"/>
              </a:tabLst>
              <a:defRPr sz="1400" b="1">
                <a:solidFill>
                  <a:srgbClr val="000000"/>
                </a:solidFill>
                <a:cs typeface="Arial Unicode MS" charset="0"/>
              </a:defRPr>
            </a:lvl1pPr>
          </a:lstStyle>
          <a:p>
            <a:r>
              <a:rPr lang="en-US"/>
              <a:t>April 2025</a:t>
            </a:r>
            <a:endParaRPr lang="en-US" dirty="0"/>
          </a:p>
        </p:txBody>
      </p:sp>
      <p:sp>
        <p:nvSpPr>
          <p:cNvPr id="2052" name="Rectangle 4"/>
          <p:cNvSpPr>
            <a:spLocks noGrp="1" noRot="1" noChangeAspect="1" noChangeArrowheads="1"/>
          </p:cNvSpPr>
          <p:nvPr>
            <p:ph type="sldImg"/>
          </p:nvPr>
        </p:nvSpPr>
        <p:spPr bwMode="auto">
          <a:xfrm>
            <a:off x="431800" y="709613"/>
            <a:ext cx="6237288" cy="3508375"/>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46347" y="4459767"/>
            <a:ext cx="5208157" cy="4223690"/>
          </a:xfrm>
          <a:prstGeom prst="rect">
            <a:avLst/>
          </a:prstGeom>
          <a:noFill/>
          <a:ln w="9525">
            <a:noFill/>
            <a:round/>
            <a:headEnd/>
            <a:tailEnd/>
          </a:ln>
          <a:effectLst/>
        </p:spPr>
        <p:txBody>
          <a:bodyPr vert="horz" wrap="square" lIns="95191" tIns="46863" rIns="95191" bIns="46863"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487834" y="9089766"/>
            <a:ext cx="944720" cy="18308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64972" algn="l"/>
                <a:tab pos="1394917" algn="l"/>
                <a:tab pos="2324862" algn="l"/>
                <a:tab pos="3254807" algn="l"/>
                <a:tab pos="4184752" algn="l"/>
                <a:tab pos="5114696" algn="l"/>
                <a:tab pos="6044641" algn="l"/>
                <a:tab pos="6974586" algn="l"/>
                <a:tab pos="7904531" algn="l"/>
                <a:tab pos="8834476" algn="l"/>
                <a:tab pos="9764420" algn="l"/>
                <a:tab pos="10694365" algn="l"/>
              </a:tabLst>
              <a:defRPr sz="1200">
                <a:solidFill>
                  <a:srgbClr val="000000"/>
                </a:solidFill>
                <a:cs typeface="Arial Unicode MS" charset="0"/>
              </a:defRPr>
            </a:lvl1pPr>
          </a:lstStyle>
          <a:p>
            <a:r>
              <a:rPr lang="en-US" dirty="0"/>
              <a:t>Jon Rosdahl, Qualcomm</a:t>
            </a:r>
          </a:p>
        </p:txBody>
      </p:sp>
      <p:sp>
        <p:nvSpPr>
          <p:cNvPr id="2055" name="Rectangle 7"/>
          <p:cNvSpPr>
            <a:spLocks noGrp="1" noChangeArrowheads="1"/>
          </p:cNvSpPr>
          <p:nvPr>
            <p:ph type="sldNum"/>
          </p:nvPr>
        </p:nvSpPr>
        <p:spPr bwMode="auto">
          <a:xfrm>
            <a:off x="3300830" y="9089765"/>
            <a:ext cx="523580" cy="36776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29945" algn="l"/>
                <a:tab pos="1859890" algn="l"/>
                <a:tab pos="2789834" algn="l"/>
                <a:tab pos="3719779" algn="l"/>
                <a:tab pos="4649724" algn="l"/>
                <a:tab pos="5579669" algn="l"/>
                <a:tab pos="6509614" algn="l"/>
                <a:tab pos="7439558" algn="l"/>
                <a:tab pos="8369503" algn="l"/>
                <a:tab pos="9299448" algn="l"/>
                <a:tab pos="10229393"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39842" y="9089766"/>
            <a:ext cx="731711" cy="184687"/>
          </a:xfrm>
          <a:prstGeom prst="rect">
            <a:avLst/>
          </a:prstGeom>
          <a:noFill/>
          <a:ln w="9525">
            <a:noFill/>
            <a:round/>
            <a:headEnd/>
            <a:tailEnd/>
          </a:ln>
          <a:effectLst/>
        </p:spPr>
        <p:txBody>
          <a:bodyPr wrap="none" lIns="0" tIns="0" rIns="0" bIns="0">
            <a:spAutoFit/>
          </a:bodyPr>
          <a:lstStyle/>
          <a:p>
            <a:pPr>
              <a:tabLst>
                <a:tab pos="0" algn="l"/>
                <a:tab pos="929945" algn="l"/>
                <a:tab pos="1859890" algn="l"/>
                <a:tab pos="2789834" algn="l"/>
                <a:tab pos="3719779" algn="l"/>
                <a:tab pos="4649724" algn="l"/>
                <a:tab pos="5579669" algn="l"/>
                <a:tab pos="6509614" algn="l"/>
                <a:tab pos="7439558" algn="l"/>
                <a:tab pos="8369503" algn="l"/>
                <a:tab pos="9299448" algn="l"/>
                <a:tab pos="10229393" algn="l"/>
              </a:tabLst>
            </a:pPr>
            <a:r>
              <a:rPr lang="en-US" sz="1200" dirty="0">
                <a:solidFill>
                  <a:srgbClr val="000000"/>
                </a:solidFill>
              </a:rPr>
              <a:t>Submission</a:t>
            </a:r>
          </a:p>
        </p:txBody>
      </p:sp>
      <p:sp>
        <p:nvSpPr>
          <p:cNvPr id="2057" name="Line 9"/>
          <p:cNvSpPr>
            <a:spLocks noChangeShapeType="1"/>
          </p:cNvSpPr>
          <p:nvPr/>
        </p:nvSpPr>
        <p:spPr bwMode="auto">
          <a:xfrm>
            <a:off x="741467" y="9088161"/>
            <a:ext cx="5619541" cy="1605"/>
          </a:xfrm>
          <a:prstGeom prst="line">
            <a:avLst/>
          </a:prstGeom>
          <a:noFill/>
          <a:ln w="12600">
            <a:solidFill>
              <a:srgbClr val="000000"/>
            </a:solidFill>
            <a:miter lim="800000"/>
            <a:headEnd/>
            <a:tailEnd/>
          </a:ln>
          <a:effectLst/>
        </p:spPr>
        <p:txBody>
          <a:bodyPr lIns="92994" tIns="46497" rIns="92994" bIns="46497"/>
          <a:lstStyle/>
          <a:p>
            <a:endParaRPr lang="en-GB" dirty="0"/>
          </a:p>
        </p:txBody>
      </p:sp>
      <p:sp>
        <p:nvSpPr>
          <p:cNvPr id="2058" name="Line 10"/>
          <p:cNvSpPr>
            <a:spLocks noChangeShapeType="1"/>
          </p:cNvSpPr>
          <p:nvPr/>
        </p:nvSpPr>
        <p:spPr bwMode="auto">
          <a:xfrm>
            <a:off x="663418" y="300317"/>
            <a:ext cx="5775639" cy="1605"/>
          </a:xfrm>
          <a:prstGeom prst="line">
            <a:avLst/>
          </a:prstGeom>
          <a:noFill/>
          <a:ln w="12600">
            <a:solidFill>
              <a:srgbClr val="000000"/>
            </a:solidFill>
            <a:miter lim="800000"/>
            <a:headEnd/>
            <a:tailEnd/>
          </a:ln>
          <a:effectLst/>
        </p:spPr>
        <p:txBody>
          <a:bodyPr lIns="92994" tIns="46497" rIns="92994" bIns="46497"/>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pt-BR"/>
              <a:t>doc.: IEEE 802 EC-25/0002r2</a:t>
            </a:r>
            <a:endParaRPr lang="en-US" dirty="0"/>
          </a:p>
        </p:txBody>
      </p:sp>
      <p:sp>
        <p:nvSpPr>
          <p:cNvPr id="5" name="Rectangle 3"/>
          <p:cNvSpPr>
            <a:spLocks noGrp="1" noChangeArrowheads="1"/>
          </p:cNvSpPr>
          <p:nvPr>
            <p:ph type="dt"/>
          </p:nvPr>
        </p:nvSpPr>
        <p:spPr>
          <a:ln/>
        </p:spPr>
        <p:txBody>
          <a:bodyPr/>
          <a:lstStyle/>
          <a:p>
            <a:r>
              <a:rPr lang="en-US"/>
              <a:t>April 2025</a:t>
            </a:r>
            <a:endParaRPr lang="en-US" dirty="0"/>
          </a:p>
        </p:txBody>
      </p:sp>
      <p:sp>
        <p:nvSpPr>
          <p:cNvPr id="6" name="Rectangle 6"/>
          <p:cNvSpPr>
            <a:spLocks noGrp="1" noChangeArrowheads="1"/>
          </p:cNvSpPr>
          <p:nvPr>
            <p:ph type="ftr"/>
          </p:nvPr>
        </p:nvSpPr>
        <p:spPr>
          <a:ln/>
        </p:spPr>
        <p:txBody>
          <a:bodyPr/>
          <a:lstStyle/>
          <a:p>
            <a:r>
              <a:rPr lang="en-US" dirty="0"/>
              <a:t>Jon Rosdahl, Qualcomm</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82121" y="709837"/>
            <a:ext cx="4738235" cy="3509035"/>
          </a:xfrm>
          <a:prstGeom prst="rect">
            <a:avLst/>
          </a:prstGeom>
          <a:solidFill>
            <a:srgbClr val="FFFFFF"/>
          </a:solidFill>
          <a:ln w="9525">
            <a:solidFill>
              <a:srgbClr val="000000"/>
            </a:solidFill>
            <a:miter lim="800000"/>
            <a:headEnd/>
            <a:tailEnd/>
          </a:ln>
          <a:effectLst/>
        </p:spPr>
        <p:txBody>
          <a:bodyPr wrap="none" lIns="92994" tIns="46497" rIns="92994" bIns="46497" anchor="ctr"/>
          <a:lstStyle/>
          <a:p>
            <a:endParaRPr lang="en-GB" dirty="0"/>
          </a:p>
        </p:txBody>
      </p:sp>
      <p:sp>
        <p:nvSpPr>
          <p:cNvPr id="12290" name="Rectangle 2"/>
          <p:cNvSpPr txBox="1">
            <a:spLocks noGrp="1" noChangeArrowheads="1"/>
          </p:cNvSpPr>
          <p:nvPr>
            <p:ph type="body"/>
          </p:nvPr>
        </p:nvSpPr>
        <p:spPr bwMode="auto">
          <a:xfrm>
            <a:off x="946347" y="4459767"/>
            <a:ext cx="5209782" cy="4320048"/>
          </a:xfrm>
          <a:prstGeom prst="rect">
            <a:avLst/>
          </a:prstGeom>
          <a:noFill/>
          <a:ln>
            <a:round/>
            <a:headEnd/>
            <a:tailEnd/>
          </a:ln>
        </p:spPr>
        <p:txBody>
          <a:bodyPr wrap="none" anchor="ctr"/>
          <a:lstStyle/>
          <a:p>
            <a:r>
              <a:rPr lang="en-US" sz="700" dirty="0"/>
              <a:t>R0 – New report for 2025 –January 802W Interim - Kobe</a:t>
            </a:r>
          </a:p>
          <a:p>
            <a:r>
              <a:rPr lang="en-US" sz="700" dirty="0"/>
              <a:t>R1 – Update for 2025 March IEEE 802 Plenary – Atlanta</a:t>
            </a:r>
          </a:p>
          <a:p>
            <a:r>
              <a:rPr lang="en-US" sz="700" dirty="0"/>
              <a:t>R2 – Prepared for the 2025 April IEEE 802WCSC Telecon that was cancelled.</a:t>
            </a:r>
          </a:p>
          <a:p>
            <a:r>
              <a:rPr lang="en-US" sz="700" dirty="0"/>
              <a:t>R3 – Update for the 2025 May IEEE 802 Wireless interim - Warsaw</a:t>
            </a:r>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456900">
              <a:defRPr/>
            </a:pPr>
            <a:r>
              <a:rPr lang="en-US" b="0" i="0" dirty="0">
                <a:solidFill>
                  <a:srgbClr val="000000"/>
                </a:solidFill>
                <a:effectLst/>
                <a:latin typeface="Times New Roman" panose="02020603050405020304" pitchFamily="18" charset="0"/>
              </a:rPr>
              <a:t>From 802 WCSC Ops Man 2.5: All decisions related to or affecting the Joint Treasury shall be delegated to the Executive Committee of the Joint Treasury. Examples of such decisions include approval to spend funds and venue selection.</a:t>
            </a:r>
            <a:endParaRPr lang="en-US" dirty="0"/>
          </a:p>
          <a:p>
            <a:endParaRPr lang="en-US" dirty="0"/>
          </a:p>
        </p:txBody>
      </p:sp>
      <p:sp>
        <p:nvSpPr>
          <p:cNvPr id="4" name="Header Placeholder 3"/>
          <p:cNvSpPr>
            <a:spLocks noGrp="1"/>
          </p:cNvSpPr>
          <p:nvPr>
            <p:ph type="hdr"/>
          </p:nvPr>
        </p:nvSpPr>
        <p:spPr/>
        <p:txBody>
          <a:bodyPr/>
          <a:lstStyle/>
          <a:p>
            <a:r>
              <a:rPr lang="pt-BR"/>
              <a:t>doc.: IEEE 802 EC-25/0002r2</a:t>
            </a:r>
            <a:endParaRPr lang="en-US" dirty="0"/>
          </a:p>
        </p:txBody>
      </p:sp>
      <p:sp>
        <p:nvSpPr>
          <p:cNvPr id="5" name="Date Placeholder 4"/>
          <p:cNvSpPr>
            <a:spLocks noGrp="1"/>
          </p:cNvSpPr>
          <p:nvPr>
            <p:ph type="dt"/>
          </p:nvPr>
        </p:nvSpPr>
        <p:spPr/>
        <p:txBody>
          <a:bodyPr/>
          <a:lstStyle/>
          <a:p>
            <a:r>
              <a:rPr lang="en-US"/>
              <a:t>April 2025</a:t>
            </a:r>
            <a:endParaRPr lang="en-US" dirty="0"/>
          </a:p>
        </p:txBody>
      </p:sp>
      <p:sp>
        <p:nvSpPr>
          <p:cNvPr id="6" name="Footer Placeholder 5"/>
          <p:cNvSpPr>
            <a:spLocks noGrp="1"/>
          </p:cNvSpPr>
          <p:nvPr>
            <p:ph type="ftr"/>
          </p:nvPr>
        </p:nvSpPr>
        <p:spPr/>
        <p:txBody>
          <a:bodyPr/>
          <a:lstStyle/>
          <a:p>
            <a:r>
              <a:rPr lang="en-US"/>
              <a:t>Jon Rosdahl, Qualcomm</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161712333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456900">
              <a:defRPr/>
            </a:pPr>
            <a:r>
              <a:rPr lang="en-US" b="0" i="0" dirty="0">
                <a:solidFill>
                  <a:srgbClr val="000000"/>
                </a:solidFill>
                <a:effectLst/>
                <a:latin typeface="Times New Roman" panose="02020603050405020304" pitchFamily="18" charset="0"/>
              </a:rPr>
              <a:t>From 802 WCSC Ops Man 2.5: All decisions related to or affecting the Joint Treasury shall be delegated to the Executive Committee of the Joint Treasury. Examples of such decisions include approval to spend funds and venue selection.</a:t>
            </a:r>
          </a:p>
          <a:p>
            <a:endParaRPr lang="en-US" dirty="0"/>
          </a:p>
        </p:txBody>
      </p:sp>
      <p:sp>
        <p:nvSpPr>
          <p:cNvPr id="4" name="Header Placeholder 3"/>
          <p:cNvSpPr>
            <a:spLocks noGrp="1"/>
          </p:cNvSpPr>
          <p:nvPr>
            <p:ph type="hdr"/>
          </p:nvPr>
        </p:nvSpPr>
        <p:spPr/>
        <p:txBody>
          <a:bodyPr/>
          <a:lstStyle/>
          <a:p>
            <a:r>
              <a:rPr lang="pt-BR"/>
              <a:t>doc.: IEEE 802 EC-25/0002r2</a:t>
            </a:r>
            <a:endParaRPr lang="en-US" dirty="0"/>
          </a:p>
        </p:txBody>
      </p:sp>
      <p:sp>
        <p:nvSpPr>
          <p:cNvPr id="5" name="Date Placeholder 4"/>
          <p:cNvSpPr>
            <a:spLocks noGrp="1"/>
          </p:cNvSpPr>
          <p:nvPr>
            <p:ph type="dt"/>
          </p:nvPr>
        </p:nvSpPr>
        <p:spPr/>
        <p:txBody>
          <a:bodyPr/>
          <a:lstStyle/>
          <a:p>
            <a:r>
              <a:rPr lang="en-US"/>
              <a:t>April 2025</a:t>
            </a:r>
            <a:endParaRPr lang="en-US" dirty="0"/>
          </a:p>
        </p:txBody>
      </p:sp>
      <p:sp>
        <p:nvSpPr>
          <p:cNvPr id="6" name="Footer Placeholder 5"/>
          <p:cNvSpPr>
            <a:spLocks noGrp="1"/>
          </p:cNvSpPr>
          <p:nvPr>
            <p:ph type="ftr"/>
          </p:nvPr>
        </p:nvSpPr>
        <p:spPr/>
        <p:txBody>
          <a:bodyPr/>
          <a:lstStyle/>
          <a:p>
            <a:r>
              <a:rPr lang="en-US"/>
              <a:t>Jon Rosdahl, Qualcomm</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141624141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0" i="0" dirty="0">
                <a:solidFill>
                  <a:srgbClr val="000000"/>
                </a:solidFill>
                <a:effectLst/>
                <a:latin typeface="Times New Roman" panose="02020603050405020304" pitchFamily="18" charset="0"/>
              </a:rPr>
              <a:t>From 802 WCSC Ops Man 2.5: All decisions related to or affecting the Joint Treasury shall be delegated to the Executive Committee of the Joint Treasury. Examples of such decisions include approval to spend funds and venue selection.</a:t>
            </a:r>
          </a:p>
          <a:p>
            <a:endParaRPr lang="en-US" b="0" i="0" dirty="0">
              <a:solidFill>
                <a:srgbClr val="000000"/>
              </a:solidFill>
              <a:effectLst/>
              <a:latin typeface="Times New Roman" panose="02020603050405020304" pitchFamily="18" charset="0"/>
            </a:endParaRPr>
          </a:p>
          <a:p>
            <a:r>
              <a:rPr lang="en-US" b="0" i="0" dirty="0">
                <a:solidFill>
                  <a:srgbClr val="000000"/>
                </a:solidFill>
                <a:effectLst/>
                <a:latin typeface="Times New Roman" panose="02020603050405020304" pitchFamily="18" charset="0"/>
              </a:rPr>
              <a:t>Motion #1 was to approve purchase of 802.15 Anniversary shirts.</a:t>
            </a:r>
            <a:endParaRPr lang="en-US" dirty="0"/>
          </a:p>
        </p:txBody>
      </p:sp>
      <p:sp>
        <p:nvSpPr>
          <p:cNvPr id="4" name="Header Placeholder 3"/>
          <p:cNvSpPr>
            <a:spLocks noGrp="1"/>
          </p:cNvSpPr>
          <p:nvPr>
            <p:ph type="hdr"/>
          </p:nvPr>
        </p:nvSpPr>
        <p:spPr/>
        <p:txBody>
          <a:bodyPr/>
          <a:lstStyle/>
          <a:p>
            <a:r>
              <a:rPr lang="pt-BR"/>
              <a:t>doc.: IEEE 802 EC-25/0002r2</a:t>
            </a:r>
            <a:endParaRPr lang="en-US" dirty="0"/>
          </a:p>
        </p:txBody>
      </p:sp>
      <p:sp>
        <p:nvSpPr>
          <p:cNvPr id="5" name="Date Placeholder 4"/>
          <p:cNvSpPr>
            <a:spLocks noGrp="1"/>
          </p:cNvSpPr>
          <p:nvPr>
            <p:ph type="dt"/>
          </p:nvPr>
        </p:nvSpPr>
        <p:spPr/>
        <p:txBody>
          <a:bodyPr/>
          <a:lstStyle/>
          <a:p>
            <a:r>
              <a:rPr lang="en-US"/>
              <a:t>April 2025</a:t>
            </a:r>
            <a:endParaRPr lang="en-US" dirty="0"/>
          </a:p>
        </p:txBody>
      </p:sp>
      <p:sp>
        <p:nvSpPr>
          <p:cNvPr id="6" name="Footer Placeholder 5"/>
          <p:cNvSpPr>
            <a:spLocks noGrp="1"/>
          </p:cNvSpPr>
          <p:nvPr>
            <p:ph type="ftr"/>
          </p:nvPr>
        </p:nvSpPr>
        <p:spPr/>
        <p:txBody>
          <a:bodyPr/>
          <a:lstStyle/>
          <a:p>
            <a:r>
              <a:rPr lang="en-US"/>
              <a:t>Jon Rosdahl, Qualcomm</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106615388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456900">
              <a:defRPr/>
            </a:pPr>
            <a:r>
              <a:rPr lang="en-US" b="0" i="0" dirty="0">
                <a:solidFill>
                  <a:srgbClr val="000000"/>
                </a:solidFill>
                <a:effectLst/>
                <a:latin typeface="Times New Roman" panose="02020603050405020304" pitchFamily="18" charset="0"/>
              </a:rPr>
              <a:t>From 802 WCSC Ops Man 2.5: All decisions related to or affecting the Joint Treasury shall be delegated to the Executive Committee of the Joint Treasury. Examples of such decisions include approval to spend funds and venue selection.</a:t>
            </a:r>
            <a:endParaRPr lang="en-US" dirty="0"/>
          </a:p>
          <a:p>
            <a:endParaRPr lang="en-US" dirty="0"/>
          </a:p>
        </p:txBody>
      </p:sp>
      <p:sp>
        <p:nvSpPr>
          <p:cNvPr id="4" name="Header Placeholder 3"/>
          <p:cNvSpPr>
            <a:spLocks noGrp="1"/>
          </p:cNvSpPr>
          <p:nvPr>
            <p:ph type="hdr"/>
          </p:nvPr>
        </p:nvSpPr>
        <p:spPr/>
        <p:txBody>
          <a:bodyPr/>
          <a:lstStyle/>
          <a:p>
            <a:r>
              <a:rPr lang="pt-BR"/>
              <a:t>doc.: IEEE 802 EC-25/0002r2</a:t>
            </a:r>
            <a:endParaRPr lang="en-US" dirty="0"/>
          </a:p>
        </p:txBody>
      </p:sp>
      <p:sp>
        <p:nvSpPr>
          <p:cNvPr id="5" name="Date Placeholder 4"/>
          <p:cNvSpPr>
            <a:spLocks noGrp="1"/>
          </p:cNvSpPr>
          <p:nvPr>
            <p:ph type="dt"/>
          </p:nvPr>
        </p:nvSpPr>
        <p:spPr/>
        <p:txBody>
          <a:bodyPr/>
          <a:lstStyle/>
          <a:p>
            <a:r>
              <a:rPr lang="en-US"/>
              <a:t>April 2025</a:t>
            </a:r>
            <a:endParaRPr lang="en-US" dirty="0"/>
          </a:p>
        </p:txBody>
      </p:sp>
      <p:sp>
        <p:nvSpPr>
          <p:cNvPr id="6" name="Footer Placeholder 5"/>
          <p:cNvSpPr>
            <a:spLocks noGrp="1"/>
          </p:cNvSpPr>
          <p:nvPr>
            <p:ph type="ftr"/>
          </p:nvPr>
        </p:nvSpPr>
        <p:spPr/>
        <p:txBody>
          <a:bodyPr/>
          <a:lstStyle/>
          <a:p>
            <a:r>
              <a:rPr lang="en-US"/>
              <a:t>Jon Rosdahl, Qualcomm</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18</a:t>
            </a:fld>
            <a:endParaRPr lang="en-US" dirty="0"/>
          </a:p>
        </p:txBody>
      </p:sp>
    </p:spTree>
    <p:extLst>
      <p:ext uri="{BB962C8B-B14F-4D97-AF65-F5344CB8AC3E}">
        <p14:creationId xmlns:p14="http://schemas.microsoft.com/office/powerpoint/2010/main" val="22581819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456900">
              <a:defRPr/>
            </a:pPr>
            <a:r>
              <a:rPr lang="en-US" b="0" i="0" dirty="0">
                <a:solidFill>
                  <a:srgbClr val="000000"/>
                </a:solidFill>
                <a:effectLst/>
                <a:latin typeface="Times New Roman" panose="02020603050405020304" pitchFamily="18" charset="0"/>
              </a:rPr>
              <a:t>From 802 WCSC Ops Man 2.5: All decisions related to or affecting the Joint Treasury shall be delegated to the Executive Committee of the Joint Treasury. Examples of such decisions include approval to spend funds and venue selection.</a:t>
            </a:r>
            <a:endParaRPr lang="en-US" dirty="0"/>
          </a:p>
          <a:p>
            <a:endParaRPr lang="en-US" dirty="0"/>
          </a:p>
        </p:txBody>
      </p:sp>
      <p:sp>
        <p:nvSpPr>
          <p:cNvPr id="4" name="Header Placeholder 3"/>
          <p:cNvSpPr>
            <a:spLocks noGrp="1"/>
          </p:cNvSpPr>
          <p:nvPr>
            <p:ph type="hdr"/>
          </p:nvPr>
        </p:nvSpPr>
        <p:spPr/>
        <p:txBody>
          <a:bodyPr/>
          <a:lstStyle/>
          <a:p>
            <a:r>
              <a:rPr lang="pt-BR"/>
              <a:t>doc.: IEEE 802 EC-25/0002r2</a:t>
            </a:r>
            <a:endParaRPr lang="en-US" dirty="0"/>
          </a:p>
        </p:txBody>
      </p:sp>
      <p:sp>
        <p:nvSpPr>
          <p:cNvPr id="5" name="Date Placeholder 4"/>
          <p:cNvSpPr>
            <a:spLocks noGrp="1"/>
          </p:cNvSpPr>
          <p:nvPr>
            <p:ph type="dt"/>
          </p:nvPr>
        </p:nvSpPr>
        <p:spPr/>
        <p:txBody>
          <a:bodyPr/>
          <a:lstStyle/>
          <a:p>
            <a:r>
              <a:rPr lang="en-US"/>
              <a:t>April 2025</a:t>
            </a:r>
            <a:endParaRPr lang="en-US" dirty="0"/>
          </a:p>
        </p:txBody>
      </p:sp>
      <p:sp>
        <p:nvSpPr>
          <p:cNvPr id="6" name="Footer Placeholder 5"/>
          <p:cNvSpPr>
            <a:spLocks noGrp="1"/>
          </p:cNvSpPr>
          <p:nvPr>
            <p:ph type="ftr"/>
          </p:nvPr>
        </p:nvSpPr>
        <p:spPr/>
        <p:txBody>
          <a:bodyPr/>
          <a:lstStyle/>
          <a:p>
            <a:r>
              <a:rPr lang="en-US"/>
              <a:t>Jon Rosdahl, Qualcomm</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19</a:t>
            </a:fld>
            <a:endParaRPr lang="en-US" dirty="0"/>
          </a:p>
        </p:txBody>
      </p:sp>
    </p:spTree>
    <p:extLst>
      <p:ext uri="{BB962C8B-B14F-4D97-AF65-F5344CB8AC3E}">
        <p14:creationId xmlns:p14="http://schemas.microsoft.com/office/powerpoint/2010/main" val="293233363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456900">
              <a:defRPr/>
            </a:pPr>
            <a:r>
              <a:rPr lang="en-US" b="0" i="0" dirty="0">
                <a:solidFill>
                  <a:srgbClr val="000000"/>
                </a:solidFill>
                <a:effectLst/>
                <a:latin typeface="Times New Roman" panose="02020603050405020304" pitchFamily="18" charset="0"/>
              </a:rPr>
              <a:t>From 802 WCSC Ops Man 2.5: All decisions related to or affecting the Joint Treasury shall be delegated to the Executive Committee of the Joint Treasury. Examples of such decisions include approval to spend funds and venue selection.</a:t>
            </a:r>
            <a:endParaRPr lang="en-US" dirty="0"/>
          </a:p>
          <a:p>
            <a:endParaRPr lang="en-US" dirty="0"/>
          </a:p>
        </p:txBody>
      </p:sp>
      <p:sp>
        <p:nvSpPr>
          <p:cNvPr id="4" name="Header Placeholder 3"/>
          <p:cNvSpPr>
            <a:spLocks noGrp="1"/>
          </p:cNvSpPr>
          <p:nvPr>
            <p:ph type="hdr"/>
          </p:nvPr>
        </p:nvSpPr>
        <p:spPr/>
        <p:txBody>
          <a:bodyPr/>
          <a:lstStyle/>
          <a:p>
            <a:r>
              <a:rPr lang="pt-BR"/>
              <a:t>doc.: IEEE 802 EC-25/0002r2</a:t>
            </a:r>
            <a:endParaRPr lang="en-US" dirty="0"/>
          </a:p>
        </p:txBody>
      </p:sp>
      <p:sp>
        <p:nvSpPr>
          <p:cNvPr id="5" name="Date Placeholder 4"/>
          <p:cNvSpPr>
            <a:spLocks noGrp="1"/>
          </p:cNvSpPr>
          <p:nvPr>
            <p:ph type="dt"/>
          </p:nvPr>
        </p:nvSpPr>
        <p:spPr/>
        <p:txBody>
          <a:bodyPr/>
          <a:lstStyle/>
          <a:p>
            <a:r>
              <a:rPr lang="en-US"/>
              <a:t>April 2025</a:t>
            </a:r>
            <a:endParaRPr lang="en-US" dirty="0"/>
          </a:p>
        </p:txBody>
      </p:sp>
      <p:sp>
        <p:nvSpPr>
          <p:cNvPr id="6" name="Footer Placeholder 5"/>
          <p:cNvSpPr>
            <a:spLocks noGrp="1"/>
          </p:cNvSpPr>
          <p:nvPr>
            <p:ph type="ftr"/>
          </p:nvPr>
        </p:nvSpPr>
        <p:spPr/>
        <p:txBody>
          <a:bodyPr/>
          <a:lstStyle/>
          <a:p>
            <a:r>
              <a:rPr lang="en-US"/>
              <a:t>Jon Rosdahl, Qualcomm</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20</a:t>
            </a:fld>
            <a:endParaRPr lang="en-US" dirty="0"/>
          </a:p>
        </p:txBody>
      </p:sp>
    </p:spTree>
    <p:extLst>
      <p:ext uri="{BB962C8B-B14F-4D97-AF65-F5344CB8AC3E}">
        <p14:creationId xmlns:p14="http://schemas.microsoft.com/office/powerpoint/2010/main" val="104912649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456900">
              <a:defRPr/>
            </a:pPr>
            <a:r>
              <a:rPr lang="en-US" b="0" i="0" dirty="0">
                <a:solidFill>
                  <a:srgbClr val="000000"/>
                </a:solidFill>
                <a:effectLst/>
                <a:latin typeface="Times New Roman" panose="02020603050405020304" pitchFamily="18" charset="0"/>
              </a:rPr>
              <a:t>From 802 WCSC Ops Man 2.5: All decisions related to or affecting the Joint Treasury shall be delegated to the Executive Committee of the Joint Treasury. Examples of such decisions include approval to spend funds and venue selection.</a:t>
            </a:r>
            <a:endParaRPr lang="en-US" dirty="0"/>
          </a:p>
          <a:p>
            <a:endParaRPr lang="en-US" dirty="0"/>
          </a:p>
        </p:txBody>
      </p:sp>
      <p:sp>
        <p:nvSpPr>
          <p:cNvPr id="4" name="Header Placeholder 3"/>
          <p:cNvSpPr>
            <a:spLocks noGrp="1"/>
          </p:cNvSpPr>
          <p:nvPr>
            <p:ph type="hdr"/>
          </p:nvPr>
        </p:nvSpPr>
        <p:spPr/>
        <p:txBody>
          <a:bodyPr/>
          <a:lstStyle/>
          <a:p>
            <a:r>
              <a:rPr lang="pt-BR"/>
              <a:t>doc.: IEEE 802 EC-25/0002r2</a:t>
            </a:r>
            <a:endParaRPr lang="en-US" dirty="0"/>
          </a:p>
        </p:txBody>
      </p:sp>
      <p:sp>
        <p:nvSpPr>
          <p:cNvPr id="5" name="Date Placeholder 4"/>
          <p:cNvSpPr>
            <a:spLocks noGrp="1"/>
          </p:cNvSpPr>
          <p:nvPr>
            <p:ph type="dt"/>
          </p:nvPr>
        </p:nvSpPr>
        <p:spPr/>
        <p:txBody>
          <a:bodyPr/>
          <a:lstStyle/>
          <a:p>
            <a:r>
              <a:rPr lang="en-US"/>
              <a:t>April 2025</a:t>
            </a:r>
            <a:endParaRPr lang="en-US" dirty="0"/>
          </a:p>
        </p:txBody>
      </p:sp>
      <p:sp>
        <p:nvSpPr>
          <p:cNvPr id="6" name="Footer Placeholder 5"/>
          <p:cNvSpPr>
            <a:spLocks noGrp="1"/>
          </p:cNvSpPr>
          <p:nvPr>
            <p:ph type="ftr"/>
          </p:nvPr>
        </p:nvSpPr>
        <p:spPr/>
        <p:txBody>
          <a:bodyPr/>
          <a:lstStyle/>
          <a:p>
            <a:r>
              <a:rPr lang="en-US"/>
              <a:t>Jon Rosdahl, Qualcomm</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21</a:t>
            </a:fld>
            <a:endParaRPr lang="en-US" dirty="0"/>
          </a:p>
        </p:txBody>
      </p:sp>
    </p:spTree>
    <p:extLst>
      <p:ext uri="{BB962C8B-B14F-4D97-AF65-F5344CB8AC3E}">
        <p14:creationId xmlns:p14="http://schemas.microsoft.com/office/powerpoint/2010/main" val="142621184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456900">
              <a:defRPr/>
            </a:pPr>
            <a:r>
              <a:rPr lang="en-US" dirty="0"/>
              <a:t>During the 2023 November 802WCSC meeting, no objection to proceed with this venue, but a formal decision to be taken 2023 Dec 802WCSC Telecon.</a:t>
            </a:r>
          </a:p>
          <a:p>
            <a:endParaRPr lang="en-US" dirty="0"/>
          </a:p>
          <a:p>
            <a:r>
              <a:rPr lang="en-US" dirty="0"/>
              <a:t>From 802 WCSC Ops Man 2.5: All decisions related to or affecting the Joint Treasury shall be delegated to the Executive Committee of the Joint Treasury. Examples of such decisions include approval to spend funds and venue selection.</a:t>
            </a:r>
          </a:p>
          <a:p>
            <a:endParaRPr lang="en-US" dirty="0"/>
          </a:p>
        </p:txBody>
      </p:sp>
      <p:sp>
        <p:nvSpPr>
          <p:cNvPr id="4" name="Header Placeholder 3"/>
          <p:cNvSpPr>
            <a:spLocks noGrp="1"/>
          </p:cNvSpPr>
          <p:nvPr>
            <p:ph type="hdr"/>
          </p:nvPr>
        </p:nvSpPr>
        <p:spPr/>
        <p:txBody>
          <a:bodyPr/>
          <a:lstStyle/>
          <a:p>
            <a:pPr defTabSz="456900">
              <a:defRPr/>
            </a:pPr>
            <a:r>
              <a:rPr lang="pt-BR"/>
              <a:t>doc.: IEEE 802 EC-25/0002r2</a:t>
            </a:r>
            <a:endParaRPr lang="en-US" dirty="0"/>
          </a:p>
        </p:txBody>
      </p:sp>
      <p:sp>
        <p:nvSpPr>
          <p:cNvPr id="5" name="Date Placeholder 4"/>
          <p:cNvSpPr>
            <a:spLocks noGrp="1"/>
          </p:cNvSpPr>
          <p:nvPr>
            <p:ph type="dt"/>
          </p:nvPr>
        </p:nvSpPr>
        <p:spPr/>
        <p:txBody>
          <a:bodyPr/>
          <a:lstStyle/>
          <a:p>
            <a:pPr defTabSz="456900">
              <a:defRPr/>
            </a:pPr>
            <a:r>
              <a:rPr lang="en-US"/>
              <a:t>April 2025</a:t>
            </a:r>
            <a:endParaRPr lang="en-US" dirty="0"/>
          </a:p>
        </p:txBody>
      </p:sp>
      <p:sp>
        <p:nvSpPr>
          <p:cNvPr id="6" name="Footer Placeholder 5"/>
          <p:cNvSpPr>
            <a:spLocks noGrp="1"/>
          </p:cNvSpPr>
          <p:nvPr>
            <p:ph type="ftr"/>
          </p:nvPr>
        </p:nvSpPr>
        <p:spPr/>
        <p:txBody>
          <a:bodyPr/>
          <a:lstStyle/>
          <a:p>
            <a:pPr defTabSz="456900">
              <a:defRPr/>
            </a:pPr>
            <a:r>
              <a:rPr lang="en-US"/>
              <a:t>Jon Rosdahl, Qualcomm</a:t>
            </a:r>
            <a:endParaRPr lang="en-US" dirty="0"/>
          </a:p>
        </p:txBody>
      </p:sp>
      <p:sp>
        <p:nvSpPr>
          <p:cNvPr id="7" name="Slide Number Placeholder 6"/>
          <p:cNvSpPr>
            <a:spLocks noGrp="1"/>
          </p:cNvSpPr>
          <p:nvPr>
            <p:ph type="sldNum"/>
          </p:nvPr>
        </p:nvSpPr>
        <p:spPr/>
        <p:txBody>
          <a:bodyPr/>
          <a:lstStyle/>
          <a:p>
            <a:pPr defTabSz="456900">
              <a:defRPr/>
            </a:pPr>
            <a:r>
              <a:rPr lang="en-US"/>
              <a:t>Page </a:t>
            </a:r>
            <a:fld id="{47A7FEEB-9CD2-43FE-843C-C5350BEACB45}" type="slidenum">
              <a:rPr lang="en-US"/>
              <a:pPr defTabSz="456900">
                <a:defRPr/>
              </a:pPr>
              <a:t>22</a:t>
            </a:fld>
            <a:endParaRPr lang="en-US" dirty="0"/>
          </a:p>
        </p:txBody>
      </p:sp>
    </p:spTree>
    <p:extLst>
      <p:ext uri="{BB962C8B-B14F-4D97-AF65-F5344CB8AC3E}">
        <p14:creationId xmlns:p14="http://schemas.microsoft.com/office/powerpoint/2010/main" val="171680762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pt-BR"/>
              <a:t>doc.: IEEE 802 EC-25/0002r2</a:t>
            </a:r>
            <a:endParaRPr lang="en-US" dirty="0"/>
          </a:p>
        </p:txBody>
      </p:sp>
      <p:sp>
        <p:nvSpPr>
          <p:cNvPr id="5" name="Rectangle 3"/>
          <p:cNvSpPr>
            <a:spLocks noGrp="1" noChangeArrowheads="1"/>
          </p:cNvSpPr>
          <p:nvPr>
            <p:ph type="dt"/>
          </p:nvPr>
        </p:nvSpPr>
        <p:spPr>
          <a:ln/>
        </p:spPr>
        <p:txBody>
          <a:bodyPr/>
          <a:lstStyle/>
          <a:p>
            <a:r>
              <a:rPr lang="en-US"/>
              <a:t>April 2025</a:t>
            </a:r>
            <a:endParaRPr lang="en-US" dirty="0"/>
          </a:p>
        </p:txBody>
      </p:sp>
      <p:sp>
        <p:nvSpPr>
          <p:cNvPr id="6" name="Rectangle 6"/>
          <p:cNvSpPr>
            <a:spLocks noGrp="1" noChangeArrowheads="1"/>
          </p:cNvSpPr>
          <p:nvPr>
            <p:ph type="ftr"/>
          </p:nvPr>
        </p:nvSpPr>
        <p:spPr>
          <a:ln/>
        </p:spPr>
        <p:txBody>
          <a:bodyPr/>
          <a:lstStyle/>
          <a:p>
            <a:r>
              <a:rPr lang="en-US" dirty="0"/>
              <a:t>Jon Rosdahl, Qualcomm</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a:t>
            </a:fld>
            <a:endParaRPr lang="en-US" dirty="0"/>
          </a:p>
        </p:txBody>
      </p:sp>
      <p:sp>
        <p:nvSpPr>
          <p:cNvPr id="13313" name="Text Box 1"/>
          <p:cNvSpPr txBox="1">
            <a:spLocks noChangeArrowheads="1"/>
          </p:cNvSpPr>
          <p:nvPr/>
        </p:nvSpPr>
        <p:spPr bwMode="auto">
          <a:xfrm>
            <a:off x="1182121" y="709837"/>
            <a:ext cx="4738235" cy="3509035"/>
          </a:xfrm>
          <a:prstGeom prst="rect">
            <a:avLst/>
          </a:prstGeom>
          <a:solidFill>
            <a:srgbClr val="FFFFFF"/>
          </a:solidFill>
          <a:ln w="9525">
            <a:solidFill>
              <a:srgbClr val="000000"/>
            </a:solidFill>
            <a:miter lim="800000"/>
            <a:headEnd/>
            <a:tailEnd/>
          </a:ln>
          <a:effectLst/>
        </p:spPr>
        <p:txBody>
          <a:bodyPr wrap="none" lIns="92994" tIns="46497" rIns="92994" bIns="46497" anchor="ctr"/>
          <a:lstStyle/>
          <a:p>
            <a:endParaRPr lang="en-GB" dirty="0"/>
          </a:p>
        </p:txBody>
      </p:sp>
      <p:sp>
        <p:nvSpPr>
          <p:cNvPr id="13314" name="Rectangle 2"/>
          <p:cNvSpPr txBox="1">
            <a:spLocks noGrp="1" noChangeArrowheads="1"/>
          </p:cNvSpPr>
          <p:nvPr>
            <p:ph type="body"/>
          </p:nvPr>
        </p:nvSpPr>
        <p:spPr bwMode="auto">
          <a:xfrm>
            <a:off x="946347" y="4459767"/>
            <a:ext cx="5209782" cy="4320048"/>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49263" rtl="0" eaLnBrk="0" fontAlgn="base" latinLnBrk="0" hangingPunct="0">
              <a:spcBef>
                <a:spcPct val="30000"/>
              </a:spcBef>
              <a:spcAft>
                <a:spcPct val="0"/>
              </a:spcAft>
              <a:buClr>
                <a:srgbClr val="000000"/>
              </a:buClr>
              <a:buSzPct val="100000"/>
              <a:buFont typeface="Times New Roman" pitchFamily="16" charset="0"/>
              <a:buNone/>
              <a:tabLst/>
              <a:defRPr/>
            </a:pPr>
            <a:r>
              <a:rPr lang="en-US" sz="1800" dirty="0"/>
              <a:t>Dark Blue – Covid Rebooks                </a:t>
            </a:r>
            <a:r>
              <a:rPr lang="en-US" sz="1800" b="1" dirty="0"/>
              <a:t>Yellow – Special Date change</a:t>
            </a:r>
          </a:p>
          <a:p>
            <a:pPr marL="0" marR="0" lvl="0" indent="0" algn="l" defTabSz="449263" rtl="0" eaLnBrk="0" fontAlgn="base" latinLnBrk="0" hangingPunct="0">
              <a:spcBef>
                <a:spcPct val="30000"/>
              </a:spcBef>
              <a:spcAft>
                <a:spcPct val="0"/>
              </a:spcAft>
              <a:buClr>
                <a:srgbClr val="000000"/>
              </a:buClr>
              <a:buSzPct val="100000"/>
              <a:buFont typeface="Times New Roman" pitchFamily="16" charset="0"/>
              <a:buNone/>
              <a:tabLst/>
              <a:defRPr/>
            </a:pPr>
            <a:r>
              <a:rPr lang="en-US" sz="1800" dirty="0"/>
              <a:t>Green – 2023 RFP Assignments          Light blue – 2024 Sept Telecon Approved Location</a:t>
            </a:r>
          </a:p>
          <a:p>
            <a:pPr marL="0" marR="0" lvl="0" indent="0" algn="l" defTabSz="449263" rtl="0" eaLnBrk="0" fontAlgn="base" latinLnBrk="0" hangingPunct="0">
              <a:spcBef>
                <a:spcPct val="30000"/>
              </a:spcBef>
              <a:spcAft>
                <a:spcPct val="0"/>
              </a:spcAft>
              <a:buClr>
                <a:srgbClr val="000000"/>
              </a:buClr>
              <a:buSzPct val="100000"/>
              <a:buFont typeface="Times New Roman" pitchFamily="16" charset="0"/>
              <a:buNone/>
              <a:tabLst/>
              <a:defRPr/>
            </a:pPr>
            <a:r>
              <a:rPr lang="en-US" sz="1800" dirty="0"/>
              <a:t>White – Booked Prior to Covid.</a:t>
            </a:r>
          </a:p>
          <a:p>
            <a:pPr marL="0" marR="0" lvl="0" indent="0" algn="l" defTabSz="449263" rtl="0" eaLnBrk="0" fontAlgn="base" latinLnBrk="0" hangingPunct="0">
              <a:spcBef>
                <a:spcPct val="30000"/>
              </a:spcBef>
              <a:spcAft>
                <a:spcPct val="0"/>
              </a:spcAft>
              <a:buClr>
                <a:srgbClr val="000000"/>
              </a:buClr>
              <a:buSzPct val="100000"/>
              <a:buFont typeface="Times New Roman" pitchFamily="16" charset="0"/>
              <a:buNone/>
              <a:tabLst/>
              <a:defRPr/>
            </a:pPr>
            <a:r>
              <a:rPr lang="en-US" sz="1800" dirty="0"/>
              <a:t>-----------------------------------------------------------------------------------------------------------------------</a:t>
            </a:r>
          </a:p>
          <a:p>
            <a:pPr marL="0" marR="0" lvl="0" indent="0" algn="l" defTabSz="449263" rtl="0" eaLnBrk="0" fontAlgn="base" latinLnBrk="0" hangingPunct="0">
              <a:spcBef>
                <a:spcPct val="30000"/>
              </a:spcBef>
              <a:spcAft>
                <a:spcPct val="0"/>
              </a:spcAft>
              <a:buClr>
                <a:srgbClr val="000000"/>
              </a:buClr>
              <a:buSzPct val="100000"/>
              <a:buFont typeface="Times New Roman" pitchFamily="16" charset="0"/>
              <a:buNone/>
              <a:tabLst/>
              <a:defRPr/>
            </a:pPr>
            <a:endParaRPr lang="en-US" sz="1800" dirty="0"/>
          </a:p>
          <a:p>
            <a:pPr marR="0" lvl="0" algn="l" defTabSz="449263" rtl="0" eaLnBrk="0" fontAlgn="base" latinLnBrk="0" hangingPunct="0">
              <a:spcBef>
                <a:spcPct val="30000"/>
              </a:spcBef>
              <a:spcAft>
                <a:spcPct val="0"/>
              </a:spcAft>
              <a:buClr>
                <a:srgbClr val="000000"/>
              </a:buClr>
              <a:buSzPct val="100000"/>
              <a:buFont typeface="Wingdings" panose="05000000000000000000" pitchFamily="2" charset="2"/>
              <a:buChar char="§"/>
              <a:tabLst/>
              <a:defRPr/>
            </a:pPr>
            <a:r>
              <a:rPr lang="en-US" sz="1600" dirty="0"/>
              <a:t>2025 July - Melia Castilla Madrid – July 27-Aug 1  - Contract and amendment executed.</a:t>
            </a:r>
          </a:p>
          <a:p>
            <a:pPr marR="0" lvl="0" algn="l" defTabSz="449263" rtl="0" eaLnBrk="0" fontAlgn="base" latinLnBrk="0" hangingPunct="0">
              <a:spcBef>
                <a:spcPct val="30000"/>
              </a:spcBef>
              <a:spcAft>
                <a:spcPct val="0"/>
              </a:spcAft>
              <a:buClr>
                <a:srgbClr val="000000"/>
              </a:buClr>
              <a:buSzPct val="100000"/>
              <a:buFont typeface="Wingdings" panose="05000000000000000000" pitchFamily="2" charset="2"/>
              <a:buChar char="§"/>
              <a:tabLst/>
              <a:defRPr/>
            </a:pPr>
            <a:r>
              <a:rPr lang="en-US" sz="1600" dirty="0"/>
              <a:t>2025/2026 November – Marriott Marquis Queen’s Park </a:t>
            </a:r>
            <a:r>
              <a:rPr lang="en-US" sz="1600" b="0" dirty="0"/>
              <a:t>– Executed Oct 28, 2024 </a:t>
            </a:r>
          </a:p>
          <a:p>
            <a:pPr marR="0" lvl="0" algn="l" defTabSz="449263" rtl="0" eaLnBrk="0" fontAlgn="base" latinLnBrk="0" hangingPunct="0">
              <a:spcBef>
                <a:spcPct val="30000"/>
              </a:spcBef>
              <a:spcAft>
                <a:spcPct val="0"/>
              </a:spcAft>
              <a:buClr>
                <a:srgbClr val="000000"/>
              </a:buClr>
              <a:buSzPct val="100000"/>
              <a:buFont typeface="Wingdings" panose="05000000000000000000" pitchFamily="2" charset="2"/>
              <a:buChar char="§"/>
              <a:tabLst/>
              <a:defRPr/>
            </a:pPr>
            <a:r>
              <a:rPr lang="en-US" sz="1600" dirty="0"/>
              <a:t>2026 July – Hosting ITU WG15 – Sheraton le Centre Montreal Contract Executed 26 Feb</a:t>
            </a:r>
          </a:p>
          <a:p>
            <a:pPr lvl="1" defTabSz="449263" eaLnBrk="0" hangingPunct="0">
              <a:spcBef>
                <a:spcPct val="30000"/>
              </a:spcBef>
              <a:buClr>
                <a:srgbClr val="000000"/>
              </a:buClr>
              <a:buSzPct val="100000"/>
              <a:buFont typeface="Wingdings" panose="05000000000000000000" pitchFamily="2" charset="2"/>
              <a:buChar char="§"/>
              <a:defRPr/>
            </a:pPr>
            <a:r>
              <a:rPr lang="en-US" sz="1200" b="0" dirty="0"/>
              <a:t>Error found after signing – Amendment signed 3 April 2025</a:t>
            </a:r>
          </a:p>
          <a:p>
            <a:pPr>
              <a:buFont typeface="Wingdings" panose="05000000000000000000" pitchFamily="2" charset="2"/>
              <a:buChar char="§"/>
            </a:pPr>
            <a:r>
              <a:rPr lang="en-US" sz="1600" dirty="0"/>
              <a:t>2027 March – Hilton Atlanta </a:t>
            </a:r>
          </a:p>
          <a:p>
            <a:pPr marL="0" indent="0">
              <a:buNone/>
            </a:pPr>
            <a:r>
              <a:rPr lang="en-US" sz="1600" b="0" dirty="0"/>
              <a:t>	– need to get contract formalized – Face to Face Events to finalize</a:t>
            </a:r>
          </a:p>
          <a:p>
            <a:pPr marL="0" indent="0">
              <a:buNone/>
            </a:pPr>
            <a:r>
              <a:rPr lang="en-US" sz="1600" dirty="0"/>
              <a:t>	</a:t>
            </a:r>
            <a:r>
              <a:rPr lang="en-US" sz="1600" b="0" dirty="0"/>
              <a:t> –</a:t>
            </a:r>
            <a:r>
              <a:rPr lang="en-US" sz="1600" dirty="0"/>
              <a:t> </a:t>
            </a:r>
            <a:r>
              <a:rPr lang="en-US" sz="1600" b="0" dirty="0"/>
              <a:t>Working on alternatives – Contract negotiation failing</a:t>
            </a:r>
          </a:p>
          <a:p>
            <a:pPr>
              <a:buFont typeface="Wingdings" panose="05000000000000000000" pitchFamily="2" charset="2"/>
              <a:buChar char="§"/>
            </a:pPr>
            <a:r>
              <a:rPr lang="en-US" sz="1600" dirty="0"/>
              <a:t>2027 July – </a:t>
            </a:r>
            <a:r>
              <a:rPr lang="en-US" sz="1600" dirty="0" err="1"/>
              <a:t>Gothia</a:t>
            </a:r>
            <a:r>
              <a:rPr lang="en-US" sz="1600" dirty="0"/>
              <a:t> Towers </a:t>
            </a:r>
          </a:p>
          <a:p>
            <a:pPr marL="0" indent="0">
              <a:buNone/>
            </a:pPr>
            <a:r>
              <a:rPr lang="en-US" sz="1600" b="0" dirty="0"/>
              <a:t>	– Site Visit 21-22 Aug 2024  - Was successful.</a:t>
            </a:r>
          </a:p>
          <a:p>
            <a:pPr marL="0" indent="0">
              <a:buNone/>
            </a:pPr>
            <a:r>
              <a:rPr lang="en-US" sz="1600" dirty="0"/>
              <a:t>	</a:t>
            </a:r>
            <a:r>
              <a:rPr lang="en-US" sz="1600" b="0" dirty="0"/>
              <a:t>– Contract still in negotiation. – Target end of May.</a:t>
            </a:r>
          </a:p>
          <a:p>
            <a:pPr>
              <a:buFont typeface="Wingdings" panose="05000000000000000000" pitchFamily="2" charset="2"/>
              <a:buChar char="§"/>
            </a:pPr>
            <a:r>
              <a:rPr lang="en-US" sz="1600" dirty="0"/>
              <a:t>2028 July 9-14 – Sheraton Le Centre Montreal – Executed.</a:t>
            </a:r>
          </a:p>
          <a:p>
            <a:pPr lvl="1">
              <a:buFont typeface="Wingdings" panose="05000000000000000000" pitchFamily="2" charset="2"/>
              <a:buChar char="§"/>
            </a:pPr>
            <a:r>
              <a:rPr lang="en-US" sz="1200" b="0" dirty="0"/>
              <a:t>Error found after signing – Amendment signed 3 April 2025</a:t>
            </a:r>
          </a:p>
        </p:txBody>
      </p:sp>
      <p:sp>
        <p:nvSpPr>
          <p:cNvPr id="4" name="Header Placeholder 3"/>
          <p:cNvSpPr>
            <a:spLocks noGrp="1"/>
          </p:cNvSpPr>
          <p:nvPr>
            <p:ph type="hdr"/>
          </p:nvPr>
        </p:nvSpPr>
        <p:spPr/>
        <p:txBody>
          <a:bodyPr/>
          <a:lstStyle/>
          <a:p>
            <a:r>
              <a:rPr lang="pt-BR"/>
              <a:t>doc.: IEEE 802 EC-25/0002r2</a:t>
            </a:r>
            <a:endParaRPr lang="en-US" dirty="0"/>
          </a:p>
        </p:txBody>
      </p:sp>
      <p:sp>
        <p:nvSpPr>
          <p:cNvPr id="5" name="Date Placeholder 4"/>
          <p:cNvSpPr>
            <a:spLocks noGrp="1"/>
          </p:cNvSpPr>
          <p:nvPr>
            <p:ph type="dt"/>
          </p:nvPr>
        </p:nvSpPr>
        <p:spPr/>
        <p:txBody>
          <a:bodyPr/>
          <a:lstStyle/>
          <a:p>
            <a:r>
              <a:rPr lang="en-US"/>
              <a:t>April 2025</a:t>
            </a:r>
            <a:endParaRPr lang="en-US" dirty="0"/>
          </a:p>
        </p:txBody>
      </p:sp>
      <p:sp>
        <p:nvSpPr>
          <p:cNvPr id="6" name="Footer Placeholder 5"/>
          <p:cNvSpPr>
            <a:spLocks noGrp="1"/>
          </p:cNvSpPr>
          <p:nvPr>
            <p:ph type="ftr"/>
          </p:nvPr>
        </p:nvSpPr>
        <p:spPr/>
        <p:txBody>
          <a:bodyPr/>
          <a:lstStyle/>
          <a:p>
            <a:r>
              <a:rPr lang="en-US"/>
              <a:t>Jon Rosdahl, Qualcomm</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a:t>
            </a:fld>
            <a:endParaRPr lang="en-US" dirty="0"/>
          </a:p>
        </p:txBody>
      </p:sp>
    </p:spTree>
    <p:extLst>
      <p:ext uri="{BB962C8B-B14F-4D97-AF65-F5344CB8AC3E}">
        <p14:creationId xmlns:p14="http://schemas.microsoft.com/office/powerpoint/2010/main" val="28018122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pt-BR"/>
              <a:t>doc.: IEEE 802 EC-25/0002r2</a:t>
            </a:r>
            <a:endParaRPr lang="en-US" dirty="0"/>
          </a:p>
        </p:txBody>
      </p:sp>
      <p:sp>
        <p:nvSpPr>
          <p:cNvPr id="5" name="Rectangle 3"/>
          <p:cNvSpPr>
            <a:spLocks noGrp="1" noChangeArrowheads="1"/>
          </p:cNvSpPr>
          <p:nvPr>
            <p:ph type="dt"/>
          </p:nvPr>
        </p:nvSpPr>
        <p:spPr>
          <a:ln/>
        </p:spPr>
        <p:txBody>
          <a:bodyPr/>
          <a:lstStyle/>
          <a:p>
            <a:r>
              <a:rPr lang="en-US"/>
              <a:t>April 2025</a:t>
            </a:r>
            <a:endParaRPr lang="en-US" dirty="0"/>
          </a:p>
        </p:txBody>
      </p:sp>
      <p:sp>
        <p:nvSpPr>
          <p:cNvPr id="6" name="Rectangle 6"/>
          <p:cNvSpPr>
            <a:spLocks noGrp="1" noChangeArrowheads="1"/>
          </p:cNvSpPr>
          <p:nvPr>
            <p:ph type="ftr"/>
          </p:nvPr>
        </p:nvSpPr>
        <p:spPr>
          <a:ln/>
        </p:spPr>
        <p:txBody>
          <a:bodyPr/>
          <a:lstStyle/>
          <a:p>
            <a:r>
              <a:rPr lang="en-US" dirty="0"/>
              <a:t>Jon Rosdahl, Qualcomm</a:t>
            </a:r>
          </a:p>
        </p:txBody>
      </p:sp>
      <p:sp>
        <p:nvSpPr>
          <p:cNvPr id="7" name="Rectangle 7"/>
          <p:cNvSpPr>
            <a:spLocks noGrp="1" noChangeArrowheads="1"/>
          </p:cNvSpPr>
          <p:nvPr>
            <p:ph type="sldNum"/>
          </p:nvPr>
        </p:nvSpPr>
        <p:spPr>
          <a:ln/>
        </p:spPr>
        <p:txBody>
          <a:bodyPr/>
          <a:lstStyle/>
          <a:p>
            <a:r>
              <a:rPr lang="en-US" dirty="0"/>
              <a:t>Page </a:t>
            </a:r>
            <a:fld id="{35E0D7E8-EBB2-4683-98FD-8E18BC106EDA}" type="slidenum">
              <a:rPr lang="en-US"/>
              <a:pPr/>
              <a:t>4</a:t>
            </a:fld>
            <a:endParaRPr lang="en-US" dirty="0"/>
          </a:p>
        </p:txBody>
      </p:sp>
      <p:sp>
        <p:nvSpPr>
          <p:cNvPr id="18433" name="Rectangle 1"/>
          <p:cNvSpPr txBox="1">
            <a:spLocks noGrp="1" noRot="1" noChangeAspect="1" noChangeArrowheads="1"/>
          </p:cNvSpPr>
          <p:nvPr>
            <p:ph type="sldImg"/>
          </p:nvPr>
        </p:nvSpPr>
        <p:spPr bwMode="auto">
          <a:xfrm>
            <a:off x="431800" y="709613"/>
            <a:ext cx="6238875" cy="3509962"/>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46347" y="4459767"/>
            <a:ext cx="5209782" cy="4320048"/>
          </a:xfrm>
          <a:prstGeom prst="rect">
            <a:avLst/>
          </a:prstGeom>
          <a:noFill/>
          <a:ln>
            <a:round/>
            <a:headEnd/>
            <a:tailEnd/>
          </a:ln>
        </p:spPr>
        <p:txBody>
          <a:bodyPr wrap="none" anchor="ctr"/>
          <a:lstStyle/>
          <a:p>
            <a:pPr lvl="0"/>
            <a:r>
              <a:rPr lang="en-US" sz="800" dirty="0"/>
              <a:t>Future Wireless Interim Meetings: review and status April 9, 2025</a:t>
            </a:r>
          </a:p>
          <a:p>
            <a:pPr lvl="0"/>
            <a:r>
              <a:rPr lang="en-US" sz="800" dirty="0"/>
              <a:t>In General, Each year one Session must be Non-NA/US </a:t>
            </a:r>
          </a:p>
          <a:p>
            <a:pPr lvl="1"/>
            <a:r>
              <a:rPr lang="en-US" sz="800" dirty="0"/>
              <a:t>– </a:t>
            </a:r>
            <a:r>
              <a:rPr lang="en-US" sz="800" dirty="0">
                <a:highlight>
                  <a:srgbClr val="FFFF00"/>
                </a:highlight>
              </a:rPr>
              <a:t>Odd years Asia – Even Years Europe</a:t>
            </a:r>
          </a:p>
          <a:p>
            <a:pPr lvl="1"/>
            <a:r>
              <a:rPr lang="en-US" sz="800" dirty="0"/>
              <a:t>2025 May 11-16 - </a:t>
            </a:r>
            <a:r>
              <a:rPr lang="en-US" sz="800" dirty="0">
                <a:highlight>
                  <a:srgbClr val="FFFF00"/>
                </a:highlight>
              </a:rPr>
              <a:t>Warsaw Presidential Hotel Contracted (802WFin-24/0067r0)</a:t>
            </a:r>
            <a:endParaRPr lang="en-GB" sz="800" dirty="0"/>
          </a:p>
          <a:p>
            <a:pPr lvl="1"/>
            <a:r>
              <a:rPr lang="en-US" sz="800" dirty="0"/>
              <a:t>2025 Sept 9-14 - Hilton Waikoloa Village, Waikoloa, HI – Contracted (802WFIN-22-0007r0)</a:t>
            </a:r>
          </a:p>
          <a:p>
            <a:pPr lvl="1"/>
            <a:r>
              <a:rPr lang="en-US" sz="800" dirty="0"/>
              <a:t>2026 Jan 11-16 –Victoria Conference Centre &amp; Fairmont Empress, Victoria, Canada – (802WFin-24/0068r0 &amp; 802WFin-24/0062r0)</a:t>
            </a:r>
          </a:p>
          <a:p>
            <a:pPr lvl="1"/>
            <a:r>
              <a:rPr lang="en-US" sz="800" dirty="0"/>
              <a:t>2026 May 10-15–</a:t>
            </a:r>
            <a:r>
              <a:rPr lang="en-AU" sz="1100" dirty="0">
                <a:solidFill>
                  <a:srgbClr val="1F1F1F"/>
                </a:solidFill>
                <a:latin typeface="Roboto"/>
                <a:ea typeface="Roboto"/>
                <a:cs typeface="Roboto"/>
                <a:sym typeface="Roboto"/>
              </a:rPr>
              <a:t>Hilton Antwerp Old Town, </a:t>
            </a:r>
            <a:r>
              <a:rPr lang="en-US" sz="1100" dirty="0"/>
              <a:t>Antwerp, Belgium </a:t>
            </a:r>
          </a:p>
          <a:p>
            <a:pPr lvl="1"/>
            <a:r>
              <a:rPr lang="en-US" sz="1100" dirty="0"/>
              <a:t>			– in negotiations – Target completion by 2025 May</a:t>
            </a:r>
          </a:p>
          <a:p>
            <a:pPr lvl="1"/>
            <a:r>
              <a:rPr lang="en-US" sz="800" dirty="0"/>
              <a:t>2026 Sept 13-18 Hilton Waikoloa Village, Waikoloa, HI – Contracted (802WFIN-22-0008r0)</a:t>
            </a:r>
          </a:p>
          <a:p>
            <a:pPr marL="755580" lvl="1" indent="-290608" defTabSz="456900">
              <a:defRPr/>
            </a:pPr>
            <a:r>
              <a:rPr lang="en-US" sz="800" dirty="0"/>
              <a:t>2027 Jan 10-15 – Hyatt Regency Irvine </a:t>
            </a:r>
            <a:r>
              <a:rPr lang="en-US" sz="1100" dirty="0"/>
              <a:t>– Contracted (802WFin-24/0060r0)</a:t>
            </a:r>
            <a:endParaRPr lang="en-US" sz="800" dirty="0"/>
          </a:p>
          <a:p>
            <a:pPr marL="755580" lvl="1" indent="-290608" defTabSz="456900">
              <a:defRPr/>
            </a:pPr>
            <a:r>
              <a:rPr lang="en-US" sz="800" dirty="0"/>
              <a:t>2027 May 9-14 – Auckland, New Zealand </a:t>
            </a:r>
          </a:p>
          <a:p>
            <a:pPr marL="755580" lvl="1" indent="-290608" defTabSz="456900">
              <a:defRPr/>
            </a:pPr>
            <a:r>
              <a:rPr lang="en-US" sz="800" dirty="0"/>
              <a:t>			– Contract TBC – pending Site Visit</a:t>
            </a:r>
          </a:p>
          <a:p>
            <a:pPr lvl="0">
              <a:buFont typeface="Times New Roman" pitchFamily="16" charset="0"/>
              <a:buNone/>
            </a:pPr>
            <a:r>
              <a:rPr lang="en-US" sz="800" dirty="0"/>
              <a:t>	2027 Sept 12-17 – Grand Hyatt Atlanta, Buckhead, GA, USA – Contracted (802WFin-24-0025r0)</a:t>
            </a:r>
          </a:p>
          <a:p>
            <a:pPr lvl="0">
              <a:buFont typeface="Times New Roman" pitchFamily="16" charset="0"/>
              <a:buNone/>
            </a:pPr>
            <a:r>
              <a:rPr lang="en-US" sz="800" dirty="0"/>
              <a:t>	2028 Jan 16-21 – Hilton Panama, Panama City, Panama – Contracted (802WFin-24/0072)</a:t>
            </a:r>
          </a:p>
          <a:p>
            <a:pPr lvl="1"/>
            <a:r>
              <a:rPr lang="en-US" sz="1100" dirty="0"/>
              <a:t>2028 Sept 10-15 - Hilton Waikoloa Village, Waikoloa, HI  - Negotiations target end of 2025 June</a:t>
            </a:r>
          </a:p>
          <a:p>
            <a:pPr lvl="1"/>
            <a:r>
              <a:rPr lang="en-US" sz="1100" dirty="0"/>
              <a:t>2029 Sept 09-14 - Hilton Waikoloa Village, Waikoloa, </a:t>
            </a:r>
            <a:r>
              <a:rPr lang="en-US" sz="1100"/>
              <a:t>HI - Negotiations target end of 2025 June</a:t>
            </a:r>
            <a:endParaRPr lang="en-US" sz="1100" dirty="0"/>
          </a:p>
        </p:txBody>
      </p:sp>
    </p:spTree>
    <p:extLst>
      <p:ext uri="{BB962C8B-B14F-4D97-AF65-F5344CB8AC3E}">
        <p14:creationId xmlns:p14="http://schemas.microsoft.com/office/powerpoint/2010/main" val="84623071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28688CB-373A-E71D-EEDB-AA1B88D72A07}"/>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63508BD3-6A56-4A02-62EC-C14A00186F30}"/>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960E291D-0F28-1DFA-4989-6AF06300B4C1}"/>
              </a:ext>
            </a:extLst>
          </p:cNvPr>
          <p:cNvSpPr>
            <a:spLocks noGrp="1"/>
          </p:cNvSpPr>
          <p:nvPr>
            <p:ph type="body" idx="1"/>
          </p:nvPr>
        </p:nvSpPr>
        <p:spPr/>
        <p:txBody>
          <a:bodyPr/>
          <a:lstStyle/>
          <a:p>
            <a:pPr defTabSz="456900">
              <a:defRPr/>
            </a:pPr>
            <a:r>
              <a:rPr lang="en-US" b="0" i="0" dirty="0">
                <a:solidFill>
                  <a:srgbClr val="000000"/>
                </a:solidFill>
                <a:effectLst/>
                <a:latin typeface="Times New Roman" panose="02020603050405020304" pitchFamily="18" charset="0"/>
              </a:rPr>
              <a:t>From 802 WCSC Ops Man 2.5: All decisions related to or affecting the Joint Treasury shall be delegated to the Executive Committee of the Joint Treasury. Examples of such decisions include approval to spend funds and venue selection.</a:t>
            </a:r>
          </a:p>
          <a:p>
            <a:endParaRPr lang="en-US" dirty="0"/>
          </a:p>
        </p:txBody>
      </p:sp>
      <p:sp>
        <p:nvSpPr>
          <p:cNvPr id="4" name="Header Placeholder 3">
            <a:extLst>
              <a:ext uri="{FF2B5EF4-FFF2-40B4-BE49-F238E27FC236}">
                <a16:creationId xmlns:a16="http://schemas.microsoft.com/office/drawing/2014/main" id="{9C054243-B822-6460-C5EB-28723CD30F0B}"/>
              </a:ext>
            </a:extLst>
          </p:cNvPr>
          <p:cNvSpPr>
            <a:spLocks noGrp="1"/>
          </p:cNvSpPr>
          <p:nvPr>
            <p:ph type="hdr"/>
          </p:nvPr>
        </p:nvSpPr>
        <p:spPr/>
        <p:txBody>
          <a:bodyPr/>
          <a:lstStyle/>
          <a:p>
            <a:r>
              <a:rPr lang="pt-BR"/>
              <a:t>doc.: IEEE 802 EC-25/0002r2</a:t>
            </a:r>
            <a:endParaRPr lang="en-US" dirty="0"/>
          </a:p>
        </p:txBody>
      </p:sp>
      <p:sp>
        <p:nvSpPr>
          <p:cNvPr id="5" name="Date Placeholder 4">
            <a:extLst>
              <a:ext uri="{FF2B5EF4-FFF2-40B4-BE49-F238E27FC236}">
                <a16:creationId xmlns:a16="http://schemas.microsoft.com/office/drawing/2014/main" id="{0F4CB35B-8F8F-0A57-50B7-382A85DCDABA}"/>
              </a:ext>
            </a:extLst>
          </p:cNvPr>
          <p:cNvSpPr>
            <a:spLocks noGrp="1"/>
          </p:cNvSpPr>
          <p:nvPr>
            <p:ph type="dt"/>
          </p:nvPr>
        </p:nvSpPr>
        <p:spPr/>
        <p:txBody>
          <a:bodyPr/>
          <a:lstStyle/>
          <a:p>
            <a:r>
              <a:rPr lang="en-US"/>
              <a:t>April 2025</a:t>
            </a:r>
            <a:endParaRPr lang="en-US" dirty="0"/>
          </a:p>
        </p:txBody>
      </p:sp>
      <p:sp>
        <p:nvSpPr>
          <p:cNvPr id="6" name="Footer Placeholder 5">
            <a:extLst>
              <a:ext uri="{FF2B5EF4-FFF2-40B4-BE49-F238E27FC236}">
                <a16:creationId xmlns:a16="http://schemas.microsoft.com/office/drawing/2014/main" id="{077347F3-6F9C-D51E-2D48-C55713437475}"/>
              </a:ext>
            </a:extLst>
          </p:cNvPr>
          <p:cNvSpPr>
            <a:spLocks noGrp="1"/>
          </p:cNvSpPr>
          <p:nvPr>
            <p:ph type="ftr"/>
          </p:nvPr>
        </p:nvSpPr>
        <p:spPr/>
        <p:txBody>
          <a:bodyPr/>
          <a:lstStyle/>
          <a:p>
            <a:r>
              <a:rPr lang="en-US"/>
              <a:t>Jon Rosdahl, Qualcomm</a:t>
            </a:r>
            <a:endParaRPr lang="en-US" dirty="0"/>
          </a:p>
        </p:txBody>
      </p:sp>
      <p:sp>
        <p:nvSpPr>
          <p:cNvPr id="7" name="Slide Number Placeholder 6">
            <a:extLst>
              <a:ext uri="{FF2B5EF4-FFF2-40B4-BE49-F238E27FC236}">
                <a16:creationId xmlns:a16="http://schemas.microsoft.com/office/drawing/2014/main" id="{40048F76-3E67-AB59-03FA-38D962879550}"/>
              </a:ext>
            </a:extLst>
          </p:cNvPr>
          <p:cNvSpPr>
            <a:spLocks noGrp="1"/>
          </p:cNvSpPr>
          <p:nvPr>
            <p:ph type="sldNum"/>
          </p:nvPr>
        </p:nvSpPr>
        <p:spPr/>
        <p:txBody>
          <a:bodyPr/>
          <a:lstStyle/>
          <a:p>
            <a:r>
              <a:rPr lang="en-US"/>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370481148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pt-BR"/>
              <a:t>doc.: IEEE 802 EC-25/0002r2</a:t>
            </a:r>
            <a:endParaRPr lang="en-US" dirty="0"/>
          </a:p>
        </p:txBody>
      </p:sp>
      <p:sp>
        <p:nvSpPr>
          <p:cNvPr id="5" name="Date Placeholder 4"/>
          <p:cNvSpPr>
            <a:spLocks noGrp="1"/>
          </p:cNvSpPr>
          <p:nvPr>
            <p:ph type="dt"/>
          </p:nvPr>
        </p:nvSpPr>
        <p:spPr/>
        <p:txBody>
          <a:bodyPr/>
          <a:lstStyle/>
          <a:p>
            <a:r>
              <a:rPr lang="en-US"/>
              <a:t>April 2025</a:t>
            </a:r>
            <a:endParaRPr lang="en-US" dirty="0"/>
          </a:p>
        </p:txBody>
      </p:sp>
      <p:sp>
        <p:nvSpPr>
          <p:cNvPr id="6" name="Footer Placeholder 5"/>
          <p:cNvSpPr>
            <a:spLocks noGrp="1"/>
          </p:cNvSpPr>
          <p:nvPr>
            <p:ph type="ftr"/>
          </p:nvPr>
        </p:nvSpPr>
        <p:spPr/>
        <p:txBody>
          <a:bodyPr/>
          <a:lstStyle/>
          <a:p>
            <a:r>
              <a:rPr lang="en-US"/>
              <a:t>Jon Rosdahl, Qualcomm</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410755379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pt-BR"/>
              <a:t>doc.: IEEE 802 EC-25/0002r2</a:t>
            </a:r>
            <a:endParaRPr lang="en-US" dirty="0"/>
          </a:p>
        </p:txBody>
      </p:sp>
      <p:sp>
        <p:nvSpPr>
          <p:cNvPr id="5" name="Rectangle 3"/>
          <p:cNvSpPr>
            <a:spLocks noGrp="1" noChangeArrowheads="1"/>
          </p:cNvSpPr>
          <p:nvPr>
            <p:ph type="dt"/>
          </p:nvPr>
        </p:nvSpPr>
        <p:spPr>
          <a:ln/>
        </p:spPr>
        <p:txBody>
          <a:bodyPr/>
          <a:lstStyle/>
          <a:p>
            <a:r>
              <a:rPr lang="en-US"/>
              <a:t>April 2025</a:t>
            </a:r>
            <a:endParaRPr lang="en-US" dirty="0"/>
          </a:p>
        </p:txBody>
      </p:sp>
      <p:sp>
        <p:nvSpPr>
          <p:cNvPr id="6" name="Rectangle 6"/>
          <p:cNvSpPr>
            <a:spLocks noGrp="1" noChangeArrowheads="1"/>
          </p:cNvSpPr>
          <p:nvPr>
            <p:ph type="ftr"/>
          </p:nvPr>
        </p:nvSpPr>
        <p:spPr>
          <a:ln/>
        </p:spPr>
        <p:txBody>
          <a:bodyPr/>
          <a:lstStyle/>
          <a:p>
            <a:r>
              <a:rPr lang="en-US" dirty="0"/>
              <a:t>Jon Rosdahl, Qualcomm</a:t>
            </a:r>
          </a:p>
        </p:txBody>
      </p:sp>
      <p:sp>
        <p:nvSpPr>
          <p:cNvPr id="7" name="Rectangle 7"/>
          <p:cNvSpPr>
            <a:spLocks noGrp="1" noChangeArrowheads="1"/>
          </p:cNvSpPr>
          <p:nvPr>
            <p:ph type="sldNum"/>
          </p:nvPr>
        </p:nvSpPr>
        <p:spPr>
          <a:ln/>
        </p:spPr>
        <p:txBody>
          <a:bodyPr/>
          <a:lstStyle/>
          <a:p>
            <a:r>
              <a:rPr lang="en-US" dirty="0"/>
              <a:t>Page </a:t>
            </a:r>
            <a:fld id="{E6AF579C-E269-44CC-A9F4-B7D1E2EA3836}" type="slidenum">
              <a:rPr lang="en-US"/>
              <a:pPr/>
              <a:t>10</a:t>
            </a:fld>
            <a:endParaRPr lang="en-US" dirty="0"/>
          </a:p>
        </p:txBody>
      </p:sp>
      <p:sp>
        <p:nvSpPr>
          <p:cNvPr id="20481" name="Rectangle 1"/>
          <p:cNvSpPr txBox="1">
            <a:spLocks noGrp="1" noRot="1" noChangeAspect="1" noChangeArrowheads="1"/>
          </p:cNvSpPr>
          <p:nvPr>
            <p:ph type="sldImg"/>
          </p:nvPr>
        </p:nvSpPr>
        <p:spPr bwMode="auto">
          <a:xfrm>
            <a:off x="431800" y="709613"/>
            <a:ext cx="6238875" cy="3509962"/>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46347" y="4459767"/>
            <a:ext cx="5209782" cy="4320048"/>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62544687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456900">
              <a:defRPr/>
            </a:pPr>
            <a:r>
              <a:rPr lang="en-US" b="0" i="0" dirty="0">
                <a:solidFill>
                  <a:srgbClr val="000000"/>
                </a:solidFill>
                <a:effectLst/>
                <a:latin typeface="Times New Roman" panose="02020603050405020304" pitchFamily="18" charset="0"/>
              </a:rPr>
              <a:t>From 802 WCSC Ops Man 2.5: All decisions related to or affecting the Joint Treasury shall be delegated to the Executive Committee of the Joint Treasury. Examples of such decisions include approval to spend funds and venue selection.</a:t>
            </a:r>
            <a:endParaRPr lang="en-US" dirty="0"/>
          </a:p>
          <a:p>
            <a:endParaRPr lang="en-US" dirty="0"/>
          </a:p>
        </p:txBody>
      </p:sp>
      <p:sp>
        <p:nvSpPr>
          <p:cNvPr id="4" name="Header Placeholder 3"/>
          <p:cNvSpPr>
            <a:spLocks noGrp="1"/>
          </p:cNvSpPr>
          <p:nvPr>
            <p:ph type="hdr"/>
          </p:nvPr>
        </p:nvSpPr>
        <p:spPr/>
        <p:txBody>
          <a:bodyPr/>
          <a:lstStyle/>
          <a:p>
            <a:r>
              <a:rPr lang="pt-BR"/>
              <a:t>doc.: IEEE 802 EC-25/0002r2</a:t>
            </a:r>
            <a:endParaRPr lang="en-US" dirty="0"/>
          </a:p>
        </p:txBody>
      </p:sp>
      <p:sp>
        <p:nvSpPr>
          <p:cNvPr id="5" name="Date Placeholder 4"/>
          <p:cNvSpPr>
            <a:spLocks noGrp="1"/>
          </p:cNvSpPr>
          <p:nvPr>
            <p:ph type="dt"/>
          </p:nvPr>
        </p:nvSpPr>
        <p:spPr/>
        <p:txBody>
          <a:bodyPr/>
          <a:lstStyle/>
          <a:p>
            <a:r>
              <a:rPr lang="en-US"/>
              <a:t>April 2025</a:t>
            </a:r>
            <a:endParaRPr lang="en-US" dirty="0"/>
          </a:p>
        </p:txBody>
      </p:sp>
      <p:sp>
        <p:nvSpPr>
          <p:cNvPr id="6" name="Footer Placeholder 5"/>
          <p:cNvSpPr>
            <a:spLocks noGrp="1"/>
          </p:cNvSpPr>
          <p:nvPr>
            <p:ph type="ftr"/>
          </p:nvPr>
        </p:nvSpPr>
        <p:spPr/>
        <p:txBody>
          <a:bodyPr/>
          <a:lstStyle/>
          <a:p>
            <a:r>
              <a:rPr lang="en-US"/>
              <a:t>Jon Rosdahl, Qualcomm</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304406481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456900">
              <a:defRPr/>
            </a:pPr>
            <a:r>
              <a:rPr lang="en-US" b="0" i="0" dirty="0">
                <a:solidFill>
                  <a:srgbClr val="000000"/>
                </a:solidFill>
                <a:effectLst/>
                <a:latin typeface="Times New Roman" panose="02020603050405020304" pitchFamily="18" charset="0"/>
              </a:rPr>
              <a:t>From 802 WCSC Ops Man 2.5: All decisions related to or affecting the Joint Treasury shall be delegated to the Executive Committee of the Joint Treasury. Examples of such decisions include approval to spend funds and venue selection.</a:t>
            </a:r>
            <a:endParaRPr lang="en-US" dirty="0"/>
          </a:p>
          <a:p>
            <a:endParaRPr lang="en-US" dirty="0"/>
          </a:p>
          <a:p>
            <a:r>
              <a:rPr lang="en-US" dirty="0"/>
              <a:t>Motion 2 and 3 were not made during the 2026-06-12 Telecon -</a:t>
            </a:r>
          </a:p>
        </p:txBody>
      </p:sp>
      <p:sp>
        <p:nvSpPr>
          <p:cNvPr id="4" name="Header Placeholder 3"/>
          <p:cNvSpPr>
            <a:spLocks noGrp="1"/>
          </p:cNvSpPr>
          <p:nvPr>
            <p:ph type="hdr"/>
          </p:nvPr>
        </p:nvSpPr>
        <p:spPr/>
        <p:txBody>
          <a:bodyPr/>
          <a:lstStyle/>
          <a:p>
            <a:r>
              <a:rPr lang="pt-BR"/>
              <a:t>doc.: IEEE 802 EC-25/0002r2</a:t>
            </a:r>
            <a:endParaRPr lang="en-US" dirty="0"/>
          </a:p>
        </p:txBody>
      </p:sp>
      <p:sp>
        <p:nvSpPr>
          <p:cNvPr id="5" name="Date Placeholder 4"/>
          <p:cNvSpPr>
            <a:spLocks noGrp="1"/>
          </p:cNvSpPr>
          <p:nvPr>
            <p:ph type="dt"/>
          </p:nvPr>
        </p:nvSpPr>
        <p:spPr/>
        <p:txBody>
          <a:bodyPr/>
          <a:lstStyle/>
          <a:p>
            <a:r>
              <a:rPr lang="en-US"/>
              <a:t>April 2025</a:t>
            </a:r>
            <a:endParaRPr lang="en-US" dirty="0"/>
          </a:p>
        </p:txBody>
      </p:sp>
      <p:sp>
        <p:nvSpPr>
          <p:cNvPr id="6" name="Footer Placeholder 5"/>
          <p:cNvSpPr>
            <a:spLocks noGrp="1"/>
          </p:cNvSpPr>
          <p:nvPr>
            <p:ph type="ftr"/>
          </p:nvPr>
        </p:nvSpPr>
        <p:spPr/>
        <p:txBody>
          <a:bodyPr/>
          <a:lstStyle/>
          <a:p>
            <a:r>
              <a:rPr lang="en-US"/>
              <a:t>Jon Rosdahl, Qualcomm</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6603236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Rectangle 3"/>
          <p:cNvSpPr>
            <a:spLocks noGrp="1" noChangeArrowheads="1"/>
          </p:cNvSpPr>
          <p:nvPr>
            <p:ph type="dt" idx="10"/>
          </p:nvPr>
        </p:nvSpPr>
        <p:spPr>
          <a:ln/>
        </p:spPr>
        <p:txBody>
          <a:bodyPr/>
          <a:lstStyle>
            <a:lvl1pPr>
              <a:defRPr/>
            </a:lvl1pPr>
          </a:lstStyle>
          <a:p>
            <a:r>
              <a:rPr lang="en-US"/>
              <a:t>April 2025</a:t>
            </a:r>
            <a:endParaRPr lang="en-GB" dirty="0"/>
          </a:p>
        </p:txBody>
      </p:sp>
      <p:sp>
        <p:nvSpPr>
          <p:cNvPr id="5" name="Rectangle 4"/>
          <p:cNvSpPr>
            <a:spLocks noGrp="1" noChangeArrowheads="1"/>
          </p:cNvSpPr>
          <p:nvPr>
            <p:ph type="ftr" idx="11"/>
          </p:nvPr>
        </p:nvSpPr>
        <p:spPr>
          <a:ln/>
        </p:spPr>
        <p:txBody>
          <a:bodyPr/>
          <a:lstStyle>
            <a:lvl1pPr>
              <a:defRPr/>
            </a:lvl1pPr>
          </a:lstStyle>
          <a:p>
            <a:r>
              <a:rPr lang="en-GB"/>
              <a:t>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r>
              <a:rPr lang="en-GB"/>
              <a:t>Slide </a:t>
            </a:r>
            <a:fld id="{DE40C9FC-4879-4F20-9ECA-A574A90476B7}" type="slidenum">
              <a:rPr lang="en-GB" smtClean="0"/>
              <a:pPr/>
              <a:t>‹#›</a:t>
            </a:fld>
            <a:endParaRPr lang="en-GB" dirty="0"/>
          </a:p>
        </p:txBody>
      </p:sp>
    </p:spTree>
    <p:extLst>
      <p:ext uri="{BB962C8B-B14F-4D97-AF65-F5344CB8AC3E}">
        <p14:creationId xmlns:p14="http://schemas.microsoft.com/office/powerpoint/2010/main" val="8999930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r>
              <a:rPr lang="en-US"/>
              <a:t>April 2025</a:t>
            </a:r>
            <a:endParaRPr lang="en-GB" dirty="0"/>
          </a:p>
        </p:txBody>
      </p:sp>
      <p:sp>
        <p:nvSpPr>
          <p:cNvPr id="5" name="Rectangle 4"/>
          <p:cNvSpPr>
            <a:spLocks noGrp="1" noChangeArrowheads="1"/>
          </p:cNvSpPr>
          <p:nvPr>
            <p:ph type="ftr" idx="11"/>
          </p:nvPr>
        </p:nvSpPr>
        <p:spPr>
          <a:ln/>
        </p:spPr>
        <p:txBody>
          <a:bodyPr/>
          <a:lstStyle>
            <a:lvl1pPr>
              <a:defRPr/>
            </a:lvl1pPr>
          </a:lstStyle>
          <a:p>
            <a:r>
              <a:rPr lang="en-GB"/>
              <a:t>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r>
              <a:rPr lang="en-GB"/>
              <a:t>Slide </a:t>
            </a:r>
            <a:fld id="{440F5867-744E-4AA6-B0ED-4C44D2DFBB7B}" type="slidenum">
              <a:rPr lang="en-GB" smtClean="0"/>
              <a:pPr/>
              <a:t>‹#›</a:t>
            </a:fld>
            <a:endParaRPr lang="en-GB" dirty="0"/>
          </a:p>
        </p:txBody>
      </p:sp>
    </p:spTree>
    <p:extLst>
      <p:ext uri="{BB962C8B-B14F-4D97-AF65-F5344CB8AC3E}">
        <p14:creationId xmlns:p14="http://schemas.microsoft.com/office/powerpoint/2010/main" val="30569980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3"/>
          <p:cNvSpPr>
            <a:spLocks noGrp="1" noChangeArrowheads="1"/>
          </p:cNvSpPr>
          <p:nvPr>
            <p:ph type="dt" idx="10"/>
          </p:nvPr>
        </p:nvSpPr>
        <p:spPr>
          <a:ln/>
        </p:spPr>
        <p:txBody>
          <a:bodyPr/>
          <a:lstStyle>
            <a:lvl1pPr>
              <a:defRPr/>
            </a:lvl1pPr>
          </a:lstStyle>
          <a:p>
            <a:r>
              <a:rPr lang="en-US"/>
              <a:t>April 2025</a:t>
            </a:r>
            <a:endParaRPr lang="en-GB" dirty="0"/>
          </a:p>
        </p:txBody>
      </p:sp>
      <p:sp>
        <p:nvSpPr>
          <p:cNvPr id="5" name="Rectangle 4"/>
          <p:cNvSpPr>
            <a:spLocks noGrp="1" noChangeArrowheads="1"/>
          </p:cNvSpPr>
          <p:nvPr>
            <p:ph type="ftr" idx="11"/>
          </p:nvPr>
        </p:nvSpPr>
        <p:spPr>
          <a:ln/>
        </p:spPr>
        <p:txBody>
          <a:bodyPr/>
          <a:lstStyle>
            <a:lvl1pPr>
              <a:defRPr/>
            </a:lvl1pPr>
          </a:lstStyle>
          <a:p>
            <a:r>
              <a:rPr lang="en-GB"/>
              <a:t>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r>
              <a:rPr lang="en-GB"/>
              <a:t>Slide </a:t>
            </a:r>
            <a:fld id="{3ABCC52B-A3F7-440B-BBF2-55191E6E7773}" type="slidenum">
              <a:rPr lang="en-GB" smtClean="0"/>
              <a:pPr/>
              <a:t>‹#›</a:t>
            </a:fld>
            <a:endParaRPr lang="en-GB" dirty="0"/>
          </a:p>
        </p:txBody>
      </p:sp>
    </p:spTree>
    <p:extLst>
      <p:ext uri="{BB962C8B-B14F-4D97-AF65-F5344CB8AC3E}">
        <p14:creationId xmlns:p14="http://schemas.microsoft.com/office/powerpoint/2010/main" val="42694093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3"/>
          <p:cNvSpPr>
            <a:spLocks noGrp="1" noChangeArrowheads="1"/>
          </p:cNvSpPr>
          <p:nvPr>
            <p:ph type="dt" idx="10"/>
          </p:nvPr>
        </p:nvSpPr>
        <p:spPr>
          <a:ln/>
        </p:spPr>
        <p:txBody>
          <a:bodyPr/>
          <a:lstStyle>
            <a:lvl1pPr>
              <a:defRPr/>
            </a:lvl1pPr>
          </a:lstStyle>
          <a:p>
            <a:r>
              <a:rPr lang="en-US"/>
              <a:t>April 2025</a:t>
            </a:r>
            <a:endParaRPr lang="en-GB" dirty="0"/>
          </a:p>
        </p:txBody>
      </p:sp>
      <p:sp>
        <p:nvSpPr>
          <p:cNvPr id="6" name="Rectangle 4"/>
          <p:cNvSpPr>
            <a:spLocks noGrp="1" noChangeArrowheads="1"/>
          </p:cNvSpPr>
          <p:nvPr>
            <p:ph type="ftr" idx="11"/>
          </p:nvPr>
        </p:nvSpPr>
        <p:spPr>
          <a:ln/>
        </p:spPr>
        <p:txBody>
          <a:bodyPr/>
          <a:lstStyle>
            <a:lvl1pPr>
              <a:defRPr/>
            </a:lvl1pPr>
          </a:lstStyle>
          <a:p>
            <a:r>
              <a:rPr lang="en-GB"/>
              <a:t>Jon Rosdahl, Qualcomm</a:t>
            </a:r>
            <a:endParaRPr lang="en-GB" dirty="0"/>
          </a:p>
        </p:txBody>
      </p:sp>
      <p:sp>
        <p:nvSpPr>
          <p:cNvPr id="7" name="Rectangle 5"/>
          <p:cNvSpPr>
            <a:spLocks noGrp="1" noChangeArrowheads="1"/>
          </p:cNvSpPr>
          <p:nvPr>
            <p:ph type="sldNum" idx="12"/>
          </p:nvPr>
        </p:nvSpPr>
        <p:spPr>
          <a:ln/>
        </p:spPr>
        <p:txBody>
          <a:bodyPr/>
          <a:lstStyle>
            <a:lvl1pPr>
              <a:defRPr/>
            </a:lvl1pPr>
          </a:lstStyle>
          <a:p>
            <a:r>
              <a:rPr lang="en-GB"/>
              <a:t>Slide </a:t>
            </a:r>
            <a:fld id="{1CD163DD-D5E7-41DA-95F2-71530C24F8C3}" type="slidenum">
              <a:rPr lang="en-GB" smtClean="0"/>
              <a:pPr/>
              <a:t>‹#›</a:t>
            </a:fld>
            <a:endParaRPr lang="en-GB" dirty="0"/>
          </a:p>
        </p:txBody>
      </p:sp>
    </p:spTree>
    <p:extLst>
      <p:ext uri="{BB962C8B-B14F-4D97-AF65-F5344CB8AC3E}">
        <p14:creationId xmlns:p14="http://schemas.microsoft.com/office/powerpoint/2010/main" val="15137162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10972800" cy="808038"/>
          </a:xfrm>
        </p:spPr>
        <p:txBody>
          <a:bodyPr/>
          <a:lstStyle>
            <a:lvl1pPr>
              <a:defRPr/>
            </a:lvl1pPr>
          </a:lstStyle>
          <a:p>
            <a:r>
              <a:rPr lang="en-US"/>
              <a:t>Click to edit Master title style</a:t>
            </a:r>
            <a:endParaRPr lang="en-GB"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buFont typeface="Times New Roman" pitchFamily="18" charset="0"/>
              <a:buNone/>
              <a:tabLst/>
              <a:defRPr>
                <a:latin typeface="Times New Roman" pitchFamily="18" charset="0"/>
                <a:ea typeface="Arial Unicode MS" pitchFamily="34" charset="-128"/>
                <a:cs typeface="Arial Unicode MS" pitchFamily="34" charset="-128"/>
              </a:defRPr>
            </a:lvl1pPr>
          </a:lstStyle>
          <a:p>
            <a:r>
              <a:rPr lang="en-US"/>
              <a:t>April 2025</a:t>
            </a:r>
            <a:endParaRPr lang="en-GB" dirty="0"/>
          </a:p>
        </p:txBody>
      </p:sp>
      <p:sp>
        <p:nvSpPr>
          <p:cNvPr id="8" name="Footer Placeholder 7"/>
          <p:cNvSpPr>
            <a:spLocks noGrp="1"/>
          </p:cNvSpPr>
          <p:nvPr>
            <p:ph type="ftr" idx="11"/>
          </p:nvPr>
        </p:nvSpPr>
        <p:spPr>
          <a:xfrm>
            <a:off x="7524752" y="6475414"/>
            <a:ext cx="3865033" cy="180975"/>
          </a:xfrm>
        </p:spPr>
        <p:txBody>
          <a:bodyPr/>
          <a:lstStyle>
            <a:lvl1pPr>
              <a:defRPr/>
            </a:lvl1pPr>
          </a:lstStyle>
          <a:p>
            <a:r>
              <a:rPr lang="en-GB"/>
              <a:t>Jon Rosdahl, Qualcomm</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smtClean="0"/>
              <a:pPr/>
              <a:t>‹#›</a:t>
            </a:fld>
            <a:endParaRPr lang="en-GB" dirty="0"/>
          </a:p>
        </p:txBody>
      </p:sp>
    </p:spTree>
    <p:extLst>
      <p:ext uri="{BB962C8B-B14F-4D97-AF65-F5344CB8AC3E}">
        <p14:creationId xmlns:p14="http://schemas.microsoft.com/office/powerpoint/2010/main" val="20447977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3"/>
          <p:cNvSpPr>
            <a:spLocks noGrp="1" noChangeArrowheads="1"/>
          </p:cNvSpPr>
          <p:nvPr>
            <p:ph type="dt" idx="10"/>
          </p:nvPr>
        </p:nvSpPr>
        <p:spPr>
          <a:ln/>
        </p:spPr>
        <p:txBody>
          <a:bodyPr/>
          <a:lstStyle>
            <a:lvl1pPr>
              <a:defRPr/>
            </a:lvl1pPr>
          </a:lstStyle>
          <a:p>
            <a:r>
              <a:rPr lang="en-US"/>
              <a:t>April 2025</a:t>
            </a:r>
            <a:endParaRPr lang="en-GB" dirty="0"/>
          </a:p>
        </p:txBody>
      </p:sp>
      <p:sp>
        <p:nvSpPr>
          <p:cNvPr id="4" name="Rectangle 4"/>
          <p:cNvSpPr>
            <a:spLocks noGrp="1" noChangeArrowheads="1"/>
          </p:cNvSpPr>
          <p:nvPr>
            <p:ph type="ftr" idx="11"/>
          </p:nvPr>
        </p:nvSpPr>
        <p:spPr>
          <a:ln/>
        </p:spPr>
        <p:txBody>
          <a:bodyPr/>
          <a:lstStyle>
            <a:lvl1pPr>
              <a:defRPr/>
            </a:lvl1pPr>
          </a:lstStyle>
          <a:p>
            <a:r>
              <a:rPr lang="en-GB"/>
              <a:t>Jon Rosdahl, Qualcomm</a:t>
            </a:r>
            <a:endParaRPr lang="en-GB" dirty="0"/>
          </a:p>
        </p:txBody>
      </p:sp>
      <p:sp>
        <p:nvSpPr>
          <p:cNvPr id="5" name="Rectangle 5"/>
          <p:cNvSpPr>
            <a:spLocks noGrp="1" noChangeArrowheads="1"/>
          </p:cNvSpPr>
          <p:nvPr>
            <p:ph type="sldNum" idx="12"/>
          </p:nvPr>
        </p:nvSpPr>
        <p:spPr>
          <a:ln/>
        </p:spPr>
        <p:txBody>
          <a:bodyPr/>
          <a:lstStyle>
            <a:lvl1pPr>
              <a:defRPr/>
            </a:lvl1pPr>
          </a:lstStyle>
          <a:p>
            <a:r>
              <a:rPr lang="en-GB"/>
              <a:t>Slide </a:t>
            </a:r>
            <a:fld id="{06B781AF-4CCF-49B0-A572-DE54FBE5D942}" type="slidenum">
              <a:rPr lang="en-GB" smtClean="0"/>
              <a:pPr/>
              <a:t>‹#›</a:t>
            </a:fld>
            <a:endParaRPr lang="en-GB" dirty="0"/>
          </a:p>
        </p:txBody>
      </p:sp>
    </p:spTree>
    <p:extLst>
      <p:ext uri="{BB962C8B-B14F-4D97-AF65-F5344CB8AC3E}">
        <p14:creationId xmlns:p14="http://schemas.microsoft.com/office/powerpoint/2010/main" val="35264340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
          <p:cNvSpPr>
            <a:spLocks noGrp="1" noChangeArrowheads="1"/>
          </p:cNvSpPr>
          <p:nvPr>
            <p:ph type="dt" idx="10"/>
          </p:nvPr>
        </p:nvSpPr>
        <p:spPr>
          <a:ln/>
        </p:spPr>
        <p:txBody>
          <a:bodyPr/>
          <a:lstStyle>
            <a:lvl1pPr>
              <a:defRPr/>
            </a:lvl1pPr>
          </a:lstStyle>
          <a:p>
            <a:r>
              <a:rPr lang="en-US"/>
              <a:t>April 2025</a:t>
            </a:r>
            <a:endParaRPr lang="en-GB" dirty="0"/>
          </a:p>
        </p:txBody>
      </p:sp>
      <p:sp>
        <p:nvSpPr>
          <p:cNvPr id="3" name="Rectangle 4"/>
          <p:cNvSpPr>
            <a:spLocks noGrp="1" noChangeArrowheads="1"/>
          </p:cNvSpPr>
          <p:nvPr>
            <p:ph type="ftr" idx="11"/>
          </p:nvPr>
        </p:nvSpPr>
        <p:spPr>
          <a:ln/>
        </p:spPr>
        <p:txBody>
          <a:bodyPr/>
          <a:lstStyle>
            <a:lvl1pPr>
              <a:defRPr/>
            </a:lvl1pPr>
          </a:lstStyle>
          <a:p>
            <a:r>
              <a:rPr lang="en-GB"/>
              <a:t>Jon Rosdahl, Qualcomm</a:t>
            </a:r>
            <a:endParaRPr lang="en-GB" dirty="0"/>
          </a:p>
        </p:txBody>
      </p:sp>
      <p:sp>
        <p:nvSpPr>
          <p:cNvPr id="4" name="Rectangle 5"/>
          <p:cNvSpPr>
            <a:spLocks noGrp="1" noChangeArrowheads="1"/>
          </p:cNvSpPr>
          <p:nvPr>
            <p:ph type="sldNum" idx="12"/>
          </p:nvPr>
        </p:nvSpPr>
        <p:spPr>
          <a:ln/>
        </p:spPr>
        <p:txBody>
          <a:bodyPr/>
          <a:lstStyle>
            <a:lvl1pPr>
              <a:defRPr/>
            </a:lvl1pPr>
          </a:lstStyle>
          <a:p>
            <a:r>
              <a:rPr lang="en-GB"/>
              <a:t>Slide </a:t>
            </a:r>
            <a:fld id="{F5D8E26B-7BCF-4D25-9C89-0168A6618F18}" type="slidenum">
              <a:rPr lang="en-GB" smtClean="0"/>
              <a:pPr/>
              <a:t>‹#›</a:t>
            </a:fld>
            <a:endParaRPr lang="en-GB" dirty="0"/>
          </a:p>
        </p:txBody>
      </p:sp>
    </p:spTree>
    <p:extLst>
      <p:ext uri="{BB962C8B-B14F-4D97-AF65-F5344CB8AC3E}">
        <p14:creationId xmlns:p14="http://schemas.microsoft.com/office/powerpoint/2010/main" val="41892029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r>
              <a:rPr lang="en-US"/>
              <a:t>April 2025</a:t>
            </a:r>
            <a:endParaRPr lang="en-GB" dirty="0"/>
          </a:p>
        </p:txBody>
      </p:sp>
      <p:sp>
        <p:nvSpPr>
          <p:cNvPr id="5" name="Rectangle 4"/>
          <p:cNvSpPr>
            <a:spLocks noGrp="1" noChangeArrowheads="1"/>
          </p:cNvSpPr>
          <p:nvPr>
            <p:ph type="ftr" idx="11"/>
          </p:nvPr>
        </p:nvSpPr>
        <p:spPr>
          <a:ln/>
        </p:spPr>
        <p:txBody>
          <a:bodyPr/>
          <a:lstStyle>
            <a:lvl1pPr>
              <a:defRPr/>
            </a:lvl1pPr>
          </a:lstStyle>
          <a:p>
            <a:r>
              <a:rPr lang="en-GB"/>
              <a:t>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r>
              <a:rPr lang="en-GB"/>
              <a:t>Slide </a:t>
            </a:r>
            <a:fld id="{6B5E41C2-EF12-4EF2-8280-F2B4208277C2}" type="slidenum">
              <a:rPr lang="en-GB" smtClean="0"/>
              <a:pPr/>
              <a:t>‹#›</a:t>
            </a:fld>
            <a:endParaRPr lang="en-GB" dirty="0"/>
          </a:p>
        </p:txBody>
      </p:sp>
    </p:spTree>
    <p:extLst>
      <p:ext uri="{BB962C8B-B14F-4D97-AF65-F5344CB8AC3E}">
        <p14:creationId xmlns:p14="http://schemas.microsoft.com/office/powerpoint/2010/main" val="28847773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r>
              <a:rPr lang="en-US"/>
              <a:t>April 2025</a:t>
            </a:r>
            <a:endParaRPr lang="en-GB" dirty="0"/>
          </a:p>
        </p:txBody>
      </p:sp>
      <p:sp>
        <p:nvSpPr>
          <p:cNvPr id="5" name="Rectangle 4"/>
          <p:cNvSpPr>
            <a:spLocks noGrp="1" noChangeArrowheads="1"/>
          </p:cNvSpPr>
          <p:nvPr>
            <p:ph type="ftr" idx="11"/>
          </p:nvPr>
        </p:nvSpPr>
        <p:spPr>
          <a:ln/>
        </p:spPr>
        <p:txBody>
          <a:bodyPr/>
          <a:lstStyle>
            <a:lvl1pPr>
              <a:defRPr/>
            </a:lvl1pPr>
          </a:lstStyle>
          <a:p>
            <a:r>
              <a:rPr lang="en-GB"/>
              <a:t>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r>
              <a:rPr lang="en-GB"/>
              <a:t>Slide </a:t>
            </a:r>
            <a:fld id="{9B0D65C8-A0CA-4DDA-83BB-897866218593}" type="slidenum">
              <a:rPr lang="en-GB" smtClean="0"/>
              <a:pPr/>
              <a:t>‹#›</a:t>
            </a:fld>
            <a:endParaRPr lang="en-GB" dirty="0"/>
          </a:p>
        </p:txBody>
      </p:sp>
    </p:spTree>
    <p:extLst>
      <p:ext uri="{BB962C8B-B14F-4D97-AF65-F5344CB8AC3E}">
        <p14:creationId xmlns:p14="http://schemas.microsoft.com/office/powerpoint/2010/main" val="22704248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50" name="Rectangle 1"/>
          <p:cNvSpPr>
            <a:spLocks noGrp="1" noChangeArrowheads="1"/>
          </p:cNvSpPr>
          <p:nvPr>
            <p:ph type="title"/>
          </p:nvPr>
        </p:nvSpPr>
        <p:spPr bwMode="auto">
          <a:xfrm>
            <a:off x="914401" y="685801"/>
            <a:ext cx="10361084" cy="1065213"/>
          </a:xfrm>
          <a:prstGeom prst="rect">
            <a:avLst/>
          </a:prstGeom>
          <a:noFill/>
          <a:ln w="9525">
            <a:noFill/>
            <a:round/>
            <a:headEnd/>
            <a:tailEnd/>
          </a:ln>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2051" name="Rectangle 2"/>
          <p:cNvSpPr>
            <a:spLocks noGrp="1" noChangeArrowheads="1"/>
          </p:cNvSpPr>
          <p:nvPr>
            <p:ph type="body" idx="1"/>
          </p:nvPr>
        </p:nvSpPr>
        <p:spPr bwMode="auto">
          <a:xfrm>
            <a:off x="914401" y="1981201"/>
            <a:ext cx="10361084" cy="4113213"/>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8" y="333375"/>
            <a:ext cx="24997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latin typeface="Times New Roman" pitchFamily="16" charset="0"/>
                <a:ea typeface="MS Gothic" charset="-128"/>
                <a:cs typeface="Arial Unicode MS" charset="0"/>
              </a:defRPr>
            </a:lvl1pPr>
          </a:lstStyle>
          <a:p>
            <a:r>
              <a:rPr lang="en-US"/>
              <a:t>April 2025</a:t>
            </a:r>
            <a:endParaRPr lang="en-GB" dirty="0"/>
          </a:p>
        </p:txBody>
      </p:sp>
      <p:sp>
        <p:nvSpPr>
          <p:cNvPr id="1028" name="Rectangle 4"/>
          <p:cNvSpPr>
            <a:spLocks noGrp="1" noChangeArrowheads="1"/>
          </p:cNvSpPr>
          <p:nvPr>
            <p:ph type="ftr"/>
          </p:nvPr>
        </p:nvSpPr>
        <p:spPr bwMode="auto">
          <a:xfrm>
            <a:off x="7143752" y="6475414"/>
            <a:ext cx="4246033"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8" charset="0"/>
              <a:buNone/>
              <a:defRPr sz="1200">
                <a:solidFill>
                  <a:srgbClr val="000000"/>
                </a:solidFill>
                <a:ea typeface="Arial Unicode MS" pitchFamily="34" charset="-128"/>
                <a:cs typeface="Arial Unicode MS" pitchFamily="34" charset="-128"/>
              </a:defRPr>
            </a:lvl1pPr>
          </a:lstStyle>
          <a:p>
            <a:r>
              <a:rPr lang="en-GB"/>
              <a:t>Jon Rosdahl, Qualcomm</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ea typeface="MS Gothic" charset="-128"/>
                <a:cs typeface="Arial Unicode MS" charset="0"/>
              </a:defRPr>
            </a:lvl1pPr>
          </a:lstStyle>
          <a:p>
            <a:r>
              <a:rPr lang="en-GB"/>
              <a:t>Slide </a:t>
            </a:r>
            <a:fld id="{D09C756B-EB39-4236-ADBB-73052B179AE4}" type="slidenum">
              <a:rPr lang="en-GB" smtClean="0"/>
              <a:pPr/>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sz="2400">
              <a:latin typeface="Times New Roman" pitchFamily="16" charset="0"/>
              <a:ea typeface="MS Gothic" charset="-128"/>
              <a:cs typeface="+mn-cs"/>
            </a:endParaRPr>
          </a:p>
        </p:txBody>
      </p:sp>
      <p:sp>
        <p:nvSpPr>
          <p:cNvPr id="1031" name="Rectangle 7"/>
          <p:cNvSpPr>
            <a:spLocks noChangeArrowheads="1"/>
          </p:cNvSpPr>
          <p:nvPr/>
        </p:nvSpPr>
        <p:spPr bwMode="auto">
          <a:xfrm>
            <a:off x="912285" y="6475413"/>
            <a:ext cx="419987" cy="184666"/>
          </a:xfrm>
          <a:prstGeom prst="rect">
            <a:avLst/>
          </a:prstGeom>
          <a:noFill/>
          <a:ln w="9525">
            <a:noFill/>
            <a:round/>
            <a:headEnd/>
            <a:tailEnd/>
          </a:ln>
          <a:effectLst/>
        </p:spPr>
        <p:txBody>
          <a:bodyPr wrap="none" lIns="0" tIns="0" rIns="0" bIns="0">
            <a:spAutoFit/>
          </a:bodyPr>
          <a:lstStyle/>
          <a:p>
            <a: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200" dirty="0">
                <a:solidFill>
                  <a:srgbClr val="000000"/>
                </a:solidFill>
                <a:latin typeface="Times New Roman" pitchFamily="16" charset="0"/>
                <a:ea typeface="MS Gothic" charset="-128"/>
                <a:cs typeface="+mn-cs"/>
              </a:rPr>
              <a:t>Report</a:t>
            </a:r>
          </a:p>
        </p:txBody>
      </p:sp>
      <p:sp>
        <p:nvSpPr>
          <p:cNvPr id="1032" name="Line 8"/>
          <p:cNvSpPr>
            <a:spLocks noChangeShapeType="1"/>
          </p:cNvSpPr>
          <p:nvPr/>
        </p:nvSpPr>
        <p:spPr bwMode="auto">
          <a:xfrm>
            <a:off x="929218" y="6355434"/>
            <a:ext cx="104648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sz="2400">
              <a:latin typeface="Times New Roman" pitchFamily="16" charset="0"/>
              <a:ea typeface="MS Gothic" charset="-128"/>
              <a:cs typeface="+mn-cs"/>
            </a:endParaRPr>
          </a:p>
        </p:txBody>
      </p:sp>
      <p:sp>
        <p:nvSpPr>
          <p:cNvPr id="11" name="Date Placeholder 3">
            <a:extLst>
              <a:ext uri="{FF2B5EF4-FFF2-40B4-BE49-F238E27FC236}">
                <a16:creationId xmlns:a16="http://schemas.microsoft.com/office/drawing/2014/main" id="{106A7171-3D93-4AEC-9BD3-73DD99752379}"/>
              </a:ext>
            </a:extLst>
          </p:cNvPr>
          <p:cNvSpPr txBox="1">
            <a:spLocks/>
          </p:cNvSpPr>
          <p:nvPr userDrawn="1"/>
        </p:nvSpPr>
        <p:spPr bwMode="auto">
          <a:xfrm>
            <a:off x="6595500" y="382824"/>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 EC-25/0002r32</a:t>
            </a:r>
          </a:p>
        </p:txBody>
      </p:sp>
    </p:spTree>
    <p:extLst>
      <p:ext uri="{BB962C8B-B14F-4D97-AF65-F5344CB8AC3E}">
        <p14:creationId xmlns:p14="http://schemas.microsoft.com/office/powerpoint/2010/main" val="32161281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mj-lt"/>
          <a:ea typeface="+mj-ea"/>
          <a:cs typeface="MS Gothic"/>
        </a:defRPr>
      </a:lvl1pPr>
      <a:lvl2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2pPr>
      <a:lvl3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3pPr>
      <a:lvl4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4pPr>
      <a:lvl5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8" charset="0"/>
        <a:defRPr sz="2400" b="1">
          <a:solidFill>
            <a:srgbClr val="000000"/>
          </a:solidFill>
          <a:latin typeface="+mn-lt"/>
          <a:ea typeface="+mn-ea"/>
          <a:cs typeface="MS Gothic"/>
        </a:defRPr>
      </a:lvl1pPr>
      <a:lvl2pPr marL="742950" indent="-285750" algn="l" defTabSz="449263" rtl="0" eaLnBrk="1" fontAlgn="base" hangingPunct="1">
        <a:spcBef>
          <a:spcPts val="500"/>
        </a:spcBef>
        <a:spcAft>
          <a:spcPct val="0"/>
        </a:spcAft>
        <a:buClr>
          <a:srgbClr val="000000"/>
        </a:buClr>
        <a:buSzPct val="100000"/>
        <a:buFont typeface="Times New Roman" pitchFamily="18" charset="0"/>
        <a:defRPr sz="2000">
          <a:solidFill>
            <a:srgbClr val="000000"/>
          </a:solidFill>
          <a:latin typeface="+mn-lt"/>
          <a:ea typeface="+mn-ea"/>
          <a:cs typeface="MS Gothic"/>
        </a:defRPr>
      </a:lvl2pPr>
      <a:lvl3pPr marL="1143000" indent="-228600" algn="l" defTabSz="449263" rtl="0" eaLnBrk="1" fontAlgn="base" hangingPunct="1">
        <a:spcBef>
          <a:spcPts val="450"/>
        </a:spcBef>
        <a:spcAft>
          <a:spcPct val="0"/>
        </a:spcAft>
        <a:buClr>
          <a:srgbClr val="000000"/>
        </a:buClr>
        <a:buSzPct val="100000"/>
        <a:buFont typeface="Times New Roman" pitchFamily="18" charset="0"/>
        <a:defRPr>
          <a:solidFill>
            <a:srgbClr val="000000"/>
          </a:solidFill>
          <a:latin typeface="+mn-lt"/>
          <a:ea typeface="+mn-ea"/>
          <a:cs typeface="MS Gothic"/>
        </a:defRPr>
      </a:lvl3pPr>
      <a:lvl4pPr marL="16002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4pPr>
      <a:lvl5pPr marL="20574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www.ieee.org/content/dam/ieee-org/ieee/web/org/financial-ops-manual.pdf"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xfrm>
            <a:off x="914401" y="685801"/>
            <a:ext cx="10361084" cy="685799"/>
          </a:xfrm>
        </p:spPr>
        <p:txBody>
          <a:bodyPr/>
          <a:lstStyle/>
          <a:p>
            <a:r>
              <a:rPr lang="en-US" dirty="0"/>
              <a:t>802WCSC Wireless Meeting Venue Manager Report 2025</a:t>
            </a:r>
            <a:endParaRPr lang="en-GB" dirty="0"/>
          </a:p>
        </p:txBody>
      </p:sp>
      <p:sp>
        <p:nvSpPr>
          <p:cNvPr id="3074" name="Rectangle 2"/>
          <p:cNvSpPr>
            <a:spLocks noGrp="1" noChangeArrowheads="1"/>
          </p:cNvSpPr>
          <p:nvPr>
            <p:ph idx="1"/>
          </p:nvPr>
        </p:nvSpPr>
        <p:spPr>
          <a:xfrm>
            <a:off x="4421718" y="1400176"/>
            <a:ext cx="2743200" cy="473075"/>
          </a:xfrm>
        </p:spPr>
        <p:txBody>
          <a:bodyPr/>
          <a:lstStyle/>
          <a:p>
            <a:r>
              <a:rPr lang="en-GB" dirty="0"/>
              <a:t>Date: 2025-05-11</a:t>
            </a:r>
          </a:p>
        </p:txBody>
      </p:sp>
      <p:sp>
        <p:nvSpPr>
          <p:cNvPr id="6" name="Date Placeholder 3"/>
          <p:cNvSpPr>
            <a:spLocks noGrp="1"/>
          </p:cNvSpPr>
          <p:nvPr>
            <p:ph type="dt" idx="10"/>
          </p:nvPr>
        </p:nvSpPr>
        <p:spPr/>
        <p:txBody>
          <a:bodyPr/>
          <a:lstStyle/>
          <a:p>
            <a:r>
              <a:rPr lang="en-US"/>
              <a:t>April 2025</a:t>
            </a:r>
            <a:endParaRPr lang="en-GB" dirty="0"/>
          </a:p>
        </p:txBody>
      </p:sp>
      <p:sp>
        <p:nvSpPr>
          <p:cNvPr id="7" name="Footer Placeholder 4"/>
          <p:cNvSpPr>
            <a:spLocks noGrp="1"/>
          </p:cNvSpPr>
          <p:nvPr>
            <p:ph type="ftr" idx="11"/>
          </p:nvPr>
        </p:nvSpPr>
        <p:spPr/>
        <p:txBody>
          <a:bodyPr/>
          <a:lstStyle/>
          <a:p>
            <a:r>
              <a:rPr lang="en-GB" dirty="0"/>
              <a:t>Jon Rosdahl, Qualcomm</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548236506"/>
              </p:ext>
            </p:extLst>
          </p:nvPr>
        </p:nvGraphicFramePr>
        <p:xfrm>
          <a:off x="2036764" y="2279651"/>
          <a:ext cx="8118475" cy="2487613"/>
        </p:xfrm>
        <a:graphic>
          <a:graphicData uri="http://schemas.openxmlformats.org/presentationml/2006/ole">
            <mc:AlternateContent xmlns:mc="http://schemas.openxmlformats.org/markup-compatibility/2006">
              <mc:Choice xmlns:v="urn:schemas-microsoft-com:vml" Requires="v">
                <p:oleObj name="Document" r:id="rId3" imgW="8245941" imgH="2538755" progId="Word.Document.8">
                  <p:embed/>
                </p:oleObj>
              </mc:Choice>
              <mc:Fallback>
                <p:oleObj name="Document" r:id="rId3" imgW="8245941" imgH="2538755" progId="Word.Document.8">
                  <p:embed/>
                  <p:pic>
                    <p:nvPicPr>
                      <p:cNvPr id="3075" name="Object 3"/>
                      <p:cNvPicPr>
                        <a:picLocks noChangeAspect="1" noChangeArrowheads="1"/>
                      </p:cNvPicPr>
                      <p:nvPr/>
                    </p:nvPicPr>
                    <p:blipFill>
                      <a:blip r:embed="rId4"/>
                      <a:srcRect/>
                      <a:stretch>
                        <a:fillRect/>
                      </a:stretch>
                    </p:blipFill>
                    <p:spPr bwMode="auto">
                      <a:xfrm>
                        <a:off x="2036764" y="2279651"/>
                        <a:ext cx="8118475" cy="2487613"/>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2057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xfrm>
            <a:off x="2209800" y="685800"/>
            <a:ext cx="7772400" cy="533400"/>
          </a:xfrm>
          <a:ln/>
        </p:spPr>
        <p:txBody>
          <a:bodyPr>
            <a:normAutofit fontScale="90000"/>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References</a:t>
            </a:r>
          </a:p>
        </p:txBody>
      </p:sp>
      <p:sp>
        <p:nvSpPr>
          <p:cNvPr id="3" name="Content Placeholder 2">
            <a:extLst>
              <a:ext uri="{FF2B5EF4-FFF2-40B4-BE49-F238E27FC236}">
                <a16:creationId xmlns:a16="http://schemas.microsoft.com/office/drawing/2014/main" id="{B208A5EB-69CF-4A66-8DC9-FC2ED0E8DDF8}"/>
              </a:ext>
            </a:extLst>
          </p:cNvPr>
          <p:cNvSpPr>
            <a:spLocks noGrp="1"/>
          </p:cNvSpPr>
          <p:nvPr>
            <p:ph idx="1"/>
          </p:nvPr>
        </p:nvSpPr>
        <p:spPr/>
        <p:txBody>
          <a:bodyPr/>
          <a:lstStyle/>
          <a:p>
            <a:br>
              <a:rPr lang="en-US" dirty="0"/>
            </a:br>
            <a:br>
              <a:rPr lang="en-US" dirty="0"/>
            </a:br>
            <a:endParaRPr lang="en-US" dirty="0"/>
          </a:p>
        </p:txBody>
      </p:sp>
      <p:sp>
        <p:nvSpPr>
          <p:cNvPr id="4" name="Date Placeholder 3"/>
          <p:cNvSpPr>
            <a:spLocks noGrp="1"/>
          </p:cNvSpPr>
          <p:nvPr>
            <p:ph type="dt" idx="10"/>
          </p:nvPr>
        </p:nvSpPr>
        <p:spPr>
          <a:xfrm>
            <a:off x="2238349" y="357166"/>
            <a:ext cx="2374889" cy="273050"/>
          </a:xfrm>
        </p:spPr>
        <p:txBody>
          <a:bodyPr/>
          <a:lstStyle/>
          <a:p>
            <a:r>
              <a:rPr lang="en-US"/>
              <a:t>April 2025</a:t>
            </a:r>
            <a:endParaRPr lang="en-GB" dirty="0"/>
          </a:p>
        </p:txBody>
      </p:sp>
      <p:sp>
        <p:nvSpPr>
          <p:cNvPr id="5" name="Footer Placeholder 4"/>
          <p:cNvSpPr>
            <a:spLocks noGrp="1"/>
          </p:cNvSpPr>
          <p:nvPr>
            <p:ph type="ftr" idx="11"/>
          </p:nvPr>
        </p:nvSpPr>
        <p:spPr>
          <a:xfrm>
            <a:off x="7739074" y="6475414"/>
            <a:ext cx="2327264" cy="180975"/>
          </a:xfrm>
        </p:spPr>
        <p:txBody>
          <a:bodyPr/>
          <a:lstStyle/>
          <a:p>
            <a:r>
              <a:rPr lang="en-GB" dirty="0"/>
              <a:t>Jon Rosdahl, Qualcomm</a:t>
            </a:r>
          </a:p>
        </p:txBody>
      </p:sp>
      <p:sp>
        <p:nvSpPr>
          <p:cNvPr id="6" name="Slide Number Placeholder 5"/>
          <p:cNvSpPr>
            <a:spLocks noGrp="1"/>
          </p:cNvSpPr>
          <p:nvPr>
            <p:ph type="sldNum" idx="12"/>
          </p:nvPr>
        </p:nvSpPr>
        <p:spPr/>
        <p:txBody>
          <a:bodyPr/>
          <a:lstStyle/>
          <a:p>
            <a:r>
              <a:rPr lang="en-GB" dirty="0"/>
              <a:t>Slide </a:t>
            </a:r>
            <a:fld id="{531D307C-65C7-4BB3-B44A-1501D36803F7}" type="slidenum">
              <a:rPr lang="en-GB"/>
              <a:pPr/>
              <a:t>10</a:t>
            </a:fld>
            <a:endParaRPr lang="en-GB" dirty="0"/>
          </a:p>
        </p:txBody>
      </p:sp>
      <p:sp>
        <p:nvSpPr>
          <p:cNvPr id="7" name="TextBox 6">
            <a:extLst>
              <a:ext uri="{FF2B5EF4-FFF2-40B4-BE49-F238E27FC236}">
                <a16:creationId xmlns:a16="http://schemas.microsoft.com/office/drawing/2014/main" id="{651EEA58-8E96-484B-0DDF-0559DE9F13BD}"/>
              </a:ext>
            </a:extLst>
          </p:cNvPr>
          <p:cNvSpPr txBox="1"/>
          <p:nvPr/>
        </p:nvSpPr>
        <p:spPr>
          <a:xfrm>
            <a:off x="762000" y="1182394"/>
            <a:ext cx="10513485" cy="5086008"/>
          </a:xfrm>
          <a:prstGeom prst="rect">
            <a:avLst/>
          </a:prstGeom>
          <a:noFill/>
        </p:spPr>
        <p:txBody>
          <a:bodyPr wrap="square">
            <a:spAutoFit/>
          </a:bodyPr>
          <a:lstStyle/>
          <a:p>
            <a:pPr marL="457200" marR="0" lvl="1" indent="0">
              <a:spcBef>
                <a:spcPts val="1200"/>
              </a:spcBef>
              <a:spcAft>
                <a:spcPts val="300"/>
              </a:spcAft>
              <a:buSzPts val="1400"/>
              <a:tabLst>
                <a:tab pos="365760" algn="l"/>
              </a:tabLst>
            </a:pPr>
            <a:r>
              <a:rPr lang="en-US" sz="1400" b="1" i="1" u="sng" dirty="0">
                <a:solidFill>
                  <a:schemeClr val="tx1"/>
                </a:solidFill>
                <a:effectLst/>
                <a:latin typeface="Arial" panose="020B0604020202020204" pitchFamily="34" charset="0"/>
              </a:rPr>
              <a:t>From the WCSC Operations Manual 2.8 Meeting Venue Manager</a:t>
            </a:r>
            <a:endParaRPr lang="en-US" sz="1400" b="1" i="1" dirty="0">
              <a:solidFill>
                <a:schemeClr val="tx1"/>
              </a:solidFill>
              <a:effectLst/>
              <a:latin typeface="Arial" panose="020B0604020202020204" pitchFamily="34" charset="0"/>
            </a:endParaRPr>
          </a:p>
          <a:p>
            <a:pPr marL="0" marR="0">
              <a:spcBef>
                <a:spcPts val="0"/>
              </a:spcBef>
              <a:spcAft>
                <a:spcPts val="0"/>
              </a:spcAft>
            </a:pPr>
            <a:r>
              <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The Meeting Venue Manager is responsible for the following tasks:</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mj-lt"/>
              <a:buAutoNum type="arabicPeriod"/>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Ensure that WCSC sponsored sessions are compliant with the </a:t>
            </a:r>
            <a:r>
              <a:rPr lang="en-US" sz="1400" u="sng" dirty="0">
                <a:solidFill>
                  <a:schemeClr val="tx1"/>
                </a:solidFill>
                <a:effectLst/>
                <a:latin typeface="Arial" panose="020B0604020202020204" pitchFamily="34" charset="0"/>
                <a:ea typeface="Times New Roman" panose="02020603050405020304" pitchFamily="18" charset="0"/>
                <a:cs typeface="Arial" panose="020B0604020202020204" pitchFamily="34" charset="0"/>
                <a:hlinkClick r:id="rId3">
                  <a:extLst>
                    <a:ext uri="{A12FA001-AC4F-418D-AE19-62706E023703}">
                      <ahyp:hlinkClr xmlns:ahyp="http://schemas.microsoft.com/office/drawing/2018/hyperlinkcolor" val="tx"/>
                    </a:ext>
                  </a:extLst>
                </a:hlinkClick>
              </a:rPr>
              <a:t>IEEE Finance Operations Manual (FOM).</a:t>
            </a: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 The FOM contains policies and information related to IEEE finances, including policies and information related to financial stability, reporting requirements, asset and liability management, reserves, insurance coverage, business expense reporting, fund-raising, and contracts and purchase orders.</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mj-lt"/>
              <a:buAutoNum type="arabicPeriod"/>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Work with the Professional Conference Organizer (PCO) to get a Request for Proposal (RFP) for the assigned dates.</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mj-lt"/>
              <a:buAutoNum type="arabicPeriod"/>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Work with the PCO to send the RFP to one or more venues.</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mj-lt"/>
              <a:buAutoNum type="arabicPeriod"/>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Review RFP responses from venue(s).</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mj-lt"/>
              <a:buAutoNum type="arabicPeriod"/>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Perform venue site visits as needed, potentially with the PCO and network service provider, to determine suitability of a venue.</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mj-lt"/>
              <a:buAutoNum type="arabicPeriod"/>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Present summaries of venue options to the WCSC for WCSC decision/selection.</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mj-lt"/>
              <a:buAutoNum type="arabicPeriod"/>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Negotiate contract proposals on behalf of the WCSC.</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mj-lt"/>
              <a:buAutoNum type="arabicPeriod"/>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Review venue contract terms and conditions with the WCSC.</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mj-lt"/>
              <a:buAutoNum type="arabicPeriod"/>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Submit venue contract(s) to the IEEE Meetings Contracts and Events (MCE), IEEE legal and IEEE-SA Procurement to formally execute the contract.</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mj-lt"/>
              <a:buAutoNum type="arabicPeriod"/>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Coordinate with the PCO and the WCSC chair on major decisions.</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mj-lt"/>
              <a:buAutoNum type="arabicPeriod"/>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Attend the venue pre-conference meeting, walk the venue space with the PCO and meet with the hotel staff as the IEEE 802 WCSC point of contact. The PCO is the primary hotel contact.</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marL="342900" marR="0" lvl="0" indent="-342900">
              <a:spcBef>
                <a:spcPts val="0"/>
              </a:spcBef>
              <a:spcAft>
                <a:spcPts val="0"/>
              </a:spcAft>
              <a:buFont typeface="+mj-lt"/>
              <a:buAutoNum type="arabicPeriod"/>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Monitor the terms of the contract to ensure that IEEE 802 WCSC meets its obligations, and that the venue meets theirs.</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marL="742950" marR="0" lvl="1" indent="-285750">
              <a:spcBef>
                <a:spcPts val="0"/>
              </a:spcBef>
              <a:spcAft>
                <a:spcPts val="0"/>
              </a:spcAft>
              <a:buFont typeface="+mj-lt"/>
              <a:buAutoNum type="alphaLcPeriod"/>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If the contract requires deposits, confirm that the Treasurer will make the deposits on time.</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marL="742950" marR="0" lvl="1" indent="-285750">
              <a:spcBef>
                <a:spcPts val="0"/>
              </a:spcBef>
              <a:spcAft>
                <a:spcPts val="0"/>
              </a:spcAft>
              <a:buFont typeface="+mj-lt"/>
              <a:buAutoNum type="alphaLcPeriod"/>
            </a:pPr>
            <a:r>
              <a:rPr lang="en-US" sz="1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Monitor contract review points (room block, food and beverage minimum requirements) and file contract addendums as necessary.</a:t>
            </a:r>
            <a:endParaRPr lang="en-US" sz="14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1B4C8D-944F-0CD2-1EB2-CB89EF76015C}"/>
              </a:ext>
            </a:extLst>
          </p:cNvPr>
          <p:cNvSpPr>
            <a:spLocks noGrp="1"/>
          </p:cNvSpPr>
          <p:nvPr>
            <p:ph type="title"/>
          </p:nvPr>
        </p:nvSpPr>
        <p:spPr/>
        <p:txBody>
          <a:bodyPr/>
          <a:lstStyle/>
          <a:p>
            <a:r>
              <a:rPr lang="en-US" dirty="0"/>
              <a:t>2024-09-08- Straw Poll – </a:t>
            </a:r>
            <a:br>
              <a:rPr lang="en-US" dirty="0"/>
            </a:br>
            <a:r>
              <a:rPr lang="en-US" dirty="0"/>
              <a:t>Extend offer to Hilton Waikoloa Village Hotel</a:t>
            </a:r>
          </a:p>
        </p:txBody>
      </p:sp>
      <p:sp>
        <p:nvSpPr>
          <p:cNvPr id="3" name="Content Placeholder 2">
            <a:extLst>
              <a:ext uri="{FF2B5EF4-FFF2-40B4-BE49-F238E27FC236}">
                <a16:creationId xmlns:a16="http://schemas.microsoft.com/office/drawing/2014/main" id="{081F868F-15A0-D5F9-0038-BD6076DE57FD}"/>
              </a:ext>
            </a:extLst>
          </p:cNvPr>
          <p:cNvSpPr>
            <a:spLocks noGrp="1"/>
          </p:cNvSpPr>
          <p:nvPr>
            <p:ph idx="1"/>
          </p:nvPr>
        </p:nvSpPr>
        <p:spPr/>
        <p:txBody>
          <a:bodyPr/>
          <a:lstStyle/>
          <a:p>
            <a:r>
              <a:rPr lang="en-US" dirty="0"/>
              <a:t>Would you support returning to the Hilton Waikoloa for 2028 and 2029?</a:t>
            </a:r>
          </a:p>
          <a:p>
            <a:endParaRPr lang="en-US" dirty="0"/>
          </a:p>
          <a:p>
            <a:r>
              <a:rPr lang="en-US" dirty="0"/>
              <a:t>Results:    Yes: 17  No: 2 Abstain: 0</a:t>
            </a:r>
          </a:p>
          <a:p>
            <a:endParaRPr lang="en-US" dirty="0"/>
          </a:p>
          <a:p>
            <a:endParaRPr lang="en-US" dirty="0"/>
          </a:p>
          <a:p>
            <a:r>
              <a:rPr lang="en-US" dirty="0"/>
              <a:t>802 Wireless Meeting Venue Manager will investigate the opportunities with the Hilton Waikoloa Village Hotel.</a:t>
            </a:r>
          </a:p>
        </p:txBody>
      </p:sp>
      <p:sp>
        <p:nvSpPr>
          <p:cNvPr id="4" name="Date Placeholder 3">
            <a:extLst>
              <a:ext uri="{FF2B5EF4-FFF2-40B4-BE49-F238E27FC236}">
                <a16:creationId xmlns:a16="http://schemas.microsoft.com/office/drawing/2014/main" id="{495B3B11-6E6E-87BD-ED06-6C215371B18E}"/>
              </a:ext>
            </a:extLst>
          </p:cNvPr>
          <p:cNvSpPr>
            <a:spLocks noGrp="1"/>
          </p:cNvSpPr>
          <p:nvPr>
            <p:ph type="dt" idx="10"/>
          </p:nvPr>
        </p:nvSpPr>
        <p:spPr/>
        <p:txBody>
          <a:bodyPr/>
          <a:lstStyle/>
          <a:p>
            <a:r>
              <a:rPr lang="en-US"/>
              <a:t>April 2025</a:t>
            </a:r>
            <a:endParaRPr lang="en-GB" dirty="0"/>
          </a:p>
        </p:txBody>
      </p:sp>
      <p:sp>
        <p:nvSpPr>
          <p:cNvPr id="5" name="Footer Placeholder 4">
            <a:extLst>
              <a:ext uri="{FF2B5EF4-FFF2-40B4-BE49-F238E27FC236}">
                <a16:creationId xmlns:a16="http://schemas.microsoft.com/office/drawing/2014/main" id="{22CDBFEF-879F-019D-56D7-3A65A5CFA67D}"/>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97D65D3F-D445-B162-5D47-64C7EF20FDBE}"/>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27184250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A46DD4-7C78-223B-8FA3-DE8770AE4F55}"/>
              </a:ext>
            </a:extLst>
          </p:cNvPr>
          <p:cNvSpPr>
            <a:spLocks noGrp="1"/>
          </p:cNvSpPr>
          <p:nvPr>
            <p:ph type="title"/>
          </p:nvPr>
        </p:nvSpPr>
        <p:spPr>
          <a:xfrm>
            <a:off x="914401" y="685801"/>
            <a:ext cx="10361084" cy="685799"/>
          </a:xfrm>
        </p:spPr>
        <p:txBody>
          <a:bodyPr/>
          <a:lstStyle/>
          <a:p>
            <a:r>
              <a:rPr lang="en-US" sz="2800" dirty="0"/>
              <a:t>Motion to set the 2025 Session Fees – 2024-07-14</a:t>
            </a:r>
          </a:p>
        </p:txBody>
      </p:sp>
      <p:sp>
        <p:nvSpPr>
          <p:cNvPr id="3" name="Content Placeholder 2">
            <a:extLst>
              <a:ext uri="{FF2B5EF4-FFF2-40B4-BE49-F238E27FC236}">
                <a16:creationId xmlns:a16="http://schemas.microsoft.com/office/drawing/2014/main" id="{87A51AA7-1187-FAD7-9387-0C1CAB85428E}"/>
              </a:ext>
            </a:extLst>
          </p:cNvPr>
          <p:cNvSpPr>
            <a:spLocks noGrp="1"/>
          </p:cNvSpPr>
          <p:nvPr>
            <p:ph idx="1"/>
          </p:nvPr>
        </p:nvSpPr>
        <p:spPr>
          <a:xfrm>
            <a:off x="914401" y="1486693"/>
            <a:ext cx="10361084" cy="4607721"/>
          </a:xfrm>
        </p:spPr>
        <p:txBody>
          <a:bodyPr/>
          <a:lstStyle/>
          <a:p>
            <a:r>
              <a:rPr lang="en-US" sz="2000" dirty="0"/>
              <a:t>Move to set the 2025 Session fees:</a:t>
            </a:r>
          </a:p>
          <a:p>
            <a:pPr lvl="1"/>
            <a:r>
              <a:rPr lang="en-US" dirty="0"/>
              <a:t>	Early Bird:	$600</a:t>
            </a:r>
          </a:p>
          <a:p>
            <a:pPr lvl="1"/>
            <a:r>
              <a:rPr lang="en-US" dirty="0"/>
              <a:t>	Standard:		$800</a:t>
            </a:r>
          </a:p>
          <a:p>
            <a:pPr lvl="1"/>
            <a:r>
              <a:rPr lang="en-US" dirty="0"/>
              <a:t>	Late:			$1,000</a:t>
            </a:r>
          </a:p>
          <a:p>
            <a:pPr lvl="1"/>
            <a:r>
              <a:rPr lang="en-US" dirty="0"/>
              <a:t>A $300 discount for 3-night Hotel Stay may be applied for the May and September Wireless Interim Sessions.</a:t>
            </a:r>
          </a:p>
          <a:p>
            <a:pPr lvl="1"/>
            <a:r>
              <a:rPr lang="en-US" dirty="0"/>
              <a:t>Dates of the specific deadlines will be set by 802WCSC Venue Manager and Meeting planners.</a:t>
            </a:r>
          </a:p>
          <a:p>
            <a:pPr lvl="1"/>
            <a:endParaRPr lang="en-US" b="0" dirty="0"/>
          </a:p>
          <a:p>
            <a:pPr lvl="1"/>
            <a:r>
              <a:rPr lang="en-US" b="0" dirty="0"/>
              <a:t>Moved: Jon Rosdahl</a:t>
            </a:r>
          </a:p>
          <a:p>
            <a:pPr lvl="1"/>
            <a:r>
              <a:rPr lang="en-US" b="0" dirty="0"/>
              <a:t>Seconded: Ben Rolfe</a:t>
            </a:r>
          </a:p>
          <a:p>
            <a:pPr lvl="1"/>
            <a:r>
              <a:rPr lang="en-US" b="0" dirty="0"/>
              <a:t>Results: 8-0-0</a:t>
            </a:r>
          </a:p>
        </p:txBody>
      </p:sp>
      <p:sp>
        <p:nvSpPr>
          <p:cNvPr id="4" name="Slide Number Placeholder 3">
            <a:extLst>
              <a:ext uri="{FF2B5EF4-FFF2-40B4-BE49-F238E27FC236}">
                <a16:creationId xmlns:a16="http://schemas.microsoft.com/office/drawing/2014/main" id="{4C125B23-6A42-8902-95E0-8AADDBE5B14C}"/>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20FF57B0-5805-42A4-09EC-23ED8E0E57B6}"/>
              </a:ext>
            </a:extLst>
          </p:cNvPr>
          <p:cNvSpPr>
            <a:spLocks noGrp="1"/>
          </p:cNvSpPr>
          <p:nvPr>
            <p:ph type="ftr" idx="14"/>
          </p:nvPr>
        </p:nvSpPr>
        <p:spPr bwMode="auto">
          <a:xfrm>
            <a:off x="7162800" y="6551475"/>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Jon Rosdahl, Qualcomm</a:t>
            </a:r>
            <a:endParaRPr lang="en-GB" dirty="0"/>
          </a:p>
        </p:txBody>
      </p:sp>
      <p:sp>
        <p:nvSpPr>
          <p:cNvPr id="6" name="Date Placeholder 5">
            <a:extLst>
              <a:ext uri="{FF2B5EF4-FFF2-40B4-BE49-F238E27FC236}">
                <a16:creationId xmlns:a16="http://schemas.microsoft.com/office/drawing/2014/main" id="{A50577D4-1D23-F4B2-71C5-4850342A596F}"/>
              </a:ext>
            </a:extLst>
          </p:cNvPr>
          <p:cNvSpPr>
            <a:spLocks noGrp="1"/>
          </p:cNvSpPr>
          <p:nvPr>
            <p:ph type="dt" idx="15"/>
          </p:nvPr>
        </p:nvSpPr>
        <p:spPr bwMode="auto">
          <a:xfrm>
            <a:off x="934657" y="297658"/>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April 2025</a:t>
            </a:r>
            <a:endParaRPr lang="en-GB" dirty="0"/>
          </a:p>
        </p:txBody>
      </p:sp>
    </p:spTree>
    <p:extLst>
      <p:ext uri="{BB962C8B-B14F-4D97-AF65-F5344CB8AC3E}">
        <p14:creationId xmlns:p14="http://schemas.microsoft.com/office/powerpoint/2010/main" val="141428509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33D36A-5BCB-E5AF-9B8A-B03ECB97BE3E}"/>
              </a:ext>
            </a:extLst>
          </p:cNvPr>
          <p:cNvSpPr>
            <a:spLocks noGrp="1"/>
          </p:cNvSpPr>
          <p:nvPr>
            <p:ph type="title"/>
          </p:nvPr>
        </p:nvSpPr>
        <p:spPr>
          <a:xfrm>
            <a:off x="914401" y="685802"/>
            <a:ext cx="10361084" cy="701678"/>
          </a:xfrm>
        </p:spPr>
        <p:txBody>
          <a:bodyPr/>
          <a:lstStyle/>
          <a:p>
            <a:r>
              <a:rPr lang="en-US" sz="2400" dirty="0"/>
              <a:t>Motion #1 2025 May Interim Reschedule/Update – 2024-06-12</a:t>
            </a:r>
          </a:p>
        </p:txBody>
      </p:sp>
      <p:sp>
        <p:nvSpPr>
          <p:cNvPr id="3" name="Content Placeholder 2">
            <a:extLst>
              <a:ext uri="{FF2B5EF4-FFF2-40B4-BE49-F238E27FC236}">
                <a16:creationId xmlns:a16="http://schemas.microsoft.com/office/drawing/2014/main" id="{DD82223B-7FD0-3AAC-20F9-8DDE65B5A6AB}"/>
              </a:ext>
            </a:extLst>
          </p:cNvPr>
          <p:cNvSpPr>
            <a:spLocks noGrp="1"/>
          </p:cNvSpPr>
          <p:nvPr>
            <p:ph idx="1"/>
          </p:nvPr>
        </p:nvSpPr>
        <p:spPr>
          <a:xfrm>
            <a:off x="914401" y="1751015"/>
            <a:ext cx="10361084" cy="4724400"/>
          </a:xfrm>
        </p:spPr>
        <p:txBody>
          <a:bodyPr/>
          <a:lstStyle/>
          <a:p>
            <a:r>
              <a:rPr lang="en-US" sz="2000" b="0" dirty="0"/>
              <a:t>Motion: Move to reschedule the 2025 May IEEE 802 Wireless Interim as follows:</a:t>
            </a:r>
          </a:p>
          <a:p>
            <a:r>
              <a:rPr lang="en-US" sz="2000" b="0" dirty="0"/>
              <a:t>	the date of the 2025 May IEEE 802 Wireless Interim as 11-16 May 2025 with the venue changed to Marriott Warsaw, Warsaw, Poland.</a:t>
            </a:r>
          </a:p>
          <a:p>
            <a:endParaRPr lang="en-US" sz="2000" b="0" dirty="0"/>
          </a:p>
          <a:p>
            <a:r>
              <a:rPr lang="en-US" sz="2000" b="0" dirty="0"/>
              <a:t>Moved: Jon Rosdahl</a:t>
            </a:r>
          </a:p>
          <a:p>
            <a:r>
              <a:rPr lang="en-US" sz="2000" b="0" dirty="0"/>
              <a:t>Second: Ben Rolfe</a:t>
            </a:r>
          </a:p>
          <a:p>
            <a:r>
              <a:rPr lang="en-US" sz="2000" b="0" dirty="0"/>
              <a:t>Results: 5-0-0</a:t>
            </a:r>
          </a:p>
          <a:p>
            <a:endParaRPr lang="en-US" sz="2000" b="0" dirty="0"/>
          </a:p>
        </p:txBody>
      </p:sp>
      <p:sp>
        <p:nvSpPr>
          <p:cNvPr id="4" name="Date Placeholder 3">
            <a:extLst>
              <a:ext uri="{FF2B5EF4-FFF2-40B4-BE49-F238E27FC236}">
                <a16:creationId xmlns:a16="http://schemas.microsoft.com/office/drawing/2014/main" id="{F66B9861-A2B3-C1C4-8A6E-D3A4B61D8A9B}"/>
              </a:ext>
            </a:extLst>
          </p:cNvPr>
          <p:cNvSpPr>
            <a:spLocks noGrp="1"/>
          </p:cNvSpPr>
          <p:nvPr>
            <p:ph type="dt" idx="10"/>
          </p:nvPr>
        </p:nvSpPr>
        <p:spPr/>
        <p:txBody>
          <a:bodyPr/>
          <a:lstStyle/>
          <a:p>
            <a:r>
              <a:rPr lang="en-US"/>
              <a:t>April 2025</a:t>
            </a:r>
            <a:endParaRPr lang="en-GB" dirty="0"/>
          </a:p>
        </p:txBody>
      </p:sp>
      <p:sp>
        <p:nvSpPr>
          <p:cNvPr id="5" name="Footer Placeholder 4">
            <a:extLst>
              <a:ext uri="{FF2B5EF4-FFF2-40B4-BE49-F238E27FC236}">
                <a16:creationId xmlns:a16="http://schemas.microsoft.com/office/drawing/2014/main" id="{CFA8F8AF-8BFB-D7D8-010B-CEBDC57863A2}"/>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16B87587-9299-2344-F491-635B9E322C51}"/>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92318130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081F4D-089D-22EC-45AB-5D3591CDAA13}"/>
              </a:ext>
            </a:extLst>
          </p:cNvPr>
          <p:cNvSpPr>
            <a:spLocks noGrp="1"/>
          </p:cNvSpPr>
          <p:nvPr>
            <p:ph type="title"/>
          </p:nvPr>
        </p:nvSpPr>
        <p:spPr>
          <a:xfrm>
            <a:off x="914401" y="685801"/>
            <a:ext cx="10361084" cy="533399"/>
          </a:xfrm>
        </p:spPr>
        <p:txBody>
          <a:bodyPr/>
          <a:lstStyle/>
          <a:p>
            <a:r>
              <a:rPr lang="en-US" sz="2400" dirty="0"/>
              <a:t>Motion #4 – Site Visit – Hyatt Regency Irvine –  2024-06-12</a:t>
            </a:r>
          </a:p>
        </p:txBody>
      </p:sp>
      <p:sp>
        <p:nvSpPr>
          <p:cNvPr id="3" name="Content Placeholder 2">
            <a:extLst>
              <a:ext uri="{FF2B5EF4-FFF2-40B4-BE49-F238E27FC236}">
                <a16:creationId xmlns:a16="http://schemas.microsoft.com/office/drawing/2014/main" id="{78B25AB5-55D8-2DDA-9B32-8F0539EAD35C}"/>
              </a:ext>
            </a:extLst>
          </p:cNvPr>
          <p:cNvSpPr>
            <a:spLocks noGrp="1"/>
          </p:cNvSpPr>
          <p:nvPr>
            <p:ph idx="1"/>
          </p:nvPr>
        </p:nvSpPr>
        <p:spPr/>
        <p:txBody>
          <a:bodyPr/>
          <a:lstStyle/>
          <a:p>
            <a:pPr marL="0" indent="0">
              <a:spcBef>
                <a:spcPts val="0"/>
              </a:spcBef>
            </a:pPr>
            <a:r>
              <a:rPr lang="en-US" sz="2000" b="0" dirty="0"/>
              <a:t>Move to authorize the 802W Venue Manager, Jon Rosdahl, to go on a site visit with </a:t>
            </a:r>
            <a:r>
              <a:rPr lang="en-US" sz="2000" b="0" dirty="0" err="1"/>
              <a:t>Linespeed</a:t>
            </a:r>
            <a:r>
              <a:rPr lang="en-US" sz="2000" b="0" dirty="0"/>
              <a:t> and Face to Face Events with the purpose to prepare for 2027 January IEEE 802 Wireless Mixed-mode Interim at the Hyatt Regency Irvine Hotel in Irvine, California for the purpose of completing the contract.</a:t>
            </a:r>
            <a:br>
              <a:rPr lang="en-US" sz="2000" b="0" dirty="0"/>
            </a:br>
            <a:r>
              <a:rPr lang="en-US" sz="2000" b="0" dirty="0"/>
              <a:t>Expenses not to exceed: $1,000.</a:t>
            </a:r>
          </a:p>
          <a:p>
            <a:pPr marL="0" indent="0">
              <a:spcBef>
                <a:spcPts val="0"/>
              </a:spcBef>
            </a:pPr>
            <a:endParaRPr lang="en-US" sz="2000" b="0" dirty="0"/>
          </a:p>
          <a:p>
            <a:pPr marL="0" indent="0"/>
            <a:r>
              <a:rPr lang="en-US" sz="2000" b="0" dirty="0">
                <a:solidFill>
                  <a:schemeClr val="tx1"/>
                </a:solidFill>
              </a:rPr>
              <a:t>Moved: Stephen McCann</a:t>
            </a:r>
          </a:p>
          <a:p>
            <a:pPr marL="0" indent="0"/>
            <a:r>
              <a:rPr lang="en-US" sz="2000" b="0" dirty="0">
                <a:solidFill>
                  <a:schemeClr val="tx1"/>
                </a:solidFill>
              </a:rPr>
              <a:t>Seconded: Clint Powell</a:t>
            </a:r>
          </a:p>
          <a:p>
            <a:pPr marL="0" indent="0"/>
            <a:r>
              <a:rPr lang="en-US" sz="2000" b="0" dirty="0">
                <a:solidFill>
                  <a:schemeClr val="tx1"/>
                </a:solidFill>
              </a:rPr>
              <a:t>Results: Unanimous Consent (5 present)</a:t>
            </a:r>
          </a:p>
          <a:p>
            <a:pPr marL="0" indent="0">
              <a:spcBef>
                <a:spcPts val="0"/>
              </a:spcBef>
            </a:pPr>
            <a:endParaRPr lang="en-US" sz="2000" b="0" dirty="0"/>
          </a:p>
        </p:txBody>
      </p:sp>
      <p:sp>
        <p:nvSpPr>
          <p:cNvPr id="4" name="Date Placeholder 3">
            <a:extLst>
              <a:ext uri="{FF2B5EF4-FFF2-40B4-BE49-F238E27FC236}">
                <a16:creationId xmlns:a16="http://schemas.microsoft.com/office/drawing/2014/main" id="{15BA6FE5-96FD-116B-EBD0-A02853C7541A}"/>
              </a:ext>
            </a:extLst>
          </p:cNvPr>
          <p:cNvSpPr>
            <a:spLocks noGrp="1"/>
          </p:cNvSpPr>
          <p:nvPr>
            <p:ph type="dt" idx="10"/>
          </p:nvPr>
        </p:nvSpPr>
        <p:spPr/>
        <p:txBody>
          <a:bodyPr/>
          <a:lstStyle/>
          <a:p>
            <a:r>
              <a:rPr lang="en-US"/>
              <a:t>April 2025</a:t>
            </a:r>
            <a:endParaRPr lang="en-GB" dirty="0"/>
          </a:p>
        </p:txBody>
      </p:sp>
      <p:sp>
        <p:nvSpPr>
          <p:cNvPr id="5" name="Footer Placeholder 4">
            <a:extLst>
              <a:ext uri="{FF2B5EF4-FFF2-40B4-BE49-F238E27FC236}">
                <a16:creationId xmlns:a16="http://schemas.microsoft.com/office/drawing/2014/main" id="{64D7DCD2-322F-F0B1-7367-67216E6A9526}"/>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F19E168A-52E8-BAF7-12C6-E42915426263}"/>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412908719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6144F6-EF18-8EEE-8C7E-9C9DA179BC09}"/>
              </a:ext>
            </a:extLst>
          </p:cNvPr>
          <p:cNvSpPr>
            <a:spLocks noGrp="1"/>
          </p:cNvSpPr>
          <p:nvPr>
            <p:ph type="title"/>
          </p:nvPr>
        </p:nvSpPr>
        <p:spPr>
          <a:xfrm>
            <a:off x="914401" y="685801"/>
            <a:ext cx="10361084" cy="609599"/>
          </a:xfrm>
        </p:spPr>
        <p:txBody>
          <a:bodyPr/>
          <a:lstStyle/>
          <a:p>
            <a:r>
              <a:rPr lang="en-US" sz="2800" dirty="0"/>
              <a:t>Motion #5 – Site Visit – Antwerp Hilton – 2024-06-12</a:t>
            </a:r>
          </a:p>
        </p:txBody>
      </p:sp>
      <p:sp>
        <p:nvSpPr>
          <p:cNvPr id="3" name="Content Placeholder 2">
            <a:extLst>
              <a:ext uri="{FF2B5EF4-FFF2-40B4-BE49-F238E27FC236}">
                <a16:creationId xmlns:a16="http://schemas.microsoft.com/office/drawing/2014/main" id="{5E645B39-5258-A5B0-23A2-7784F0995BF1}"/>
              </a:ext>
            </a:extLst>
          </p:cNvPr>
          <p:cNvSpPr>
            <a:spLocks noGrp="1"/>
          </p:cNvSpPr>
          <p:nvPr>
            <p:ph idx="1"/>
          </p:nvPr>
        </p:nvSpPr>
        <p:spPr/>
        <p:txBody>
          <a:bodyPr/>
          <a:lstStyle/>
          <a:p>
            <a:r>
              <a:rPr lang="en-US" b="0" dirty="0"/>
              <a:t>Move to authorize the 802W Venue Manager, Jon Rosdahl, to go on a site visit with </a:t>
            </a:r>
            <a:r>
              <a:rPr lang="en-US" b="0" dirty="0" err="1"/>
              <a:t>Linespeed</a:t>
            </a:r>
            <a:r>
              <a:rPr lang="en-US" b="0" dirty="0"/>
              <a:t> and MTG Events with the purpose to prepare for 2026 May IEEE 802 Wireless Mixed-mode Interim at the Antwerp Hilton, Antwerp, Belgium, for the purpose of Preparing the Contract</a:t>
            </a:r>
            <a:br>
              <a:rPr lang="en-US" b="0" dirty="0"/>
            </a:br>
            <a:r>
              <a:rPr lang="en-US" b="0" dirty="0"/>
              <a:t>Expenses not to exceed: $5,000.</a:t>
            </a:r>
          </a:p>
          <a:p>
            <a:endParaRPr lang="en-US" b="0" dirty="0"/>
          </a:p>
          <a:p>
            <a:endParaRPr lang="en-US" b="0" dirty="0"/>
          </a:p>
          <a:p>
            <a:pPr marL="0" indent="0"/>
            <a:r>
              <a:rPr lang="en-US" dirty="0">
                <a:solidFill>
                  <a:schemeClr val="tx1"/>
                </a:solidFill>
              </a:rPr>
              <a:t>Moved: Ann Krieger</a:t>
            </a:r>
          </a:p>
          <a:p>
            <a:pPr marL="0" indent="0"/>
            <a:r>
              <a:rPr lang="en-US" sz="2400" dirty="0">
                <a:solidFill>
                  <a:schemeClr val="tx1"/>
                </a:solidFill>
              </a:rPr>
              <a:t>Seconded: Stephen McCann</a:t>
            </a:r>
          </a:p>
          <a:p>
            <a:pPr marL="0" indent="0"/>
            <a:r>
              <a:rPr lang="en-US" dirty="0">
                <a:solidFill>
                  <a:schemeClr val="tx1"/>
                </a:solidFill>
              </a:rPr>
              <a:t>Results: Unanimous Consent (</a:t>
            </a:r>
            <a:r>
              <a:rPr lang="en-US">
                <a:solidFill>
                  <a:schemeClr val="tx1"/>
                </a:solidFill>
              </a:rPr>
              <a:t>5 Present)</a:t>
            </a:r>
            <a:endParaRPr lang="en-US" dirty="0">
              <a:solidFill>
                <a:schemeClr val="tx1"/>
              </a:solidFill>
            </a:endParaRPr>
          </a:p>
          <a:p>
            <a:endParaRPr lang="en-US" dirty="0"/>
          </a:p>
        </p:txBody>
      </p:sp>
      <p:sp>
        <p:nvSpPr>
          <p:cNvPr id="4" name="Date Placeholder 3">
            <a:extLst>
              <a:ext uri="{FF2B5EF4-FFF2-40B4-BE49-F238E27FC236}">
                <a16:creationId xmlns:a16="http://schemas.microsoft.com/office/drawing/2014/main" id="{B606DD29-B22D-1CFA-E7CA-0660498879A6}"/>
              </a:ext>
            </a:extLst>
          </p:cNvPr>
          <p:cNvSpPr>
            <a:spLocks noGrp="1"/>
          </p:cNvSpPr>
          <p:nvPr>
            <p:ph type="dt" idx="10"/>
          </p:nvPr>
        </p:nvSpPr>
        <p:spPr/>
        <p:txBody>
          <a:bodyPr/>
          <a:lstStyle/>
          <a:p>
            <a:r>
              <a:rPr lang="en-US"/>
              <a:t>April 2025</a:t>
            </a:r>
            <a:endParaRPr lang="en-GB" dirty="0"/>
          </a:p>
        </p:txBody>
      </p:sp>
      <p:sp>
        <p:nvSpPr>
          <p:cNvPr id="5" name="Footer Placeholder 4">
            <a:extLst>
              <a:ext uri="{FF2B5EF4-FFF2-40B4-BE49-F238E27FC236}">
                <a16:creationId xmlns:a16="http://schemas.microsoft.com/office/drawing/2014/main" id="{337FC5A9-9BA9-1E58-731F-C1F6C3778D90}"/>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3435F5F3-D24E-9263-4235-3DAC5C0EDA1D}"/>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25906510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76343C-4815-F7BA-2948-8FEEC6935B00}"/>
              </a:ext>
            </a:extLst>
          </p:cNvPr>
          <p:cNvSpPr>
            <a:spLocks noGrp="1"/>
          </p:cNvSpPr>
          <p:nvPr>
            <p:ph type="title"/>
          </p:nvPr>
        </p:nvSpPr>
        <p:spPr/>
        <p:txBody>
          <a:bodyPr/>
          <a:lstStyle/>
          <a:p>
            <a:r>
              <a:rPr lang="en-US" sz="2400" dirty="0"/>
              <a:t>1. Motion approve location for the 2026 May IEEE 802W Interim: Antwerp, Belgium (2024-04-10)</a:t>
            </a:r>
          </a:p>
        </p:txBody>
      </p:sp>
      <p:sp>
        <p:nvSpPr>
          <p:cNvPr id="3" name="Content Placeholder 2">
            <a:extLst>
              <a:ext uri="{FF2B5EF4-FFF2-40B4-BE49-F238E27FC236}">
                <a16:creationId xmlns:a16="http://schemas.microsoft.com/office/drawing/2014/main" id="{8456D09C-0EC7-07E7-D615-854632E7627D}"/>
              </a:ext>
            </a:extLst>
          </p:cNvPr>
          <p:cNvSpPr>
            <a:spLocks noGrp="1"/>
          </p:cNvSpPr>
          <p:nvPr>
            <p:ph idx="1"/>
          </p:nvPr>
        </p:nvSpPr>
        <p:spPr/>
        <p:txBody>
          <a:bodyPr/>
          <a:lstStyle/>
          <a:p>
            <a:r>
              <a:rPr lang="en-US" dirty="0"/>
              <a:t>Motion: Approve the location of the 2026 May IEEE 802W Interim: Antwerp, Belgium 2026 May 10-15.</a:t>
            </a:r>
          </a:p>
          <a:p>
            <a:endParaRPr lang="en-US" b="0" dirty="0"/>
          </a:p>
          <a:p>
            <a:r>
              <a:rPr lang="en-US" b="0" dirty="0"/>
              <a:t>Moved: Stephen McCann</a:t>
            </a:r>
          </a:p>
          <a:p>
            <a:r>
              <a:rPr lang="en-US" b="0" dirty="0"/>
              <a:t>2</a:t>
            </a:r>
            <a:r>
              <a:rPr lang="en-US" b="0" baseline="30000" dirty="0"/>
              <a:t>nd</a:t>
            </a:r>
            <a:r>
              <a:rPr lang="en-US" b="0" dirty="0"/>
              <a:t>: Clint Powell</a:t>
            </a:r>
          </a:p>
          <a:p>
            <a:r>
              <a:rPr lang="en-US" b="0" dirty="0"/>
              <a:t>Motion for ECJT.</a:t>
            </a:r>
          </a:p>
          <a:p>
            <a:r>
              <a:rPr lang="en-US" b="0" dirty="0"/>
              <a:t>Results: 5-0-2 </a:t>
            </a:r>
            <a:endParaRPr lang="en-US" dirty="0"/>
          </a:p>
          <a:p>
            <a:endParaRPr lang="en-US" dirty="0"/>
          </a:p>
        </p:txBody>
      </p:sp>
      <p:sp>
        <p:nvSpPr>
          <p:cNvPr id="4" name="Date Placeholder 3">
            <a:extLst>
              <a:ext uri="{FF2B5EF4-FFF2-40B4-BE49-F238E27FC236}">
                <a16:creationId xmlns:a16="http://schemas.microsoft.com/office/drawing/2014/main" id="{B22DFA06-59D7-A501-F3EA-EFB84694BFA2}"/>
              </a:ext>
            </a:extLst>
          </p:cNvPr>
          <p:cNvSpPr>
            <a:spLocks noGrp="1"/>
          </p:cNvSpPr>
          <p:nvPr>
            <p:ph type="dt" idx="10"/>
          </p:nvPr>
        </p:nvSpPr>
        <p:spPr/>
        <p:txBody>
          <a:bodyPr/>
          <a:lstStyle/>
          <a:p>
            <a:r>
              <a:rPr lang="en-US"/>
              <a:t>April 2025</a:t>
            </a:r>
            <a:endParaRPr lang="en-GB" dirty="0"/>
          </a:p>
        </p:txBody>
      </p:sp>
      <p:sp>
        <p:nvSpPr>
          <p:cNvPr id="5" name="Footer Placeholder 4">
            <a:extLst>
              <a:ext uri="{FF2B5EF4-FFF2-40B4-BE49-F238E27FC236}">
                <a16:creationId xmlns:a16="http://schemas.microsoft.com/office/drawing/2014/main" id="{3DADE07D-019C-95C5-461C-716D3EA24308}"/>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E93412B9-0910-3C04-928C-91C467250065}"/>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Tree>
    <p:extLst>
      <p:ext uri="{BB962C8B-B14F-4D97-AF65-F5344CB8AC3E}">
        <p14:creationId xmlns:p14="http://schemas.microsoft.com/office/powerpoint/2010/main" val="105200789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A6499D-E389-EB74-0806-E73E1FFA85B6}"/>
              </a:ext>
            </a:extLst>
          </p:cNvPr>
          <p:cNvSpPr>
            <a:spLocks noGrp="1"/>
          </p:cNvSpPr>
          <p:nvPr>
            <p:ph type="title"/>
          </p:nvPr>
        </p:nvSpPr>
        <p:spPr/>
        <p:txBody>
          <a:bodyPr/>
          <a:lstStyle/>
          <a:p>
            <a:r>
              <a:rPr lang="en-US" sz="2800" dirty="0"/>
              <a:t>2. Motion to Reset the date for 2025 January– Kobe, Japan</a:t>
            </a:r>
            <a:br>
              <a:rPr lang="en-US" sz="2800" dirty="0"/>
            </a:br>
            <a:r>
              <a:rPr lang="en-US" sz="2800" dirty="0"/>
              <a:t>2024-02-14</a:t>
            </a:r>
          </a:p>
        </p:txBody>
      </p:sp>
      <p:sp>
        <p:nvSpPr>
          <p:cNvPr id="3" name="Content Placeholder 2">
            <a:extLst>
              <a:ext uri="{FF2B5EF4-FFF2-40B4-BE49-F238E27FC236}">
                <a16:creationId xmlns:a16="http://schemas.microsoft.com/office/drawing/2014/main" id="{4C039166-BB1D-C51D-18E8-5BAB73BA0C5F}"/>
              </a:ext>
            </a:extLst>
          </p:cNvPr>
          <p:cNvSpPr>
            <a:spLocks noGrp="1"/>
          </p:cNvSpPr>
          <p:nvPr>
            <p:ph idx="1"/>
          </p:nvPr>
        </p:nvSpPr>
        <p:spPr/>
        <p:txBody>
          <a:bodyPr/>
          <a:lstStyle/>
          <a:p>
            <a:pPr marL="0" marR="0" lvl="2" indent="0">
              <a:spcBef>
                <a:spcPts val="0"/>
              </a:spcBef>
              <a:spcAft>
                <a:spcPts val="0"/>
              </a:spcAft>
            </a:pPr>
            <a:r>
              <a:rPr lang="en-GB" sz="2400" b="1" dirty="0">
                <a:effectLst/>
                <a:latin typeface="Times New Roman" panose="02020603050405020304" pitchFamily="18" charset="0"/>
                <a:ea typeface="Times New Roman" panose="02020603050405020304" pitchFamily="18" charset="0"/>
              </a:rPr>
              <a:t>Motion: Approve the date change (reversion) </a:t>
            </a:r>
            <a:r>
              <a:rPr lang="en-GB" sz="2400" b="1" dirty="0">
                <a:latin typeface="Times New Roman" panose="02020603050405020304" pitchFamily="18" charset="0"/>
                <a:ea typeface="Times New Roman" panose="02020603050405020304" pitchFamily="18" charset="0"/>
              </a:rPr>
              <a:t>of the 2025 January 802W Interim to </a:t>
            </a:r>
            <a:r>
              <a:rPr lang="en-GB" sz="2400" b="1" dirty="0">
                <a:effectLst/>
                <a:highlight>
                  <a:srgbClr val="FFFF00"/>
                </a:highlight>
                <a:latin typeface="Times New Roman" panose="02020603050405020304" pitchFamily="18" charset="0"/>
                <a:ea typeface="Times New Roman" panose="02020603050405020304" pitchFamily="18" charset="0"/>
              </a:rPr>
              <a:t>January 12-17, 2025</a:t>
            </a:r>
            <a:r>
              <a:rPr lang="en-GB" sz="2400" b="1" dirty="0">
                <a:effectLst/>
                <a:latin typeface="Times New Roman" panose="02020603050405020304" pitchFamily="18" charset="0"/>
                <a:ea typeface="Times New Roman" panose="02020603050405020304" pitchFamily="18" charset="0"/>
              </a:rPr>
              <a:t>, in Kobe (was subsequent week). [Note: this rescinds the 2024 January date change approval and 2023 May location/date approval, due to hotel availability]</a:t>
            </a:r>
            <a:endParaRPr lang="en-US" sz="2400" dirty="0">
              <a:effectLst/>
              <a:latin typeface="Times New Roman" panose="02020603050405020304" pitchFamily="18" charset="0"/>
              <a:ea typeface="Times New Roman" panose="02020603050405020304" pitchFamily="18" charset="0"/>
            </a:endParaRPr>
          </a:p>
          <a:p>
            <a:pPr lvl="1"/>
            <a:endParaRPr lang="en-US" b="0" i="0" dirty="0">
              <a:solidFill>
                <a:srgbClr val="000000"/>
              </a:solidFill>
              <a:effectLst/>
              <a:latin typeface="Times New Roman" panose="02020603050405020304" pitchFamily="18" charset="0"/>
            </a:endParaRPr>
          </a:p>
          <a:p>
            <a:pPr lvl="1"/>
            <a:r>
              <a:rPr lang="en-US" b="0" i="0" dirty="0">
                <a:solidFill>
                  <a:srgbClr val="000000"/>
                </a:solidFill>
                <a:effectLst/>
                <a:latin typeface="Times New Roman" panose="02020603050405020304" pitchFamily="18" charset="0"/>
              </a:rPr>
              <a:t>Moved: Jon Rosdahl</a:t>
            </a:r>
            <a:endParaRPr lang="en-US" dirty="0">
              <a:latin typeface="Times New Roman" panose="02020603050405020304" pitchFamily="18" charset="0"/>
            </a:endParaRPr>
          </a:p>
          <a:p>
            <a:pPr lvl="1"/>
            <a:r>
              <a:rPr lang="en-US" b="0" i="0" dirty="0">
                <a:solidFill>
                  <a:srgbClr val="000000"/>
                </a:solidFill>
                <a:effectLst/>
                <a:latin typeface="Times New Roman" panose="02020603050405020304" pitchFamily="18" charset="0"/>
              </a:rPr>
              <a:t>Second: Ben Rolfe</a:t>
            </a:r>
          </a:p>
          <a:p>
            <a:pPr lvl="1"/>
            <a:r>
              <a:rPr lang="en-US" b="0" i="0" dirty="0">
                <a:solidFill>
                  <a:srgbClr val="000000"/>
                </a:solidFill>
                <a:effectLst/>
                <a:latin typeface="Times New Roman" panose="02020603050405020304" pitchFamily="18" charset="0"/>
              </a:rPr>
              <a:t>	· </a:t>
            </a:r>
            <a:r>
              <a:rPr lang="en-US" b="0" dirty="0">
                <a:latin typeface="Times New Roman" panose="02020603050405020304" pitchFamily="18" charset="0"/>
              </a:rPr>
              <a:t>Note: </a:t>
            </a:r>
            <a:r>
              <a:rPr lang="en-US" b="0" i="0" dirty="0">
                <a:solidFill>
                  <a:srgbClr val="000000"/>
                </a:solidFill>
                <a:effectLst/>
                <a:latin typeface="Times New Roman" panose="02020603050405020304" pitchFamily="18" charset="0"/>
              </a:rPr>
              <a:t>This is a wireless chairs’ motion.</a:t>
            </a:r>
          </a:p>
          <a:p>
            <a:pPr lvl="1"/>
            <a:r>
              <a:rPr lang="en-US" i="0" dirty="0">
                <a:solidFill>
                  <a:srgbClr val="000000"/>
                </a:solidFill>
                <a:effectLst/>
                <a:latin typeface="Times New Roman" panose="02020603050405020304" pitchFamily="18" charset="0"/>
              </a:rPr>
              <a:t>Results</a:t>
            </a:r>
            <a:r>
              <a:rPr lang="en-US" b="0" i="0" dirty="0">
                <a:solidFill>
                  <a:srgbClr val="000000"/>
                </a:solidFill>
                <a:effectLst/>
                <a:latin typeface="Times New Roman" panose="02020603050405020304" pitchFamily="18" charset="0"/>
              </a:rPr>
              <a:t>:   </a:t>
            </a:r>
            <a:r>
              <a:rPr lang="en-US" dirty="0">
                <a:latin typeface="Times New Roman" panose="02020603050405020304" pitchFamily="18" charset="0"/>
              </a:rPr>
              <a:t>Unanimous w/1 abstain (Stuart Kerry)</a:t>
            </a:r>
            <a:r>
              <a:rPr lang="en-US" b="0" i="0" dirty="0">
                <a:solidFill>
                  <a:srgbClr val="000000"/>
                </a:solidFill>
                <a:effectLst/>
                <a:latin typeface="Times New Roman" panose="02020603050405020304" pitchFamily="18" charset="0"/>
              </a:rPr>
              <a:t>.  (Voter's present = 14)</a:t>
            </a:r>
          </a:p>
          <a:p>
            <a:endParaRPr lang="en-US" dirty="0"/>
          </a:p>
        </p:txBody>
      </p:sp>
      <p:sp>
        <p:nvSpPr>
          <p:cNvPr id="4" name="Date Placeholder 3">
            <a:extLst>
              <a:ext uri="{FF2B5EF4-FFF2-40B4-BE49-F238E27FC236}">
                <a16:creationId xmlns:a16="http://schemas.microsoft.com/office/drawing/2014/main" id="{BE5A44DA-ACB8-7DA2-0049-14829595F84D}"/>
              </a:ext>
            </a:extLst>
          </p:cNvPr>
          <p:cNvSpPr>
            <a:spLocks noGrp="1"/>
          </p:cNvSpPr>
          <p:nvPr>
            <p:ph type="dt" idx="10"/>
          </p:nvPr>
        </p:nvSpPr>
        <p:spPr/>
        <p:txBody>
          <a:bodyPr/>
          <a:lstStyle/>
          <a:p>
            <a:r>
              <a:rPr lang="en-US"/>
              <a:t>April 2025</a:t>
            </a:r>
            <a:endParaRPr lang="en-GB" dirty="0"/>
          </a:p>
        </p:txBody>
      </p:sp>
      <p:sp>
        <p:nvSpPr>
          <p:cNvPr id="5" name="Footer Placeholder 4">
            <a:extLst>
              <a:ext uri="{FF2B5EF4-FFF2-40B4-BE49-F238E27FC236}">
                <a16:creationId xmlns:a16="http://schemas.microsoft.com/office/drawing/2014/main" id="{0DB5A932-8D65-42A3-179D-931970BF5F8A}"/>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44B9DD90-A53E-4FA2-79F0-E0499CFFF477}"/>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Tree>
    <p:extLst>
      <p:ext uri="{BB962C8B-B14F-4D97-AF65-F5344CB8AC3E}">
        <p14:creationId xmlns:p14="http://schemas.microsoft.com/office/powerpoint/2010/main" val="137766951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69FE1F-7287-C461-1032-97EAFDF0780F}"/>
              </a:ext>
            </a:extLst>
          </p:cNvPr>
          <p:cNvSpPr>
            <a:spLocks noGrp="1"/>
          </p:cNvSpPr>
          <p:nvPr>
            <p:ph type="title"/>
          </p:nvPr>
        </p:nvSpPr>
        <p:spPr>
          <a:xfrm>
            <a:off x="914401" y="685801"/>
            <a:ext cx="10361084" cy="1295400"/>
          </a:xfrm>
        </p:spPr>
        <p:txBody>
          <a:bodyPr/>
          <a:lstStyle/>
          <a:p>
            <a:r>
              <a:rPr lang="en-US" dirty="0"/>
              <a:t>4. Motion approve location for the 2027 May IEEE 802W Interim: Auckland, New Zealand</a:t>
            </a:r>
            <a:br>
              <a:rPr lang="en-US" dirty="0"/>
            </a:br>
            <a:r>
              <a:rPr lang="en-US" sz="3200" dirty="0"/>
              <a:t>2024-02-14</a:t>
            </a:r>
            <a:endParaRPr lang="en-US" dirty="0"/>
          </a:p>
        </p:txBody>
      </p:sp>
      <p:sp>
        <p:nvSpPr>
          <p:cNvPr id="3" name="Content Placeholder 2">
            <a:extLst>
              <a:ext uri="{FF2B5EF4-FFF2-40B4-BE49-F238E27FC236}">
                <a16:creationId xmlns:a16="http://schemas.microsoft.com/office/drawing/2014/main" id="{2BBB9DAA-E58F-BB1C-4C46-8CACA4335CFD}"/>
              </a:ext>
            </a:extLst>
          </p:cNvPr>
          <p:cNvSpPr>
            <a:spLocks noGrp="1"/>
          </p:cNvSpPr>
          <p:nvPr>
            <p:ph idx="1"/>
          </p:nvPr>
        </p:nvSpPr>
        <p:spPr>
          <a:xfrm>
            <a:off x="914401" y="2514600"/>
            <a:ext cx="10361084" cy="3579814"/>
          </a:xfrm>
        </p:spPr>
        <p:txBody>
          <a:bodyPr/>
          <a:lstStyle/>
          <a:p>
            <a:r>
              <a:rPr lang="en-US" b="0" dirty="0"/>
              <a:t>Motion: Approve the location of the 2027 May IEEE 802W Interim as Auckland, New Zealand 2027 May 9-14.</a:t>
            </a:r>
          </a:p>
          <a:p>
            <a:endParaRPr lang="en-US" b="0" dirty="0"/>
          </a:p>
          <a:p>
            <a:r>
              <a:rPr lang="en-US" b="0" dirty="0"/>
              <a:t>Moved: Jon Rosdahl</a:t>
            </a:r>
          </a:p>
          <a:p>
            <a:r>
              <a:rPr lang="en-US" b="0" dirty="0"/>
              <a:t>2</a:t>
            </a:r>
            <a:r>
              <a:rPr lang="en-US" b="0" baseline="30000" dirty="0"/>
              <a:t>nd</a:t>
            </a:r>
            <a:r>
              <a:rPr lang="en-US" b="0" dirty="0"/>
              <a:t>: Stephen McCann</a:t>
            </a:r>
          </a:p>
          <a:p>
            <a:r>
              <a:rPr lang="en-US" b="0" dirty="0"/>
              <a:t>Motion for ECJT.</a:t>
            </a:r>
          </a:p>
          <a:p>
            <a:r>
              <a:rPr lang="en-US" b="0" dirty="0"/>
              <a:t>Results: Unanimous – (Voters = 6-0-0)</a:t>
            </a:r>
            <a:endParaRPr lang="en-US" dirty="0"/>
          </a:p>
        </p:txBody>
      </p:sp>
      <p:sp>
        <p:nvSpPr>
          <p:cNvPr id="4" name="Date Placeholder 3">
            <a:extLst>
              <a:ext uri="{FF2B5EF4-FFF2-40B4-BE49-F238E27FC236}">
                <a16:creationId xmlns:a16="http://schemas.microsoft.com/office/drawing/2014/main" id="{D1BD38E0-9058-BEB1-8008-650168219B90}"/>
              </a:ext>
            </a:extLst>
          </p:cNvPr>
          <p:cNvSpPr>
            <a:spLocks noGrp="1"/>
          </p:cNvSpPr>
          <p:nvPr>
            <p:ph type="dt" idx="10"/>
          </p:nvPr>
        </p:nvSpPr>
        <p:spPr/>
        <p:txBody>
          <a:bodyPr/>
          <a:lstStyle/>
          <a:p>
            <a:r>
              <a:rPr lang="en-US"/>
              <a:t>April 2025</a:t>
            </a:r>
            <a:endParaRPr lang="en-GB" dirty="0"/>
          </a:p>
        </p:txBody>
      </p:sp>
      <p:sp>
        <p:nvSpPr>
          <p:cNvPr id="5" name="Footer Placeholder 4">
            <a:extLst>
              <a:ext uri="{FF2B5EF4-FFF2-40B4-BE49-F238E27FC236}">
                <a16:creationId xmlns:a16="http://schemas.microsoft.com/office/drawing/2014/main" id="{1734A90C-B40D-8940-4DB9-AA74D30EF09F}"/>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B6961E49-3A0E-6E25-6D68-E1DFB0182727}"/>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Tree>
    <p:extLst>
      <p:ext uri="{BB962C8B-B14F-4D97-AF65-F5344CB8AC3E}">
        <p14:creationId xmlns:p14="http://schemas.microsoft.com/office/powerpoint/2010/main" val="267429111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03453B-4FB5-18F3-596D-A5900F7DA79A}"/>
              </a:ext>
            </a:extLst>
          </p:cNvPr>
          <p:cNvSpPr>
            <a:spLocks noGrp="1"/>
          </p:cNvSpPr>
          <p:nvPr>
            <p:ph type="title"/>
          </p:nvPr>
        </p:nvSpPr>
        <p:spPr>
          <a:xfrm>
            <a:off x="914401" y="685801"/>
            <a:ext cx="10361084" cy="1295400"/>
          </a:xfrm>
        </p:spPr>
        <p:txBody>
          <a:bodyPr/>
          <a:lstStyle/>
          <a:p>
            <a:r>
              <a:rPr lang="en-US" sz="3200" b="1" dirty="0">
                <a:solidFill>
                  <a:schemeClr val="accent1">
                    <a:lumMod val="50000"/>
                  </a:schemeClr>
                </a:solidFill>
              </a:rPr>
              <a:t>5. Motion to approve Location for 2028 January– </a:t>
            </a:r>
            <a:br>
              <a:rPr lang="en-US" sz="3200" b="1" dirty="0">
                <a:solidFill>
                  <a:schemeClr val="accent1">
                    <a:lumMod val="50000"/>
                  </a:schemeClr>
                </a:solidFill>
              </a:rPr>
            </a:br>
            <a:r>
              <a:rPr lang="en-US" sz="3200" b="1" dirty="0">
                <a:solidFill>
                  <a:schemeClr val="accent1">
                    <a:lumMod val="50000"/>
                  </a:schemeClr>
                </a:solidFill>
              </a:rPr>
              <a:t>Panama Hilton, Panama City </a:t>
            </a:r>
            <a:br>
              <a:rPr lang="en-US" sz="3200" b="1" dirty="0">
                <a:solidFill>
                  <a:schemeClr val="accent1">
                    <a:lumMod val="50000"/>
                  </a:schemeClr>
                </a:solidFill>
              </a:rPr>
            </a:br>
            <a:r>
              <a:rPr lang="en-US" sz="3200" b="1" dirty="0">
                <a:solidFill>
                  <a:schemeClr val="accent1">
                    <a:lumMod val="50000"/>
                  </a:schemeClr>
                </a:solidFill>
              </a:rPr>
              <a:t>2024-02-14</a:t>
            </a:r>
            <a:endParaRPr lang="en-US" dirty="0">
              <a:solidFill>
                <a:schemeClr val="accent1">
                  <a:lumMod val="50000"/>
                </a:schemeClr>
              </a:solidFill>
            </a:endParaRPr>
          </a:p>
        </p:txBody>
      </p:sp>
      <p:sp>
        <p:nvSpPr>
          <p:cNvPr id="3" name="Content Placeholder 2">
            <a:extLst>
              <a:ext uri="{FF2B5EF4-FFF2-40B4-BE49-F238E27FC236}">
                <a16:creationId xmlns:a16="http://schemas.microsoft.com/office/drawing/2014/main" id="{7A524F4B-1EE2-8E46-29A2-649590B3F0D8}"/>
              </a:ext>
            </a:extLst>
          </p:cNvPr>
          <p:cNvSpPr>
            <a:spLocks noGrp="1"/>
          </p:cNvSpPr>
          <p:nvPr>
            <p:ph idx="1"/>
          </p:nvPr>
        </p:nvSpPr>
        <p:spPr>
          <a:xfrm>
            <a:off x="914401" y="2514600"/>
            <a:ext cx="10361084" cy="3579814"/>
          </a:xfrm>
        </p:spPr>
        <p:txBody>
          <a:bodyPr/>
          <a:lstStyle/>
          <a:p>
            <a:pPr lvl="1"/>
            <a:r>
              <a:rPr lang="en-US" sz="2400" b="1" i="0" dirty="0">
                <a:solidFill>
                  <a:srgbClr val="000000"/>
                </a:solidFill>
                <a:effectLst/>
                <a:latin typeface="Times New Roman" panose="02020603050405020304" pitchFamily="18" charset="0"/>
              </a:rPr>
              <a:t>Approve holding the 2028 January IEEE 802 Wireless Interim Session </a:t>
            </a:r>
            <a:r>
              <a:rPr lang="en-US" sz="2400" b="1" dirty="0">
                <a:latin typeface="Times New Roman" panose="02020603050405020304" pitchFamily="18" charset="0"/>
              </a:rPr>
              <a:t>at the Panama Hilton, Panama City, Panama on </a:t>
            </a:r>
            <a:r>
              <a:rPr lang="en-US" sz="2400" b="1" i="0" dirty="0">
                <a:solidFill>
                  <a:srgbClr val="000000"/>
                </a:solidFill>
                <a:effectLst/>
                <a:latin typeface="Times New Roman" panose="02020603050405020304" pitchFamily="18" charset="0"/>
              </a:rPr>
              <a:t>January 16-21, 2028</a:t>
            </a:r>
            <a:r>
              <a:rPr lang="en-US" sz="2400" b="1" dirty="0">
                <a:latin typeface="Times New Roman" panose="02020603050405020304" pitchFamily="18" charset="0"/>
              </a:rPr>
              <a:t>.</a:t>
            </a:r>
            <a:endParaRPr lang="en-US" sz="2400" b="1" i="0" dirty="0">
              <a:solidFill>
                <a:srgbClr val="000000"/>
              </a:solidFill>
              <a:effectLst/>
              <a:latin typeface="Times New Roman" panose="02020603050405020304" pitchFamily="18" charset="0"/>
            </a:endParaRPr>
          </a:p>
          <a:p>
            <a:pPr lvl="1"/>
            <a:endParaRPr lang="en-US" b="0" i="0" dirty="0">
              <a:solidFill>
                <a:srgbClr val="000000"/>
              </a:solidFill>
              <a:effectLst/>
              <a:latin typeface="Times New Roman" panose="02020603050405020304" pitchFamily="18" charset="0"/>
            </a:endParaRPr>
          </a:p>
          <a:p>
            <a:pPr lvl="1"/>
            <a:r>
              <a:rPr lang="en-US" b="0" i="0" dirty="0">
                <a:solidFill>
                  <a:srgbClr val="000000"/>
                </a:solidFill>
                <a:effectLst/>
                <a:latin typeface="Times New Roman" panose="02020603050405020304" pitchFamily="18" charset="0"/>
              </a:rPr>
              <a:t>Moved: Jon Rosdahl</a:t>
            </a:r>
            <a:endParaRPr lang="en-US" dirty="0">
              <a:latin typeface="Times New Roman" panose="02020603050405020304" pitchFamily="18" charset="0"/>
            </a:endParaRPr>
          </a:p>
          <a:p>
            <a:pPr lvl="1"/>
            <a:r>
              <a:rPr lang="en-US" b="0" i="0" dirty="0">
                <a:solidFill>
                  <a:srgbClr val="000000"/>
                </a:solidFill>
                <a:effectLst/>
                <a:latin typeface="Times New Roman" panose="02020603050405020304" pitchFamily="18" charset="0"/>
              </a:rPr>
              <a:t>Second: Robert Stacey</a:t>
            </a:r>
          </a:p>
          <a:p>
            <a:pPr lvl="1"/>
            <a:r>
              <a:rPr lang="en-US" b="0" i="0" dirty="0">
                <a:solidFill>
                  <a:srgbClr val="000000"/>
                </a:solidFill>
                <a:effectLst/>
                <a:latin typeface="Times New Roman" panose="02020603050405020304" pitchFamily="18" charset="0"/>
              </a:rPr>
              <a:t>	· </a:t>
            </a:r>
            <a:r>
              <a:rPr lang="en-US" b="0" dirty="0">
                <a:latin typeface="Times New Roman" panose="02020603050405020304" pitchFamily="18" charset="0"/>
              </a:rPr>
              <a:t>Note: </a:t>
            </a:r>
            <a:r>
              <a:rPr lang="en-US" b="0" i="0" dirty="0">
                <a:solidFill>
                  <a:srgbClr val="000000"/>
                </a:solidFill>
                <a:effectLst/>
                <a:latin typeface="Times New Roman" panose="02020603050405020304" pitchFamily="18" charset="0"/>
              </a:rPr>
              <a:t>This is a ECJT motion.</a:t>
            </a:r>
          </a:p>
          <a:p>
            <a:pPr lvl="1"/>
            <a:r>
              <a:rPr lang="en-US" i="0" dirty="0">
                <a:solidFill>
                  <a:srgbClr val="000000"/>
                </a:solidFill>
                <a:effectLst/>
                <a:latin typeface="Times New Roman" panose="02020603050405020304" pitchFamily="18" charset="0"/>
              </a:rPr>
              <a:t>Results</a:t>
            </a:r>
            <a:r>
              <a:rPr lang="en-US" b="0" i="0" dirty="0">
                <a:solidFill>
                  <a:srgbClr val="000000"/>
                </a:solidFill>
                <a:effectLst/>
                <a:latin typeface="Times New Roman" panose="02020603050405020304" pitchFamily="18" charset="0"/>
              </a:rPr>
              <a:t>:  Unanimous Consent    (Voter's present = 6-0-0)</a:t>
            </a:r>
          </a:p>
          <a:p>
            <a:endParaRPr lang="en-US" dirty="0"/>
          </a:p>
        </p:txBody>
      </p:sp>
      <p:sp>
        <p:nvSpPr>
          <p:cNvPr id="4" name="Date Placeholder 3">
            <a:extLst>
              <a:ext uri="{FF2B5EF4-FFF2-40B4-BE49-F238E27FC236}">
                <a16:creationId xmlns:a16="http://schemas.microsoft.com/office/drawing/2014/main" id="{2130855A-8172-2672-8BC9-FA5B433905AD}"/>
              </a:ext>
            </a:extLst>
          </p:cNvPr>
          <p:cNvSpPr>
            <a:spLocks noGrp="1"/>
          </p:cNvSpPr>
          <p:nvPr>
            <p:ph type="dt" idx="10"/>
          </p:nvPr>
        </p:nvSpPr>
        <p:spPr/>
        <p:txBody>
          <a:bodyPr/>
          <a:lstStyle/>
          <a:p>
            <a:r>
              <a:rPr lang="en-US"/>
              <a:t>April 2025</a:t>
            </a:r>
            <a:endParaRPr lang="en-GB" dirty="0"/>
          </a:p>
        </p:txBody>
      </p:sp>
      <p:sp>
        <p:nvSpPr>
          <p:cNvPr id="5" name="Footer Placeholder 4">
            <a:extLst>
              <a:ext uri="{FF2B5EF4-FFF2-40B4-BE49-F238E27FC236}">
                <a16:creationId xmlns:a16="http://schemas.microsoft.com/office/drawing/2014/main" id="{FC6434C4-A3F3-AD75-7AF2-AA34EAC9BE51}"/>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E679E770-51D7-6FFF-9B3A-D2D526EA0760}"/>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Tree>
    <p:extLst>
      <p:ext uri="{BB962C8B-B14F-4D97-AF65-F5344CB8AC3E}">
        <p14:creationId xmlns:p14="http://schemas.microsoft.com/office/powerpoint/2010/main" val="35489570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Current Status of 802 Wireless Interim Session venue plans as of May11, 2025, as presented to the IEEE 802 Wireless Chairs Standing Committee during the 11 May 802WCSC meeting and posted the link on Mentor to IEEE 802 Wireless Chairs Standing Committee reflector.</a:t>
            </a:r>
          </a:p>
        </p:txBody>
      </p:sp>
      <p:sp>
        <p:nvSpPr>
          <p:cNvPr id="4" name="Date Placeholder 3"/>
          <p:cNvSpPr>
            <a:spLocks noGrp="1"/>
          </p:cNvSpPr>
          <p:nvPr>
            <p:ph type="dt" idx="10"/>
          </p:nvPr>
        </p:nvSpPr>
        <p:spPr/>
        <p:txBody>
          <a:bodyPr/>
          <a:lstStyle/>
          <a:p>
            <a:r>
              <a:rPr lang="en-US"/>
              <a:t>April 2025</a:t>
            </a:r>
            <a:endParaRPr lang="en-GB" dirty="0"/>
          </a:p>
        </p:txBody>
      </p:sp>
      <p:sp>
        <p:nvSpPr>
          <p:cNvPr id="5" name="Footer Placeholder 4"/>
          <p:cNvSpPr>
            <a:spLocks noGrp="1"/>
          </p:cNvSpPr>
          <p:nvPr>
            <p:ph type="ftr" idx="11"/>
          </p:nvPr>
        </p:nvSpPr>
        <p:spPr/>
        <p:txBody>
          <a:bodyPr/>
          <a:lstStyle/>
          <a:p>
            <a:r>
              <a:rPr lang="en-GB" dirty="0"/>
              <a:t>Jon Rosdahl, Qualcomm</a:t>
            </a:r>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2</a:t>
            </a:fld>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03453B-4FB5-18F3-596D-A5900F7DA79A}"/>
              </a:ext>
            </a:extLst>
          </p:cNvPr>
          <p:cNvSpPr>
            <a:spLocks noGrp="1"/>
          </p:cNvSpPr>
          <p:nvPr>
            <p:ph type="title"/>
          </p:nvPr>
        </p:nvSpPr>
        <p:spPr>
          <a:xfrm>
            <a:off x="914401" y="685801"/>
            <a:ext cx="10361084" cy="1447799"/>
          </a:xfrm>
        </p:spPr>
        <p:txBody>
          <a:bodyPr/>
          <a:lstStyle/>
          <a:p>
            <a:r>
              <a:rPr lang="en-US" sz="3200" b="1" dirty="0">
                <a:solidFill>
                  <a:schemeClr val="accent1">
                    <a:lumMod val="50000"/>
                  </a:schemeClr>
                </a:solidFill>
              </a:rPr>
              <a:t>6. Motion to approve Location for 2026 January– </a:t>
            </a:r>
            <a:br>
              <a:rPr lang="en-US" sz="3200" b="1" dirty="0">
                <a:solidFill>
                  <a:schemeClr val="accent1">
                    <a:lumMod val="50000"/>
                  </a:schemeClr>
                </a:solidFill>
              </a:rPr>
            </a:br>
            <a:r>
              <a:rPr lang="en-US" sz="3200" b="1" dirty="0">
                <a:solidFill>
                  <a:schemeClr val="accent1">
                    <a:lumMod val="50000"/>
                  </a:schemeClr>
                </a:solidFill>
              </a:rPr>
              <a:t>Victoria, Canada 2026 Jan 11-16</a:t>
            </a:r>
            <a:br>
              <a:rPr lang="en-US" sz="3200" b="1" dirty="0">
                <a:solidFill>
                  <a:schemeClr val="accent1">
                    <a:lumMod val="50000"/>
                  </a:schemeClr>
                </a:solidFill>
              </a:rPr>
            </a:br>
            <a:r>
              <a:rPr lang="en-US" sz="3200" b="1" dirty="0">
                <a:solidFill>
                  <a:schemeClr val="accent1">
                    <a:lumMod val="50000"/>
                  </a:schemeClr>
                </a:solidFill>
              </a:rPr>
              <a:t>2024-02-14</a:t>
            </a:r>
            <a:endParaRPr lang="en-US" dirty="0">
              <a:solidFill>
                <a:schemeClr val="accent1">
                  <a:lumMod val="50000"/>
                </a:schemeClr>
              </a:solidFill>
            </a:endParaRPr>
          </a:p>
        </p:txBody>
      </p:sp>
      <p:sp>
        <p:nvSpPr>
          <p:cNvPr id="3" name="Content Placeholder 2">
            <a:extLst>
              <a:ext uri="{FF2B5EF4-FFF2-40B4-BE49-F238E27FC236}">
                <a16:creationId xmlns:a16="http://schemas.microsoft.com/office/drawing/2014/main" id="{7A524F4B-1EE2-8E46-29A2-649590B3F0D8}"/>
              </a:ext>
            </a:extLst>
          </p:cNvPr>
          <p:cNvSpPr>
            <a:spLocks noGrp="1"/>
          </p:cNvSpPr>
          <p:nvPr>
            <p:ph idx="1"/>
          </p:nvPr>
        </p:nvSpPr>
        <p:spPr>
          <a:xfrm>
            <a:off x="914401" y="2514600"/>
            <a:ext cx="10361084" cy="3579814"/>
          </a:xfrm>
        </p:spPr>
        <p:txBody>
          <a:bodyPr/>
          <a:lstStyle/>
          <a:p>
            <a:pPr lvl="1"/>
            <a:r>
              <a:rPr lang="en-US" sz="2400" b="1" i="0" dirty="0">
                <a:solidFill>
                  <a:schemeClr val="tx1"/>
                </a:solidFill>
                <a:effectLst/>
                <a:latin typeface="Times New Roman" panose="02020603050405020304" pitchFamily="18" charset="0"/>
              </a:rPr>
              <a:t>Approve holding the 2026 January IEEE 802 Wireless Interim Session </a:t>
            </a:r>
            <a:r>
              <a:rPr lang="en-US" sz="2400" b="1" dirty="0">
                <a:solidFill>
                  <a:schemeClr val="tx1"/>
                </a:solidFill>
                <a:latin typeface="Times New Roman" panose="02020603050405020304" pitchFamily="18" charset="0"/>
              </a:rPr>
              <a:t>at Victoria</a:t>
            </a:r>
            <a:r>
              <a:rPr lang="en-US" sz="2400" b="1" dirty="0">
                <a:solidFill>
                  <a:schemeClr val="tx1"/>
                </a:solidFill>
              </a:rPr>
              <a:t>, Canada 2026 Jan 11-16</a:t>
            </a:r>
            <a:r>
              <a:rPr lang="en-US" sz="2400" b="1" dirty="0">
                <a:solidFill>
                  <a:schemeClr val="tx1"/>
                </a:solidFill>
                <a:latin typeface="Times New Roman" panose="02020603050405020304" pitchFamily="18" charset="0"/>
              </a:rPr>
              <a:t> and Authorize Jon Rosdahl to conduct a Site visit with F2F Events and </a:t>
            </a:r>
            <a:r>
              <a:rPr lang="en-US" sz="2400" b="1" dirty="0" err="1">
                <a:solidFill>
                  <a:schemeClr val="tx1"/>
                </a:solidFill>
                <a:latin typeface="Times New Roman" panose="02020603050405020304" pitchFamily="18" charset="0"/>
              </a:rPr>
              <a:t>Linespeed</a:t>
            </a:r>
            <a:r>
              <a:rPr lang="en-US" sz="2400" b="1" dirty="0">
                <a:solidFill>
                  <a:schemeClr val="tx1"/>
                </a:solidFill>
                <a:latin typeface="Times New Roman" panose="02020603050405020304" pitchFamily="18" charset="0"/>
              </a:rPr>
              <a:t> prior to contracting not to exceed $3,000.</a:t>
            </a:r>
            <a:endParaRPr lang="en-US" sz="2400" b="1" i="0" dirty="0">
              <a:solidFill>
                <a:schemeClr val="tx1"/>
              </a:solidFill>
              <a:effectLst/>
              <a:latin typeface="Times New Roman" panose="02020603050405020304" pitchFamily="18" charset="0"/>
            </a:endParaRPr>
          </a:p>
          <a:p>
            <a:pPr lvl="1"/>
            <a:endParaRPr lang="en-US" b="0" i="0" dirty="0">
              <a:solidFill>
                <a:srgbClr val="000000"/>
              </a:solidFill>
              <a:effectLst/>
              <a:latin typeface="Times New Roman" panose="02020603050405020304" pitchFamily="18" charset="0"/>
            </a:endParaRPr>
          </a:p>
          <a:p>
            <a:pPr lvl="1"/>
            <a:r>
              <a:rPr lang="en-US" b="0" i="0" dirty="0">
                <a:solidFill>
                  <a:srgbClr val="000000"/>
                </a:solidFill>
                <a:effectLst/>
                <a:latin typeface="Times New Roman" panose="02020603050405020304" pitchFamily="18" charset="0"/>
              </a:rPr>
              <a:t>Moved: Jon Rosdahl</a:t>
            </a:r>
            <a:endParaRPr lang="en-US" dirty="0">
              <a:latin typeface="Times New Roman" panose="02020603050405020304" pitchFamily="18" charset="0"/>
            </a:endParaRPr>
          </a:p>
          <a:p>
            <a:pPr lvl="1"/>
            <a:r>
              <a:rPr lang="en-US" b="0" i="0" dirty="0">
                <a:solidFill>
                  <a:srgbClr val="000000"/>
                </a:solidFill>
                <a:effectLst/>
                <a:latin typeface="Times New Roman" panose="02020603050405020304" pitchFamily="18" charset="0"/>
              </a:rPr>
              <a:t>Second: Stephen McCann</a:t>
            </a:r>
          </a:p>
          <a:p>
            <a:pPr lvl="1"/>
            <a:r>
              <a:rPr lang="en-US" b="0" i="0" dirty="0">
                <a:solidFill>
                  <a:srgbClr val="000000"/>
                </a:solidFill>
                <a:effectLst/>
                <a:latin typeface="Times New Roman" panose="02020603050405020304" pitchFamily="18" charset="0"/>
              </a:rPr>
              <a:t>	· </a:t>
            </a:r>
            <a:r>
              <a:rPr lang="en-US" b="0" dirty="0">
                <a:latin typeface="Times New Roman" panose="02020603050405020304" pitchFamily="18" charset="0"/>
              </a:rPr>
              <a:t>Note: </a:t>
            </a:r>
            <a:r>
              <a:rPr lang="en-US" b="0" i="0" dirty="0">
                <a:solidFill>
                  <a:srgbClr val="000000"/>
                </a:solidFill>
                <a:effectLst/>
                <a:latin typeface="Times New Roman" panose="02020603050405020304" pitchFamily="18" charset="0"/>
              </a:rPr>
              <a:t>This is a ECJT motion.</a:t>
            </a:r>
          </a:p>
          <a:p>
            <a:pPr lvl="1"/>
            <a:r>
              <a:rPr lang="en-US" i="0" dirty="0">
                <a:solidFill>
                  <a:srgbClr val="000000"/>
                </a:solidFill>
                <a:effectLst/>
                <a:latin typeface="Times New Roman" panose="02020603050405020304" pitchFamily="18" charset="0"/>
              </a:rPr>
              <a:t>Results</a:t>
            </a:r>
            <a:r>
              <a:rPr lang="en-US" b="0" i="0" dirty="0">
                <a:solidFill>
                  <a:srgbClr val="000000"/>
                </a:solidFill>
                <a:effectLst/>
                <a:latin typeface="Times New Roman" panose="02020603050405020304" pitchFamily="18" charset="0"/>
              </a:rPr>
              <a:t>:  Unanimous Consent  	(Voter's present = 6-0-0)</a:t>
            </a:r>
          </a:p>
          <a:p>
            <a:endParaRPr lang="en-US" dirty="0"/>
          </a:p>
        </p:txBody>
      </p:sp>
      <p:sp>
        <p:nvSpPr>
          <p:cNvPr id="4" name="Date Placeholder 3">
            <a:extLst>
              <a:ext uri="{FF2B5EF4-FFF2-40B4-BE49-F238E27FC236}">
                <a16:creationId xmlns:a16="http://schemas.microsoft.com/office/drawing/2014/main" id="{2130855A-8172-2672-8BC9-FA5B433905AD}"/>
              </a:ext>
            </a:extLst>
          </p:cNvPr>
          <p:cNvSpPr>
            <a:spLocks noGrp="1"/>
          </p:cNvSpPr>
          <p:nvPr>
            <p:ph type="dt" idx="10"/>
          </p:nvPr>
        </p:nvSpPr>
        <p:spPr/>
        <p:txBody>
          <a:bodyPr/>
          <a:lstStyle/>
          <a:p>
            <a:r>
              <a:rPr lang="en-US"/>
              <a:t>April 2025</a:t>
            </a:r>
            <a:endParaRPr lang="en-GB" dirty="0"/>
          </a:p>
        </p:txBody>
      </p:sp>
      <p:sp>
        <p:nvSpPr>
          <p:cNvPr id="5" name="Footer Placeholder 4">
            <a:extLst>
              <a:ext uri="{FF2B5EF4-FFF2-40B4-BE49-F238E27FC236}">
                <a16:creationId xmlns:a16="http://schemas.microsoft.com/office/drawing/2014/main" id="{FC6434C4-A3F3-AD75-7AF2-AA34EAC9BE51}"/>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E679E770-51D7-6FFF-9B3A-D2D526EA0760}"/>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Tree>
    <p:extLst>
      <p:ext uri="{BB962C8B-B14F-4D97-AF65-F5344CB8AC3E}">
        <p14:creationId xmlns:p14="http://schemas.microsoft.com/office/powerpoint/2010/main" val="138256971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03453B-4FB5-18F3-596D-A5900F7DA79A}"/>
              </a:ext>
            </a:extLst>
          </p:cNvPr>
          <p:cNvSpPr>
            <a:spLocks noGrp="1"/>
          </p:cNvSpPr>
          <p:nvPr>
            <p:ph type="title"/>
          </p:nvPr>
        </p:nvSpPr>
        <p:spPr>
          <a:xfrm>
            <a:off x="914401" y="685801"/>
            <a:ext cx="10361084" cy="1295400"/>
          </a:xfrm>
        </p:spPr>
        <p:txBody>
          <a:bodyPr/>
          <a:lstStyle/>
          <a:p>
            <a:r>
              <a:rPr lang="en-US" sz="3200" b="1" dirty="0">
                <a:solidFill>
                  <a:schemeClr val="accent1">
                    <a:lumMod val="50000"/>
                  </a:schemeClr>
                </a:solidFill>
              </a:rPr>
              <a:t>7. Motion to approve Location for 2027 January– </a:t>
            </a:r>
            <a:br>
              <a:rPr lang="en-US" sz="3200" b="1" dirty="0">
                <a:solidFill>
                  <a:schemeClr val="accent1">
                    <a:lumMod val="50000"/>
                  </a:schemeClr>
                </a:solidFill>
              </a:rPr>
            </a:br>
            <a:r>
              <a:rPr lang="en-US" sz="3200" b="1" dirty="0">
                <a:solidFill>
                  <a:schemeClr val="accent1">
                    <a:lumMod val="50000"/>
                  </a:schemeClr>
                </a:solidFill>
              </a:rPr>
              <a:t>Hyatt Regency Irvine – 2027 January 10-15</a:t>
            </a:r>
            <a:br>
              <a:rPr lang="en-US" sz="3200" b="1" dirty="0">
                <a:solidFill>
                  <a:schemeClr val="accent1">
                    <a:lumMod val="50000"/>
                  </a:schemeClr>
                </a:solidFill>
              </a:rPr>
            </a:br>
            <a:r>
              <a:rPr lang="en-US" sz="3200" b="1" dirty="0">
                <a:solidFill>
                  <a:schemeClr val="accent1">
                    <a:lumMod val="50000"/>
                  </a:schemeClr>
                </a:solidFill>
              </a:rPr>
              <a:t>2024-02-14</a:t>
            </a:r>
            <a:endParaRPr lang="en-US" dirty="0">
              <a:solidFill>
                <a:schemeClr val="accent1">
                  <a:lumMod val="50000"/>
                </a:schemeClr>
              </a:solidFill>
            </a:endParaRPr>
          </a:p>
        </p:txBody>
      </p:sp>
      <p:sp>
        <p:nvSpPr>
          <p:cNvPr id="3" name="Content Placeholder 2">
            <a:extLst>
              <a:ext uri="{FF2B5EF4-FFF2-40B4-BE49-F238E27FC236}">
                <a16:creationId xmlns:a16="http://schemas.microsoft.com/office/drawing/2014/main" id="{7A524F4B-1EE2-8E46-29A2-649590B3F0D8}"/>
              </a:ext>
            </a:extLst>
          </p:cNvPr>
          <p:cNvSpPr>
            <a:spLocks noGrp="1"/>
          </p:cNvSpPr>
          <p:nvPr>
            <p:ph idx="1"/>
          </p:nvPr>
        </p:nvSpPr>
        <p:spPr>
          <a:xfrm>
            <a:off x="972579" y="2516185"/>
            <a:ext cx="10361084" cy="3656014"/>
          </a:xfrm>
        </p:spPr>
        <p:txBody>
          <a:bodyPr/>
          <a:lstStyle/>
          <a:p>
            <a:pPr lvl="1"/>
            <a:r>
              <a:rPr lang="en-US" sz="2400" b="1" i="0" dirty="0">
                <a:solidFill>
                  <a:schemeClr val="tx1"/>
                </a:solidFill>
                <a:effectLst/>
                <a:latin typeface="Times New Roman" panose="02020603050405020304" pitchFamily="18" charset="0"/>
              </a:rPr>
              <a:t>Approve holding the 2027 January IEEE 802 Wireless Interim Session </a:t>
            </a:r>
            <a:r>
              <a:rPr lang="en-US" sz="2400" b="1" dirty="0">
                <a:solidFill>
                  <a:schemeClr val="tx1"/>
                </a:solidFill>
                <a:latin typeface="Times New Roman" panose="02020603050405020304" pitchFamily="18" charset="0"/>
              </a:rPr>
              <a:t>at the Hyatt Regency Irvine, CA on </a:t>
            </a:r>
            <a:r>
              <a:rPr lang="en-US" sz="2400" b="1" dirty="0">
                <a:solidFill>
                  <a:schemeClr val="tx1"/>
                </a:solidFill>
              </a:rPr>
              <a:t>Jan 10-15, 2027,</a:t>
            </a:r>
            <a:r>
              <a:rPr lang="en-US" sz="2400" b="1" dirty="0">
                <a:solidFill>
                  <a:schemeClr val="tx1"/>
                </a:solidFill>
                <a:latin typeface="Times New Roman" panose="02020603050405020304" pitchFamily="18" charset="0"/>
              </a:rPr>
              <a:t> and Authorize Jon Rosdahl to conduct a Site visit with F2F Events and </a:t>
            </a:r>
            <a:r>
              <a:rPr lang="en-US" sz="2400" b="1" dirty="0" err="1">
                <a:solidFill>
                  <a:schemeClr val="tx1"/>
                </a:solidFill>
                <a:latin typeface="Times New Roman" panose="02020603050405020304" pitchFamily="18" charset="0"/>
              </a:rPr>
              <a:t>Linespeed</a:t>
            </a:r>
            <a:r>
              <a:rPr lang="en-US" sz="2400" b="1" dirty="0">
                <a:solidFill>
                  <a:schemeClr val="tx1"/>
                </a:solidFill>
                <a:latin typeface="Times New Roman" panose="02020603050405020304" pitchFamily="18" charset="0"/>
              </a:rPr>
              <a:t> prior to contracting not to exceed $3,000.</a:t>
            </a:r>
            <a:endParaRPr lang="en-US" sz="2400" b="1" i="0" dirty="0">
              <a:solidFill>
                <a:schemeClr val="tx1"/>
              </a:solidFill>
              <a:effectLst/>
              <a:latin typeface="Times New Roman" panose="02020603050405020304" pitchFamily="18" charset="0"/>
            </a:endParaRPr>
          </a:p>
          <a:p>
            <a:pPr lvl="1"/>
            <a:endParaRPr lang="en-US" b="0" i="0" dirty="0">
              <a:solidFill>
                <a:srgbClr val="000000"/>
              </a:solidFill>
              <a:effectLst/>
              <a:latin typeface="Times New Roman" panose="02020603050405020304" pitchFamily="18" charset="0"/>
            </a:endParaRPr>
          </a:p>
          <a:p>
            <a:pPr lvl="1"/>
            <a:r>
              <a:rPr lang="en-US" b="0" i="0" dirty="0">
                <a:solidFill>
                  <a:srgbClr val="000000"/>
                </a:solidFill>
                <a:effectLst/>
                <a:latin typeface="Times New Roman" panose="02020603050405020304" pitchFamily="18" charset="0"/>
              </a:rPr>
              <a:t>Moved: Jon Rosdahl</a:t>
            </a:r>
            <a:endParaRPr lang="en-US" dirty="0">
              <a:latin typeface="Times New Roman" panose="02020603050405020304" pitchFamily="18" charset="0"/>
            </a:endParaRPr>
          </a:p>
          <a:p>
            <a:pPr lvl="1"/>
            <a:r>
              <a:rPr lang="en-US" b="0" i="0" dirty="0">
                <a:solidFill>
                  <a:srgbClr val="000000"/>
                </a:solidFill>
                <a:effectLst/>
                <a:latin typeface="Times New Roman" panose="02020603050405020304" pitchFamily="18" charset="0"/>
              </a:rPr>
              <a:t>Second: Ann Krieger</a:t>
            </a:r>
          </a:p>
          <a:p>
            <a:pPr lvl="1"/>
            <a:r>
              <a:rPr lang="en-US" b="0" i="0" dirty="0">
                <a:solidFill>
                  <a:srgbClr val="000000"/>
                </a:solidFill>
                <a:effectLst/>
                <a:latin typeface="Times New Roman" panose="02020603050405020304" pitchFamily="18" charset="0"/>
              </a:rPr>
              <a:t>	· </a:t>
            </a:r>
            <a:r>
              <a:rPr lang="en-US" b="0" dirty="0">
                <a:latin typeface="Times New Roman" panose="02020603050405020304" pitchFamily="18" charset="0"/>
              </a:rPr>
              <a:t>Note: </a:t>
            </a:r>
            <a:r>
              <a:rPr lang="en-US" b="0" i="0" dirty="0">
                <a:solidFill>
                  <a:srgbClr val="000000"/>
                </a:solidFill>
                <a:effectLst/>
                <a:latin typeface="Times New Roman" panose="02020603050405020304" pitchFamily="18" charset="0"/>
              </a:rPr>
              <a:t>This is a ECJT motion.</a:t>
            </a:r>
          </a:p>
          <a:p>
            <a:pPr lvl="1"/>
            <a:r>
              <a:rPr lang="en-US" i="0" dirty="0">
                <a:solidFill>
                  <a:srgbClr val="000000"/>
                </a:solidFill>
                <a:effectLst/>
                <a:latin typeface="Times New Roman" panose="02020603050405020304" pitchFamily="18" charset="0"/>
              </a:rPr>
              <a:t>Results</a:t>
            </a:r>
            <a:r>
              <a:rPr lang="en-US" b="0" i="0" dirty="0">
                <a:solidFill>
                  <a:srgbClr val="000000"/>
                </a:solidFill>
                <a:effectLst/>
                <a:latin typeface="Times New Roman" panose="02020603050405020304" pitchFamily="18" charset="0"/>
              </a:rPr>
              <a:t>: Unanimous Consent 	(Voter's present = 6-0-0)</a:t>
            </a:r>
          </a:p>
          <a:p>
            <a:endParaRPr lang="en-US" dirty="0"/>
          </a:p>
        </p:txBody>
      </p:sp>
      <p:sp>
        <p:nvSpPr>
          <p:cNvPr id="4" name="Date Placeholder 3">
            <a:extLst>
              <a:ext uri="{FF2B5EF4-FFF2-40B4-BE49-F238E27FC236}">
                <a16:creationId xmlns:a16="http://schemas.microsoft.com/office/drawing/2014/main" id="{2130855A-8172-2672-8BC9-FA5B433905AD}"/>
              </a:ext>
            </a:extLst>
          </p:cNvPr>
          <p:cNvSpPr>
            <a:spLocks noGrp="1"/>
          </p:cNvSpPr>
          <p:nvPr>
            <p:ph type="dt" idx="10"/>
          </p:nvPr>
        </p:nvSpPr>
        <p:spPr/>
        <p:txBody>
          <a:bodyPr/>
          <a:lstStyle/>
          <a:p>
            <a:r>
              <a:rPr lang="en-US"/>
              <a:t>April 2025</a:t>
            </a:r>
            <a:endParaRPr lang="en-GB" dirty="0"/>
          </a:p>
        </p:txBody>
      </p:sp>
      <p:sp>
        <p:nvSpPr>
          <p:cNvPr id="5" name="Footer Placeholder 4">
            <a:extLst>
              <a:ext uri="{FF2B5EF4-FFF2-40B4-BE49-F238E27FC236}">
                <a16:creationId xmlns:a16="http://schemas.microsoft.com/office/drawing/2014/main" id="{FC6434C4-A3F3-AD75-7AF2-AA34EAC9BE51}"/>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E679E770-51D7-6FFF-9B3A-D2D526EA0760}"/>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Tree>
    <p:extLst>
      <p:ext uri="{BB962C8B-B14F-4D97-AF65-F5344CB8AC3E}">
        <p14:creationId xmlns:p14="http://schemas.microsoft.com/office/powerpoint/2010/main" val="362572789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08B2FE-3B29-F1B8-9987-36DAB036C906}"/>
              </a:ext>
            </a:extLst>
          </p:cNvPr>
          <p:cNvSpPr>
            <a:spLocks noGrp="1"/>
          </p:cNvSpPr>
          <p:nvPr>
            <p:ph type="title"/>
          </p:nvPr>
        </p:nvSpPr>
        <p:spPr>
          <a:xfrm>
            <a:off x="914401" y="685801"/>
            <a:ext cx="10361084" cy="1447799"/>
          </a:xfrm>
        </p:spPr>
        <p:txBody>
          <a:bodyPr/>
          <a:lstStyle/>
          <a:p>
            <a:r>
              <a:rPr lang="en-US" sz="2800" dirty="0"/>
              <a:t>2. Motion to approve Location for 2027 September – </a:t>
            </a:r>
            <a:br>
              <a:rPr lang="en-US" sz="2800" dirty="0"/>
            </a:br>
            <a:r>
              <a:rPr lang="en-US" sz="2800" dirty="0"/>
              <a:t>Grand Hyatt Atlanta, Buckhead, GA</a:t>
            </a:r>
            <a:br>
              <a:rPr lang="en-US" sz="2800" dirty="0"/>
            </a:br>
            <a:r>
              <a:rPr lang="en-US" sz="2800" dirty="0"/>
              <a:t>2023-12-13</a:t>
            </a:r>
          </a:p>
        </p:txBody>
      </p:sp>
      <p:sp>
        <p:nvSpPr>
          <p:cNvPr id="3" name="Content Placeholder 2">
            <a:extLst>
              <a:ext uri="{FF2B5EF4-FFF2-40B4-BE49-F238E27FC236}">
                <a16:creationId xmlns:a16="http://schemas.microsoft.com/office/drawing/2014/main" id="{C7F2207E-513B-7DDE-FD41-AD596FF6E1AA}"/>
              </a:ext>
            </a:extLst>
          </p:cNvPr>
          <p:cNvSpPr>
            <a:spLocks noGrp="1"/>
          </p:cNvSpPr>
          <p:nvPr>
            <p:ph idx="1"/>
          </p:nvPr>
        </p:nvSpPr>
        <p:spPr>
          <a:xfrm>
            <a:off x="914401" y="2362200"/>
            <a:ext cx="10361084" cy="3732214"/>
          </a:xfrm>
        </p:spPr>
        <p:txBody>
          <a:bodyPr/>
          <a:lstStyle/>
          <a:p>
            <a:r>
              <a:rPr lang="en-US" b="0" dirty="0"/>
              <a:t>Motion: Approve the location of the 2027 September IEEE 802W Interim to be held at the Grand Hyatt Atlanta, Buckhead, GA.</a:t>
            </a:r>
          </a:p>
          <a:p>
            <a:endParaRPr lang="en-US" dirty="0"/>
          </a:p>
          <a:p>
            <a:pPr lvl="1"/>
            <a:r>
              <a:rPr lang="en-US" b="0" i="0" dirty="0">
                <a:solidFill>
                  <a:srgbClr val="000000"/>
                </a:solidFill>
                <a:effectLst/>
                <a:latin typeface="Times New Roman" panose="02020603050405020304" pitchFamily="18" charset="0"/>
              </a:rPr>
              <a:t>Moved: Jon Rosdahl</a:t>
            </a:r>
            <a:endParaRPr lang="en-US" dirty="0">
              <a:latin typeface="Times New Roman" panose="02020603050405020304" pitchFamily="18" charset="0"/>
            </a:endParaRPr>
          </a:p>
          <a:p>
            <a:pPr lvl="1"/>
            <a:r>
              <a:rPr lang="en-US" b="0" i="0" dirty="0">
                <a:solidFill>
                  <a:srgbClr val="000000"/>
                </a:solidFill>
                <a:effectLst/>
                <a:latin typeface="Times New Roman" panose="02020603050405020304" pitchFamily="18" charset="0"/>
              </a:rPr>
              <a:t>Second: Clint Powell</a:t>
            </a:r>
          </a:p>
          <a:p>
            <a:pPr lvl="1"/>
            <a:endParaRPr lang="en-US" b="0" i="0" dirty="0">
              <a:solidFill>
                <a:srgbClr val="000000"/>
              </a:solidFill>
              <a:effectLst/>
              <a:latin typeface="Times New Roman" panose="02020603050405020304" pitchFamily="18" charset="0"/>
            </a:endParaRPr>
          </a:p>
          <a:p>
            <a:pPr lvl="1"/>
            <a:r>
              <a:rPr lang="en-US" b="0" i="0" dirty="0">
                <a:solidFill>
                  <a:srgbClr val="000000"/>
                </a:solidFill>
                <a:effectLst/>
                <a:latin typeface="Times New Roman" panose="02020603050405020304" pitchFamily="18" charset="0"/>
              </a:rPr>
              <a:t>	· </a:t>
            </a:r>
            <a:r>
              <a:rPr lang="en-US" b="0" dirty="0">
                <a:latin typeface="Times New Roman" panose="02020603050405020304" pitchFamily="18" charset="0"/>
              </a:rPr>
              <a:t>Note: </a:t>
            </a:r>
            <a:r>
              <a:rPr lang="en-US" b="0" i="0" dirty="0">
                <a:solidFill>
                  <a:srgbClr val="000000"/>
                </a:solidFill>
                <a:effectLst/>
                <a:latin typeface="Times New Roman" panose="02020603050405020304" pitchFamily="18" charset="0"/>
              </a:rPr>
              <a:t>This is a ECJT wireless chairs’ motion.</a:t>
            </a:r>
          </a:p>
          <a:p>
            <a:pPr lvl="1"/>
            <a:endParaRPr lang="en-US" b="0" i="0" dirty="0">
              <a:solidFill>
                <a:srgbClr val="000000"/>
              </a:solidFill>
              <a:effectLst/>
              <a:latin typeface="Times New Roman" panose="02020603050405020304" pitchFamily="18" charset="0"/>
            </a:endParaRPr>
          </a:p>
          <a:p>
            <a:pPr lvl="1"/>
            <a:r>
              <a:rPr lang="en-US" i="0" dirty="0">
                <a:solidFill>
                  <a:srgbClr val="000000"/>
                </a:solidFill>
                <a:effectLst/>
                <a:latin typeface="Times New Roman" panose="02020603050405020304" pitchFamily="18" charset="0"/>
              </a:rPr>
              <a:t>Results</a:t>
            </a:r>
            <a:r>
              <a:rPr lang="en-US" b="0" i="0" dirty="0">
                <a:solidFill>
                  <a:srgbClr val="000000"/>
                </a:solidFill>
                <a:effectLst/>
                <a:latin typeface="Times New Roman" panose="02020603050405020304" pitchFamily="18" charset="0"/>
              </a:rPr>
              <a:t>: Unanimous Consent</a:t>
            </a:r>
            <a:endParaRPr lang="en-US" dirty="0"/>
          </a:p>
        </p:txBody>
      </p:sp>
      <p:sp>
        <p:nvSpPr>
          <p:cNvPr id="4" name="Date Placeholder 3">
            <a:extLst>
              <a:ext uri="{FF2B5EF4-FFF2-40B4-BE49-F238E27FC236}">
                <a16:creationId xmlns:a16="http://schemas.microsoft.com/office/drawing/2014/main" id="{B06736AB-4EB3-D754-FF1D-5A11FB6F4C35}"/>
              </a:ext>
            </a:extLst>
          </p:cNvPr>
          <p:cNvSpPr>
            <a:spLocks noGrp="1"/>
          </p:cNvSpPr>
          <p:nvPr>
            <p:ph type="dt" idx="10"/>
          </p:nvPr>
        </p:nvSpPr>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800" b="1" i="0" u="none" strike="noStrike" kern="1200" cap="none" spc="0" normalizeH="0" baseline="0" noProof="0">
                <a:ln>
                  <a:noFill/>
                </a:ln>
                <a:solidFill>
                  <a:srgbClr val="000000"/>
                </a:solidFill>
                <a:effectLst/>
                <a:uLnTx/>
                <a:uFillTx/>
                <a:latin typeface="Times New Roman" pitchFamily="16" charset="0"/>
                <a:ea typeface="MS Gothic" charset="-128"/>
              </a:rPr>
              <a:t>April 2025</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
        <p:nvSpPr>
          <p:cNvPr id="5" name="Footer Placeholder 4">
            <a:extLst>
              <a:ext uri="{FF2B5EF4-FFF2-40B4-BE49-F238E27FC236}">
                <a16:creationId xmlns:a16="http://schemas.microsoft.com/office/drawing/2014/main" id="{6AD8EDBD-EBA7-AA9C-F14A-985F1A4D5BC7}"/>
              </a:ext>
            </a:extLst>
          </p:cNvPr>
          <p:cNvSpPr>
            <a:spLocks noGrp="1"/>
          </p:cNvSpPr>
          <p:nvPr>
            <p:ph type="ftr" idx="11"/>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8" charset="0"/>
              <a:buNone/>
              <a:tabLst/>
              <a:defRPr/>
            </a:pPr>
            <a:r>
              <a:rPr kumimoji="0" lang="en-GB" sz="1200" b="0" i="0" u="none" strike="noStrike" kern="1200" cap="none" spc="0" normalizeH="0" baseline="0" noProof="0">
                <a:ln>
                  <a:noFill/>
                </a:ln>
                <a:solidFill>
                  <a:srgbClr val="000000"/>
                </a:solidFill>
                <a:effectLst/>
                <a:uLnTx/>
                <a:uFillTx/>
                <a:latin typeface="Times New Roman" pitchFamily="18" charset="0"/>
                <a:ea typeface="Arial Unicode MS" pitchFamily="34" charset="-128"/>
              </a:rPr>
              <a:t>Jon Rosdahl, Qualcomm</a:t>
            </a:r>
            <a:endParaRPr kumimoji="0" lang="en-GB" sz="1200" b="0" i="0" u="none" strike="noStrike" kern="1200" cap="none" spc="0" normalizeH="0" baseline="0" noProof="0" dirty="0">
              <a:ln>
                <a:noFill/>
              </a:ln>
              <a:solidFill>
                <a:srgbClr val="000000"/>
              </a:solidFill>
              <a:effectLst/>
              <a:uLnTx/>
              <a:uFillTx/>
              <a:latin typeface="Times New Roman" pitchFamily="18" charset="0"/>
              <a:ea typeface="Arial Unicode MS" pitchFamily="34" charset="-128"/>
            </a:endParaRPr>
          </a:p>
        </p:txBody>
      </p:sp>
      <p:sp>
        <p:nvSpPr>
          <p:cNvPr id="6" name="Slide Number Placeholder 5">
            <a:extLst>
              <a:ext uri="{FF2B5EF4-FFF2-40B4-BE49-F238E27FC236}">
                <a16:creationId xmlns:a16="http://schemas.microsoft.com/office/drawing/2014/main" id="{B099F8A8-0D68-727F-5C16-A46F9ED0B347}"/>
              </a:ext>
            </a:extLst>
          </p:cNvPr>
          <p:cNvSpPr>
            <a:spLocks noGrp="1"/>
          </p:cNvSpPr>
          <p:nvPr>
            <p:ph type="sldNum" idx="12"/>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rPr>
              <a:t>Slide </a:t>
            </a:r>
            <a:fld id="{440F5867-744E-4AA6-B0ED-4C44D2DFBB7B}" type="slidenum">
              <a:rPr kumimoji="0" lang="en-GB" sz="1200" b="0" i="0" u="none" strike="noStrike" kern="1200" cap="none" spc="0" normalizeH="0" baseline="0" noProof="0" smtClean="0">
                <a:ln>
                  <a:noFill/>
                </a:ln>
                <a:solidFill>
                  <a:srgbClr val="000000"/>
                </a:solidFill>
                <a:effectLst/>
                <a:uLnTx/>
                <a:uFillTx/>
                <a:latin typeface="Times New Roman" pitchFamily="16" charset="0"/>
                <a:ea typeface="MS Gothic" charset="-128"/>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22</a:t>
            </a:fld>
            <a:endPar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Tree>
    <p:extLst>
      <p:ext uri="{BB962C8B-B14F-4D97-AF65-F5344CB8AC3E}">
        <p14:creationId xmlns:p14="http://schemas.microsoft.com/office/powerpoint/2010/main" val="1868250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788EC4-F522-8CFB-0E8C-418F0DA1546B}"/>
              </a:ext>
            </a:extLst>
          </p:cNvPr>
          <p:cNvSpPr>
            <a:spLocks noGrp="1"/>
          </p:cNvSpPr>
          <p:nvPr>
            <p:ph type="title"/>
          </p:nvPr>
        </p:nvSpPr>
        <p:spPr>
          <a:xfrm>
            <a:off x="914401" y="685801"/>
            <a:ext cx="10361084" cy="533399"/>
          </a:xfrm>
        </p:spPr>
        <p:txBody>
          <a:bodyPr/>
          <a:lstStyle/>
          <a:p>
            <a:r>
              <a:rPr lang="en-US" altLang="en-US" dirty="0"/>
              <a:t>Future 802 Plenary Venue Contract Status</a:t>
            </a:r>
            <a:endParaRPr lang="en-US" dirty="0"/>
          </a:p>
        </p:txBody>
      </p:sp>
      <p:sp>
        <p:nvSpPr>
          <p:cNvPr id="8" name="TextBox 7">
            <a:extLst>
              <a:ext uri="{FF2B5EF4-FFF2-40B4-BE49-F238E27FC236}">
                <a16:creationId xmlns:a16="http://schemas.microsoft.com/office/drawing/2014/main" id="{BABB8EDA-4C9B-BACF-CD7D-805D4554F0BE}"/>
              </a:ext>
            </a:extLst>
          </p:cNvPr>
          <p:cNvSpPr txBox="1"/>
          <p:nvPr/>
        </p:nvSpPr>
        <p:spPr>
          <a:xfrm>
            <a:off x="8382000" y="6062246"/>
            <a:ext cx="2667001" cy="338554"/>
          </a:xfrm>
          <a:prstGeom prst="rect">
            <a:avLst/>
          </a:prstGeom>
          <a:noFill/>
        </p:spPr>
        <p:txBody>
          <a:bodyPr wrap="square" rtlCol="0">
            <a:spAutoFit/>
          </a:bodyPr>
          <a:lstStyle/>
          <a:p>
            <a:r>
              <a:rPr lang="en-US" sz="1600" dirty="0">
                <a:solidFill>
                  <a:schemeClr val="accent1">
                    <a:lumMod val="50000"/>
                  </a:schemeClr>
                </a:solidFill>
              </a:rPr>
              <a:t>As of  March 8, 2025</a:t>
            </a:r>
          </a:p>
        </p:txBody>
      </p:sp>
      <p:sp>
        <p:nvSpPr>
          <p:cNvPr id="10" name="Content Placeholder 2">
            <a:extLst>
              <a:ext uri="{FF2B5EF4-FFF2-40B4-BE49-F238E27FC236}">
                <a16:creationId xmlns:a16="http://schemas.microsoft.com/office/drawing/2014/main" id="{672EC3BA-EA3E-E8B2-9CF0-B5E4A684CF60}"/>
              </a:ext>
            </a:extLst>
          </p:cNvPr>
          <p:cNvSpPr>
            <a:spLocks noGrp="1"/>
          </p:cNvSpPr>
          <p:nvPr>
            <p:ph idx="1"/>
          </p:nvPr>
        </p:nvSpPr>
        <p:spPr>
          <a:xfrm>
            <a:off x="914401" y="1298576"/>
            <a:ext cx="10515599" cy="4873623"/>
          </a:xfrm>
        </p:spPr>
        <p:txBody>
          <a:bodyPr/>
          <a:lstStyle/>
          <a:p>
            <a:pPr>
              <a:buFont typeface="Wingdings" panose="05000000000000000000" pitchFamily="2" charset="2"/>
              <a:buChar char="q"/>
            </a:pPr>
            <a:r>
              <a:rPr lang="en-US" sz="1900" b="0" dirty="0">
                <a:highlight>
                  <a:srgbClr val="FFFF00"/>
                </a:highlight>
              </a:rPr>
              <a:t>2025 July 27-August 1 –Melia Castilla Madrid, Madrid, Spain (</a:t>
            </a:r>
            <a:r>
              <a:rPr lang="en-US" sz="1900" b="0" dirty="0">
                <a:solidFill>
                  <a:srgbClr val="C00000"/>
                </a:solidFill>
                <a:highlight>
                  <a:srgbClr val="FFFF00"/>
                </a:highlight>
              </a:rPr>
              <a:t>NOTE: Week of July 27</a:t>
            </a:r>
            <a:r>
              <a:rPr lang="en-US" sz="1900" b="0" dirty="0">
                <a:highlight>
                  <a:srgbClr val="FFFF00"/>
                </a:highlight>
              </a:rPr>
              <a:t>)</a:t>
            </a:r>
          </a:p>
          <a:p>
            <a:pPr>
              <a:buFont typeface="Wingdings" panose="05000000000000000000" pitchFamily="2" charset="2"/>
              <a:buChar char="q"/>
            </a:pPr>
            <a:r>
              <a:rPr lang="en-US" sz="1900" b="0" dirty="0">
                <a:highlight>
                  <a:srgbClr val="00FF00"/>
                </a:highlight>
              </a:rPr>
              <a:t>2025 November 9-14 – Marriott Marquis Queen’s Park, Bangkok, Thailand</a:t>
            </a:r>
          </a:p>
          <a:p>
            <a:pPr>
              <a:buFont typeface="Wingdings" panose="05000000000000000000" pitchFamily="2" charset="2"/>
              <a:buChar char="q"/>
            </a:pPr>
            <a:r>
              <a:rPr lang="en-US" sz="1900" b="0" dirty="0">
                <a:highlight>
                  <a:srgbClr val="00FF00"/>
                </a:highlight>
              </a:rPr>
              <a:t>2026 March 8-13 - Hyatt Regency Vancouver, Vancouver, Canada (Changed from Chicago)</a:t>
            </a:r>
          </a:p>
          <a:p>
            <a:pPr>
              <a:buFont typeface="Wingdings" panose="05000000000000000000" pitchFamily="2" charset="2"/>
              <a:buChar char="q"/>
            </a:pPr>
            <a:r>
              <a:rPr lang="en-US" sz="1900" b="0" dirty="0">
                <a:highlight>
                  <a:srgbClr val="33CCFF"/>
                </a:highlight>
              </a:rPr>
              <a:t>2026 July 12-17 – Le Centre Sheraton Montreal, Montreal (July 2022 attrition offset)</a:t>
            </a:r>
          </a:p>
          <a:p>
            <a:pPr>
              <a:buFont typeface="Wingdings" panose="05000000000000000000" pitchFamily="2" charset="2"/>
              <a:buChar char="q"/>
            </a:pPr>
            <a:r>
              <a:rPr lang="en-US" sz="1900" b="0" dirty="0">
                <a:highlight>
                  <a:srgbClr val="00FF00"/>
                </a:highlight>
              </a:rPr>
              <a:t>2026 November 8-13 -  </a:t>
            </a:r>
            <a:r>
              <a:rPr lang="en-US" sz="1900" b="0" kern="1200" dirty="0">
                <a:highlight>
                  <a:srgbClr val="00FF00"/>
                </a:highlight>
                <a:cs typeface="+mn-cs"/>
              </a:rPr>
              <a:t>Marriott Marquis Queen’s Park, Bangkok, Thailand </a:t>
            </a:r>
          </a:p>
          <a:p>
            <a:pPr>
              <a:buFont typeface="Wingdings" panose="05000000000000000000" pitchFamily="2" charset="2"/>
              <a:buChar char="v"/>
            </a:pPr>
            <a:r>
              <a:rPr lang="en-US" sz="1900" b="0" dirty="0">
                <a:highlight>
                  <a:srgbClr val="33CCFF"/>
                </a:highlight>
              </a:rPr>
              <a:t>2027 March 14-19 – </a:t>
            </a:r>
            <a:r>
              <a:rPr lang="en-US" sz="1900" b="0" strike="sngStrike" dirty="0">
                <a:highlight>
                  <a:srgbClr val="33CCFF"/>
                </a:highlight>
              </a:rPr>
              <a:t>Hilton Atlanta, Atlanta, GA, United States </a:t>
            </a:r>
            <a:r>
              <a:rPr lang="en-US" sz="1900" b="0" dirty="0">
                <a:highlight>
                  <a:srgbClr val="33CCFF"/>
                </a:highlight>
              </a:rPr>
              <a:t>(New Location)</a:t>
            </a:r>
          </a:p>
          <a:p>
            <a:pPr>
              <a:buFont typeface="Wingdings" panose="05000000000000000000" pitchFamily="2" charset="2"/>
              <a:buChar char="v"/>
            </a:pPr>
            <a:r>
              <a:rPr lang="en-US" sz="1900" b="0" dirty="0">
                <a:highlight>
                  <a:srgbClr val="00FF00"/>
                </a:highlight>
              </a:rPr>
              <a:t>2027 July  11-16 -  </a:t>
            </a:r>
            <a:r>
              <a:rPr lang="en-US" sz="1900" b="0" kern="1200" dirty="0" err="1">
                <a:highlight>
                  <a:srgbClr val="00FF00"/>
                </a:highlight>
                <a:cs typeface="+mn-cs"/>
              </a:rPr>
              <a:t>Gothia</a:t>
            </a:r>
            <a:r>
              <a:rPr lang="en-US" sz="1900" b="0" kern="1200" dirty="0">
                <a:highlight>
                  <a:srgbClr val="00FF00"/>
                </a:highlight>
                <a:cs typeface="+mn-cs"/>
              </a:rPr>
              <a:t> Towers, Gothenburg, Sweden</a:t>
            </a:r>
          </a:p>
          <a:p>
            <a:pPr>
              <a:buFont typeface="Wingdings" panose="05000000000000000000" pitchFamily="2" charset="2"/>
              <a:buChar char="q"/>
            </a:pPr>
            <a:r>
              <a:rPr lang="en-US" sz="1900" b="0" dirty="0"/>
              <a:t>2027 November 14-19 – Hawaiian Village, Oahu, Hawaii, United States</a:t>
            </a:r>
          </a:p>
          <a:p>
            <a:pPr>
              <a:buFont typeface="Wingdings" panose="05000000000000000000" pitchFamily="2" charset="2"/>
              <a:buChar char="v"/>
            </a:pPr>
            <a:r>
              <a:rPr lang="en-US" sz="1900" dirty="0">
                <a:highlight>
                  <a:srgbClr val="00FFFF"/>
                </a:highlight>
              </a:rPr>
              <a:t>2028 July 9-14 – Sheraton Le Centre Montreal, Montreal, Quebec, Canada</a:t>
            </a:r>
          </a:p>
          <a:p>
            <a:pPr marL="0" indent="0"/>
            <a:endParaRPr lang="en-US" sz="1900" dirty="0">
              <a:highlight>
                <a:srgbClr val="00FFFF"/>
              </a:highlight>
            </a:endParaRPr>
          </a:p>
          <a:p>
            <a:pPr>
              <a:buFont typeface="Wingdings" panose="05000000000000000000" pitchFamily="2" charset="2"/>
              <a:buChar char="v"/>
            </a:pPr>
            <a:r>
              <a:rPr lang="en-US" sz="1900" b="0" dirty="0">
                <a:solidFill>
                  <a:srgbClr val="0070C0"/>
                </a:solidFill>
              </a:rPr>
              <a:t>802 EC Approved – Contract is in negotiations and will be sent to IEEE CEE and IEEE Legal.</a:t>
            </a:r>
          </a:p>
          <a:p>
            <a:pPr>
              <a:buFont typeface="Wingdings" panose="05000000000000000000" pitchFamily="2" charset="2"/>
              <a:buChar char="q"/>
            </a:pPr>
            <a:r>
              <a:rPr lang="en-US" sz="1900" b="0" dirty="0">
                <a:solidFill>
                  <a:srgbClr val="0070C0"/>
                </a:solidFill>
              </a:rPr>
              <a:t>Contracts Executed</a:t>
            </a:r>
          </a:p>
        </p:txBody>
      </p:sp>
      <p:sp>
        <p:nvSpPr>
          <p:cNvPr id="3" name="Date Placeholder 2">
            <a:extLst>
              <a:ext uri="{FF2B5EF4-FFF2-40B4-BE49-F238E27FC236}">
                <a16:creationId xmlns:a16="http://schemas.microsoft.com/office/drawing/2014/main" id="{AD9B6CA2-7564-EF5D-1CFC-ECA3141FE622}"/>
              </a:ext>
            </a:extLst>
          </p:cNvPr>
          <p:cNvSpPr>
            <a:spLocks noGrp="1"/>
          </p:cNvSpPr>
          <p:nvPr>
            <p:ph type="dt" idx="10"/>
          </p:nvPr>
        </p:nvSpPr>
        <p:spPr/>
        <p:txBody>
          <a:bodyPr/>
          <a:lstStyle/>
          <a:p>
            <a:r>
              <a:rPr lang="en-US"/>
              <a:t>April 2025</a:t>
            </a:r>
            <a:endParaRPr lang="en-GB" dirty="0"/>
          </a:p>
        </p:txBody>
      </p:sp>
      <p:sp>
        <p:nvSpPr>
          <p:cNvPr id="4" name="Footer Placeholder 3">
            <a:extLst>
              <a:ext uri="{FF2B5EF4-FFF2-40B4-BE49-F238E27FC236}">
                <a16:creationId xmlns:a16="http://schemas.microsoft.com/office/drawing/2014/main" id="{0552E1F7-479A-A151-FBC2-612037C321F5}"/>
              </a:ext>
            </a:extLst>
          </p:cNvPr>
          <p:cNvSpPr>
            <a:spLocks noGrp="1"/>
          </p:cNvSpPr>
          <p:nvPr>
            <p:ph type="ftr" idx="11"/>
          </p:nvPr>
        </p:nvSpPr>
        <p:spPr/>
        <p:txBody>
          <a:bodyPr/>
          <a:lstStyle/>
          <a:p>
            <a:r>
              <a:rPr lang="en-GB"/>
              <a:t>Jon Rosdahl, Qualcomm</a:t>
            </a:r>
            <a:endParaRPr lang="en-GB" dirty="0"/>
          </a:p>
        </p:txBody>
      </p:sp>
      <p:sp>
        <p:nvSpPr>
          <p:cNvPr id="5" name="Slide Number Placeholder 4">
            <a:extLst>
              <a:ext uri="{FF2B5EF4-FFF2-40B4-BE49-F238E27FC236}">
                <a16:creationId xmlns:a16="http://schemas.microsoft.com/office/drawing/2014/main" id="{100AADD9-ACBC-0491-40E7-8D9CF8751632}"/>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Tree>
    <p:extLst>
      <p:ext uri="{BB962C8B-B14F-4D97-AF65-F5344CB8AC3E}">
        <p14:creationId xmlns:p14="http://schemas.microsoft.com/office/powerpoint/2010/main" val="7579997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7" name="Rectangle 1"/>
          <p:cNvSpPr>
            <a:spLocks noGrp="1" noChangeArrowheads="1"/>
          </p:cNvSpPr>
          <p:nvPr>
            <p:ph type="title"/>
          </p:nvPr>
        </p:nvSpPr>
        <p:spPr>
          <a:xfrm>
            <a:off x="2526242" y="715378"/>
            <a:ext cx="7239000" cy="532606"/>
          </a:xfrm>
          <a:ln/>
        </p:spPr>
        <p:txBody>
          <a:bodyPr vert="horz" wrap="square" lIns="90000" tIns="46800" rIns="90000" bIns="46800" numCol="1" anchor="ctr" anchorCtr="0" compatLnSpc="1">
            <a:prstTxWarp prst="textNoShape">
              <a:avLst/>
            </a:prstTxWarp>
          </a:bodyPr>
          <a:lstStyle/>
          <a:p>
            <a:r>
              <a:rPr lang="en-US" dirty="0"/>
              <a:t>Future 802W Interim Venue Status</a:t>
            </a:r>
          </a:p>
        </p:txBody>
      </p:sp>
      <p:sp>
        <p:nvSpPr>
          <p:cNvPr id="9218" name="Rectangle 2"/>
          <p:cNvSpPr>
            <a:spLocks noGrp="1" noChangeArrowheads="1"/>
          </p:cNvSpPr>
          <p:nvPr>
            <p:ph idx="1"/>
          </p:nvPr>
        </p:nvSpPr>
        <p:spPr>
          <a:xfrm>
            <a:off x="929218" y="1356937"/>
            <a:ext cx="11006669" cy="5027614"/>
          </a:xfrm>
          <a:ln/>
        </p:spPr>
        <p:txBody>
          <a:bodyPr/>
          <a:lstStyle/>
          <a:p>
            <a:pPr>
              <a:buFont typeface="Wingdings" panose="05000000000000000000" pitchFamily="2" charset="2"/>
              <a:buChar char="v"/>
            </a:pPr>
            <a:r>
              <a:rPr lang="en-GB" sz="2000" b="0" dirty="0">
                <a:highlight>
                  <a:srgbClr val="FFFF00"/>
                </a:highlight>
              </a:rPr>
              <a:t>2025-05 (11-16) </a:t>
            </a:r>
            <a:r>
              <a:rPr lang="en-GB" sz="2000" dirty="0">
                <a:solidFill>
                  <a:srgbClr val="C00000"/>
                </a:solidFill>
                <a:highlight>
                  <a:srgbClr val="FFFF00"/>
                </a:highlight>
              </a:rPr>
              <a:t>Warsaw Presidential Hotel – Warsaw, Poland</a:t>
            </a:r>
            <a:endParaRPr lang="en-GB" sz="1600" dirty="0">
              <a:solidFill>
                <a:schemeClr val="bg1"/>
              </a:solidFill>
              <a:highlight>
                <a:srgbClr val="000000"/>
              </a:highlight>
            </a:endParaRPr>
          </a:p>
          <a:p>
            <a:pPr>
              <a:buFont typeface="Arial" panose="020B0604020202020204" pitchFamily="34" charset="0"/>
              <a:buChar char="•"/>
            </a:pPr>
            <a:r>
              <a:rPr lang="en-GB" sz="2000" b="0" dirty="0"/>
              <a:t>2025-09 (14-19) Hilton Waikoloa, Waikoloa, HI, USA</a:t>
            </a:r>
            <a:endParaRPr lang="en-US" sz="2000" b="0" dirty="0"/>
          </a:p>
          <a:p>
            <a:pPr>
              <a:buFont typeface="Times New Roman" pitchFamily="16" charset="0"/>
              <a:buChar char="•"/>
            </a:pPr>
            <a:r>
              <a:rPr lang="en-US" sz="2000" b="0" dirty="0"/>
              <a:t>2026-01 (11-16) </a:t>
            </a:r>
            <a:r>
              <a:rPr lang="en-US" sz="2000" b="0" dirty="0">
                <a:solidFill>
                  <a:srgbClr val="000000"/>
                </a:solidFill>
                <a:latin typeface="+mj-lt"/>
                <a:ea typeface="+mj-ea"/>
              </a:rPr>
              <a:t>Victoria Conference Centre &amp; Fairmont Empress, Victoria, Canada</a:t>
            </a:r>
            <a:endParaRPr lang="en-US" sz="2000" b="0" dirty="0">
              <a:highlight>
                <a:srgbClr val="FFFF00"/>
              </a:highlight>
            </a:endParaRPr>
          </a:p>
          <a:p>
            <a:pPr>
              <a:buFont typeface="Wingdings" panose="05000000000000000000" pitchFamily="2" charset="2"/>
              <a:buChar char="v"/>
            </a:pPr>
            <a:r>
              <a:rPr lang="en-US" sz="2000" b="0" dirty="0"/>
              <a:t>2026-05 (</a:t>
            </a:r>
            <a:r>
              <a:rPr lang="en-US" sz="2000" b="0" dirty="0">
                <a:latin typeface="+mj-lt"/>
                <a:ea typeface="+mj-ea"/>
              </a:rPr>
              <a:t>10-15) </a:t>
            </a:r>
            <a:r>
              <a:rPr lang="en-AU" sz="2000" b="0" dirty="0">
                <a:sym typeface="Roboto"/>
              </a:rPr>
              <a:t>Hilton Antwerp Old Town, </a:t>
            </a:r>
            <a:r>
              <a:rPr lang="en-US" sz="2000" b="0" dirty="0"/>
              <a:t>Antwerp, </a:t>
            </a:r>
            <a:r>
              <a:rPr lang="en-US" sz="2000" b="0" dirty="0">
                <a:latin typeface="+mj-lt"/>
                <a:ea typeface="+mj-ea"/>
              </a:rPr>
              <a:t>Belgium </a:t>
            </a:r>
            <a:r>
              <a:rPr lang="en-GB" sz="2000" b="0" dirty="0">
                <a:highlight>
                  <a:srgbClr val="00FF00"/>
                </a:highlight>
              </a:rPr>
              <a:t>(</a:t>
            </a:r>
            <a:r>
              <a:rPr lang="en-GB" sz="1200" b="0" dirty="0">
                <a:highlight>
                  <a:srgbClr val="00FF00"/>
                </a:highlight>
              </a:rPr>
              <a:t>Contract TBC</a:t>
            </a:r>
            <a:r>
              <a:rPr lang="en-GB" sz="2000" b="0" dirty="0">
                <a:highlight>
                  <a:srgbClr val="00FF00"/>
                </a:highlight>
              </a:rPr>
              <a:t>)</a:t>
            </a:r>
            <a:endParaRPr lang="en-US" sz="2000" b="0" dirty="0">
              <a:latin typeface="+mj-lt"/>
              <a:ea typeface="+mj-ea"/>
            </a:endParaRPr>
          </a:p>
          <a:p>
            <a:pPr>
              <a:buFont typeface="Times New Roman" pitchFamily="16" charset="0"/>
              <a:buChar char="•"/>
            </a:pPr>
            <a:r>
              <a:rPr lang="en-US" sz="2000" b="0" dirty="0"/>
              <a:t>2026-09 (13-18) </a:t>
            </a:r>
            <a:r>
              <a:rPr lang="en-GB" sz="2000" b="0" dirty="0"/>
              <a:t>Hilton Waikoloa, Waikoloa, HI, USA</a:t>
            </a:r>
            <a:endParaRPr lang="en-US" sz="2000" b="0" dirty="0"/>
          </a:p>
          <a:p>
            <a:pPr>
              <a:buFont typeface="Times New Roman" pitchFamily="16" charset="0"/>
              <a:buChar char="•"/>
            </a:pPr>
            <a:r>
              <a:rPr lang="en-US" sz="2000" b="0" dirty="0"/>
              <a:t>2027-01 (10-15) </a:t>
            </a:r>
            <a:r>
              <a:rPr lang="en-US" sz="2000" b="0" dirty="0">
                <a:solidFill>
                  <a:schemeClr val="tx1"/>
                </a:solidFill>
                <a:latin typeface="Times New Roman" panose="02020603050405020304" pitchFamily="18" charset="0"/>
              </a:rPr>
              <a:t>Hyatt Regency Irvine, Irvine, CA, </a:t>
            </a:r>
            <a:r>
              <a:rPr lang="en-GB" sz="2000" b="0" dirty="0"/>
              <a:t>USA</a:t>
            </a:r>
            <a:r>
              <a:rPr lang="en-US" sz="1200" b="0" dirty="0">
                <a:solidFill>
                  <a:schemeClr val="tx1"/>
                </a:solidFill>
                <a:latin typeface="Times New Roman" panose="02020603050405020304" pitchFamily="18" charset="0"/>
              </a:rPr>
              <a:t> </a:t>
            </a:r>
            <a:endParaRPr lang="en-GB" sz="1200" b="0" dirty="0">
              <a:highlight>
                <a:srgbClr val="00FF00"/>
              </a:highlight>
            </a:endParaRPr>
          </a:p>
          <a:p>
            <a:pPr>
              <a:buFont typeface="Wingdings" panose="05000000000000000000" pitchFamily="2" charset="2"/>
              <a:buChar char="v"/>
            </a:pPr>
            <a:r>
              <a:rPr lang="en-US" sz="2000" b="0" dirty="0"/>
              <a:t>2027-05 (9-14) </a:t>
            </a:r>
            <a:r>
              <a:rPr lang="en-US" sz="2000" b="0" dirty="0">
                <a:solidFill>
                  <a:srgbClr val="000000"/>
                </a:solidFill>
                <a:latin typeface="+mj-lt"/>
                <a:ea typeface="+mj-ea"/>
              </a:rPr>
              <a:t>Cordis Hotel, Auckland, New Zealand </a:t>
            </a:r>
            <a:r>
              <a:rPr lang="en-GB" sz="1200" b="0" dirty="0">
                <a:highlight>
                  <a:srgbClr val="00FF00"/>
                </a:highlight>
              </a:rPr>
              <a:t>(Contract TBC)</a:t>
            </a:r>
            <a:endParaRPr lang="en-US" sz="1200" b="0" dirty="0">
              <a:solidFill>
                <a:srgbClr val="000000"/>
              </a:solidFill>
              <a:latin typeface="+mj-lt"/>
              <a:ea typeface="+mj-ea"/>
            </a:endParaRPr>
          </a:p>
          <a:p>
            <a:pPr>
              <a:buFont typeface="Times New Roman" pitchFamily="16" charset="0"/>
              <a:buChar char="•"/>
            </a:pPr>
            <a:r>
              <a:rPr lang="en-US" sz="2000" b="0" dirty="0"/>
              <a:t>2027-09 (12-17) Grand Hyatt Atlanta, Buckhead, GA, USA </a:t>
            </a:r>
            <a:endParaRPr lang="en-GB" sz="1200" b="0" dirty="0">
              <a:highlight>
                <a:srgbClr val="00FF00"/>
              </a:highlight>
            </a:endParaRPr>
          </a:p>
          <a:p>
            <a:pPr>
              <a:buFont typeface="Wingdings" panose="05000000000000000000" pitchFamily="2" charset="2"/>
              <a:buChar char="v"/>
            </a:pPr>
            <a:r>
              <a:rPr lang="en-US" sz="2000" b="0" dirty="0"/>
              <a:t>2028-01 </a:t>
            </a:r>
            <a:r>
              <a:rPr lang="en-GB" sz="2000" b="0" dirty="0"/>
              <a:t>(16-21) Hilton Panama, Panama City, Panama</a:t>
            </a:r>
          </a:p>
          <a:p>
            <a:pPr>
              <a:buFont typeface="Times New Roman" pitchFamily="16" charset="0"/>
              <a:buChar char="•"/>
            </a:pPr>
            <a:r>
              <a:rPr lang="en-US" sz="2000" b="0" dirty="0"/>
              <a:t>2028-09 (10-15) </a:t>
            </a:r>
            <a:r>
              <a:rPr lang="en-GB" sz="2000" b="0" dirty="0"/>
              <a:t>Hilton Waikoloa, Waikoloa, HI, USA</a:t>
            </a:r>
            <a:r>
              <a:rPr lang="en-GB" sz="1100" b="0" dirty="0">
                <a:highlight>
                  <a:srgbClr val="00FF00"/>
                </a:highlight>
              </a:rPr>
              <a:t>(Contract TBC)</a:t>
            </a:r>
            <a:endParaRPr lang="en-US" sz="2000" b="0" dirty="0"/>
          </a:p>
          <a:p>
            <a:pPr>
              <a:buFont typeface="Times New Roman" pitchFamily="16" charset="0"/>
              <a:buChar char="•"/>
            </a:pPr>
            <a:r>
              <a:rPr lang="en-US" sz="2000" b="0" dirty="0"/>
              <a:t>2029-09 (9-14) </a:t>
            </a:r>
            <a:r>
              <a:rPr lang="en-GB" sz="2000" b="0" dirty="0"/>
              <a:t>Hilton Waikoloa, Waikoloa, HI, USA</a:t>
            </a:r>
            <a:r>
              <a:rPr lang="en-GB" sz="1200" b="0" dirty="0">
                <a:highlight>
                  <a:srgbClr val="00FF00"/>
                </a:highlight>
              </a:rPr>
              <a:t>(Contract TBC)</a:t>
            </a:r>
            <a:endParaRPr lang="en-US" sz="1800" b="0" dirty="0"/>
          </a:p>
          <a:p>
            <a:pPr>
              <a:buFont typeface="Times New Roman" pitchFamily="16" charset="0"/>
              <a:buChar char="•"/>
            </a:pPr>
            <a:endParaRPr lang="en-GB" sz="2000" dirty="0"/>
          </a:p>
        </p:txBody>
      </p:sp>
      <p:sp>
        <p:nvSpPr>
          <p:cNvPr id="4" name="Date Placeholder 3"/>
          <p:cNvSpPr>
            <a:spLocks noGrp="1"/>
          </p:cNvSpPr>
          <p:nvPr>
            <p:ph type="dt" idx="10"/>
          </p:nvPr>
        </p:nvSpPr>
        <p:spPr/>
        <p:txBody>
          <a:bodyPr/>
          <a:lstStyle/>
          <a:p>
            <a:r>
              <a:rPr lang="en-US"/>
              <a:t>April 2025</a:t>
            </a:r>
            <a:endParaRPr lang="en-GB" dirty="0"/>
          </a:p>
        </p:txBody>
      </p:sp>
      <p:sp>
        <p:nvSpPr>
          <p:cNvPr id="5" name="Footer Placeholder 4"/>
          <p:cNvSpPr>
            <a:spLocks noGrp="1"/>
          </p:cNvSpPr>
          <p:nvPr>
            <p:ph type="ftr" idx="11"/>
          </p:nvPr>
        </p:nvSpPr>
        <p:spPr>
          <a:xfrm>
            <a:off x="7162800" y="6512345"/>
            <a:ext cx="4246033" cy="180975"/>
          </a:xfrm>
        </p:spPr>
        <p:txBody>
          <a:bodyPr/>
          <a:lstStyle/>
          <a:p>
            <a:r>
              <a:rPr lang="en-GB" dirty="0"/>
              <a:t>Jon Rosdahl, Qualcomm</a:t>
            </a:r>
          </a:p>
        </p:txBody>
      </p:sp>
      <p:sp>
        <p:nvSpPr>
          <p:cNvPr id="6" name="Slide Number Placeholder 5"/>
          <p:cNvSpPr>
            <a:spLocks noGrp="1"/>
          </p:cNvSpPr>
          <p:nvPr>
            <p:ph type="sldNum" idx="12"/>
          </p:nvPr>
        </p:nvSpPr>
        <p:spPr/>
        <p:txBody>
          <a:bodyPr/>
          <a:lstStyle/>
          <a:p>
            <a:r>
              <a:rPr lang="en-GB" dirty="0"/>
              <a:t>Slide </a:t>
            </a:r>
            <a:fld id="{8DC72EFA-1DF8-481C-8B66-C8A1D5DAFDEA}" type="slidenum">
              <a:rPr lang="en-GB"/>
              <a:pPr/>
              <a:t>4</a:t>
            </a:fld>
            <a:endParaRPr lang="en-GB" dirty="0"/>
          </a:p>
        </p:txBody>
      </p:sp>
      <p:sp>
        <p:nvSpPr>
          <p:cNvPr id="8" name="TextBox 7">
            <a:extLst>
              <a:ext uri="{FF2B5EF4-FFF2-40B4-BE49-F238E27FC236}">
                <a16:creationId xmlns:a16="http://schemas.microsoft.com/office/drawing/2014/main" id="{0A6B1E07-1378-480A-858D-3AD03452127F}"/>
              </a:ext>
            </a:extLst>
          </p:cNvPr>
          <p:cNvSpPr txBox="1"/>
          <p:nvPr/>
        </p:nvSpPr>
        <p:spPr>
          <a:xfrm>
            <a:off x="8443825" y="5616102"/>
            <a:ext cx="3492062" cy="830997"/>
          </a:xfrm>
          <a:prstGeom prst="rect">
            <a:avLst/>
          </a:prstGeom>
          <a:noFill/>
          <a:ln>
            <a:solidFill>
              <a:schemeClr val="bg1">
                <a:lumMod val="85000"/>
              </a:schemeClr>
            </a:solidFill>
          </a:ln>
        </p:spPr>
        <p:txBody>
          <a:bodyPr wrap="square" rtlCol="0">
            <a:spAutoFit/>
          </a:bodyPr>
          <a:lstStyle/>
          <a:p>
            <a:r>
              <a:rPr lang="en-US" sz="1600" dirty="0">
                <a:solidFill>
                  <a:schemeClr val="tx1"/>
                </a:solidFill>
              </a:rPr>
              <a:t>Meeting Planner:</a:t>
            </a:r>
          </a:p>
          <a:p>
            <a:pPr marL="285750" indent="-285750">
              <a:buFont typeface="Arial" panose="020B0604020202020204" pitchFamily="34" charset="0"/>
              <a:buChar char="•"/>
            </a:pPr>
            <a:r>
              <a:rPr lang="en-US" sz="1600" dirty="0">
                <a:solidFill>
                  <a:schemeClr val="tx1"/>
                </a:solidFill>
              </a:rPr>
              <a:t>Dotted Venues: Face to Face Events</a:t>
            </a:r>
          </a:p>
          <a:p>
            <a:pPr marL="285750" indent="-285750">
              <a:buFont typeface="Wingdings" panose="05000000000000000000" pitchFamily="2" charset="2"/>
              <a:buChar char="v"/>
            </a:pPr>
            <a:r>
              <a:rPr lang="en-US" sz="1600" dirty="0">
                <a:solidFill>
                  <a:schemeClr val="tx1"/>
                </a:solidFill>
              </a:rPr>
              <a:t>Starred Venues: MTG Events</a:t>
            </a:r>
          </a:p>
        </p:txBody>
      </p:sp>
      <p:sp>
        <p:nvSpPr>
          <p:cNvPr id="2" name="TextBox 1">
            <a:extLst>
              <a:ext uri="{FF2B5EF4-FFF2-40B4-BE49-F238E27FC236}">
                <a16:creationId xmlns:a16="http://schemas.microsoft.com/office/drawing/2014/main" id="{ADC1044F-B3FF-6E81-78E0-A5941766109D}"/>
              </a:ext>
            </a:extLst>
          </p:cNvPr>
          <p:cNvSpPr txBox="1"/>
          <p:nvPr/>
        </p:nvSpPr>
        <p:spPr>
          <a:xfrm>
            <a:off x="9665758" y="709614"/>
            <a:ext cx="1992842" cy="338554"/>
          </a:xfrm>
          <a:prstGeom prst="rect">
            <a:avLst/>
          </a:prstGeom>
          <a:noFill/>
        </p:spPr>
        <p:txBody>
          <a:bodyPr wrap="square" rtlCol="0">
            <a:spAutoFit/>
          </a:bodyPr>
          <a:lstStyle/>
          <a:p>
            <a:r>
              <a:rPr lang="en-US" sz="1600" dirty="0">
                <a:solidFill>
                  <a:schemeClr val="accent1">
                    <a:lumMod val="50000"/>
                  </a:schemeClr>
                </a:solidFill>
              </a:rPr>
              <a:t>As of March 9, 2024, </a:t>
            </a:r>
          </a:p>
        </p:txBody>
      </p:sp>
    </p:spTree>
    <p:extLst>
      <p:ext uri="{BB962C8B-B14F-4D97-AF65-F5344CB8AC3E}">
        <p14:creationId xmlns:p14="http://schemas.microsoft.com/office/powerpoint/2010/main" val="281927357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E0B756-F2B5-8BF3-1680-82282B0935E0}"/>
              </a:ext>
            </a:extLst>
          </p:cNvPr>
          <p:cNvSpPr>
            <a:spLocks noGrp="1"/>
          </p:cNvSpPr>
          <p:nvPr>
            <p:ph type="title"/>
          </p:nvPr>
        </p:nvSpPr>
        <p:spPr/>
        <p:txBody>
          <a:bodyPr/>
          <a:lstStyle/>
          <a:p>
            <a:r>
              <a:rPr lang="en-US" dirty="0"/>
              <a:t>Possible Future Venue discussion</a:t>
            </a:r>
          </a:p>
        </p:txBody>
      </p:sp>
      <p:sp>
        <p:nvSpPr>
          <p:cNvPr id="3" name="Content Placeholder 2">
            <a:extLst>
              <a:ext uri="{FF2B5EF4-FFF2-40B4-BE49-F238E27FC236}">
                <a16:creationId xmlns:a16="http://schemas.microsoft.com/office/drawing/2014/main" id="{DC5654C8-8B5B-1E47-7435-94866291057A}"/>
              </a:ext>
            </a:extLst>
          </p:cNvPr>
          <p:cNvSpPr>
            <a:spLocks noGrp="1"/>
          </p:cNvSpPr>
          <p:nvPr>
            <p:ph idx="1"/>
          </p:nvPr>
        </p:nvSpPr>
        <p:spPr/>
        <p:txBody>
          <a:bodyPr/>
          <a:lstStyle/>
          <a:p>
            <a:r>
              <a:rPr lang="en-US" dirty="0"/>
              <a:t>We will have a full RFP prepared for the Sept/Oct 2026 timeframe to be reviewed for selection in November 2026.</a:t>
            </a:r>
          </a:p>
          <a:p>
            <a:endParaRPr lang="en-US" dirty="0"/>
          </a:p>
          <a:p>
            <a:r>
              <a:rPr lang="en-US" dirty="0"/>
              <a:t>However, we do have an unsolicited proposal to consider today.</a:t>
            </a:r>
          </a:p>
          <a:p>
            <a:endParaRPr lang="en-US" dirty="0"/>
          </a:p>
          <a:p>
            <a:r>
              <a:rPr lang="en-US" dirty="0"/>
              <a:t>The Warsaw Presidential Hotel has made an offer for 2028 May 802 Wireless Interim.</a:t>
            </a:r>
          </a:p>
          <a:p>
            <a:endParaRPr lang="en-US" dirty="0"/>
          </a:p>
        </p:txBody>
      </p:sp>
      <p:sp>
        <p:nvSpPr>
          <p:cNvPr id="4" name="Date Placeholder 3">
            <a:extLst>
              <a:ext uri="{FF2B5EF4-FFF2-40B4-BE49-F238E27FC236}">
                <a16:creationId xmlns:a16="http://schemas.microsoft.com/office/drawing/2014/main" id="{E78FF581-E3E7-E71D-0C20-5985CBACB0EF}"/>
              </a:ext>
            </a:extLst>
          </p:cNvPr>
          <p:cNvSpPr>
            <a:spLocks noGrp="1"/>
          </p:cNvSpPr>
          <p:nvPr>
            <p:ph type="dt" idx="10"/>
          </p:nvPr>
        </p:nvSpPr>
        <p:spPr/>
        <p:txBody>
          <a:bodyPr/>
          <a:lstStyle/>
          <a:p>
            <a:r>
              <a:rPr lang="en-US"/>
              <a:t>April 2025</a:t>
            </a:r>
            <a:endParaRPr lang="en-GB" dirty="0"/>
          </a:p>
        </p:txBody>
      </p:sp>
      <p:sp>
        <p:nvSpPr>
          <p:cNvPr id="5" name="Footer Placeholder 4">
            <a:extLst>
              <a:ext uri="{FF2B5EF4-FFF2-40B4-BE49-F238E27FC236}">
                <a16:creationId xmlns:a16="http://schemas.microsoft.com/office/drawing/2014/main" id="{C06E588A-1910-11E9-2C9A-2706C7893EF7}"/>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146A5665-5369-B0FB-9B05-98336B38AA57}"/>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8577459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135BE8AB-E919-6268-81AD-A125F021EBFD}"/>
              </a:ext>
            </a:extLst>
          </p:cNvPr>
          <p:cNvPicPr>
            <a:picLocks noChangeAspect="1"/>
          </p:cNvPicPr>
          <p:nvPr/>
        </p:nvPicPr>
        <p:blipFill>
          <a:blip r:embed="rId2"/>
          <a:srcRect l="2248" r="1" b="1"/>
          <a:stretch/>
        </p:blipFill>
        <p:spPr>
          <a:xfrm>
            <a:off x="120650" y="723900"/>
            <a:ext cx="11950700" cy="5562600"/>
          </a:xfrm>
          <a:prstGeom prst="rect">
            <a:avLst/>
          </a:prstGeom>
          <a:noFill/>
        </p:spPr>
      </p:pic>
      <p:sp>
        <p:nvSpPr>
          <p:cNvPr id="4" name="Date Placeholder 3" hidden="1">
            <a:extLst>
              <a:ext uri="{FF2B5EF4-FFF2-40B4-BE49-F238E27FC236}">
                <a16:creationId xmlns:a16="http://schemas.microsoft.com/office/drawing/2014/main" id="{6F71B770-0A1E-DD33-B030-4D7FC70F18D3}"/>
              </a:ext>
            </a:extLst>
          </p:cNvPr>
          <p:cNvSpPr>
            <a:spLocks noGrp="1"/>
          </p:cNvSpPr>
          <p:nvPr>
            <p:ph type="dt" idx="10"/>
          </p:nvPr>
        </p:nvSpPr>
        <p:spPr/>
        <p:txBody>
          <a:bodyPr/>
          <a:lstStyle/>
          <a:p>
            <a:pPr>
              <a:spcAft>
                <a:spcPts val="600"/>
              </a:spcAft>
            </a:pPr>
            <a:r>
              <a:rPr lang="en-US"/>
              <a:t>April 2025</a:t>
            </a:r>
            <a:endParaRPr lang="en-GB"/>
          </a:p>
        </p:txBody>
      </p:sp>
      <p:sp>
        <p:nvSpPr>
          <p:cNvPr id="5" name="Footer Placeholder 4">
            <a:extLst>
              <a:ext uri="{FF2B5EF4-FFF2-40B4-BE49-F238E27FC236}">
                <a16:creationId xmlns:a16="http://schemas.microsoft.com/office/drawing/2014/main" id="{94739BAE-4F48-A5C8-7968-3A3844215CE5}"/>
              </a:ext>
            </a:extLst>
          </p:cNvPr>
          <p:cNvSpPr>
            <a:spLocks noGrp="1"/>
          </p:cNvSpPr>
          <p:nvPr>
            <p:ph type="ftr" idx="11"/>
          </p:nvPr>
        </p:nvSpPr>
        <p:spPr/>
        <p:txBody>
          <a:bodyPr/>
          <a:lstStyle/>
          <a:p>
            <a:pPr>
              <a:spcAft>
                <a:spcPts val="600"/>
              </a:spcAft>
            </a:pPr>
            <a:r>
              <a:rPr lang="en-GB"/>
              <a:t>Jon Rosdahl, Qualcomm</a:t>
            </a:r>
          </a:p>
        </p:txBody>
      </p:sp>
      <p:sp>
        <p:nvSpPr>
          <p:cNvPr id="6" name="Slide Number Placeholder 5" hidden="1">
            <a:extLst>
              <a:ext uri="{FF2B5EF4-FFF2-40B4-BE49-F238E27FC236}">
                <a16:creationId xmlns:a16="http://schemas.microsoft.com/office/drawing/2014/main" id="{407244BA-C9D6-D2A2-D70A-1BC636844C4C}"/>
              </a:ext>
            </a:extLst>
          </p:cNvPr>
          <p:cNvSpPr>
            <a:spLocks noGrp="1"/>
          </p:cNvSpPr>
          <p:nvPr>
            <p:ph type="sldNum" idx="12"/>
          </p:nvPr>
        </p:nvSpPr>
        <p:spPr/>
        <p:txBody>
          <a:bodyPr/>
          <a:lstStyle/>
          <a:p>
            <a:pPr>
              <a:spcAft>
                <a:spcPts val="600"/>
              </a:spcAft>
            </a:pPr>
            <a:r>
              <a:rPr lang="en-GB"/>
              <a:t>Slide </a:t>
            </a:r>
            <a:fld id="{440F5867-744E-4AA6-B0ED-4C44D2DFBB7B}" type="slidenum">
              <a:rPr lang="en-GB" smtClean="0"/>
              <a:pPr>
                <a:spcAft>
                  <a:spcPts val="600"/>
                </a:spcAft>
              </a:pPr>
              <a:t>6</a:t>
            </a:fld>
            <a:endParaRPr lang="en-GB"/>
          </a:p>
        </p:txBody>
      </p:sp>
    </p:spTree>
    <p:extLst>
      <p:ext uri="{BB962C8B-B14F-4D97-AF65-F5344CB8AC3E}">
        <p14:creationId xmlns:p14="http://schemas.microsoft.com/office/powerpoint/2010/main" val="23304575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9AFBC774-E225-1317-1ECA-D8AF4067A07C}"/>
              </a:ext>
            </a:extLst>
          </p:cNvPr>
          <p:cNvSpPr>
            <a:spLocks noGrp="1"/>
          </p:cNvSpPr>
          <p:nvPr>
            <p:ph type="dt" idx="10"/>
          </p:nvPr>
        </p:nvSpPr>
        <p:spPr/>
        <p:txBody>
          <a:bodyPr/>
          <a:lstStyle/>
          <a:p>
            <a:r>
              <a:rPr lang="en-US"/>
              <a:t>April 2025</a:t>
            </a:r>
            <a:endParaRPr lang="en-GB" dirty="0"/>
          </a:p>
        </p:txBody>
      </p:sp>
      <p:sp>
        <p:nvSpPr>
          <p:cNvPr id="5" name="Footer Placeholder 4">
            <a:extLst>
              <a:ext uri="{FF2B5EF4-FFF2-40B4-BE49-F238E27FC236}">
                <a16:creationId xmlns:a16="http://schemas.microsoft.com/office/drawing/2014/main" id="{323638B9-FF86-21B1-FE7D-3FF7E77E594B}"/>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390E42BA-CB53-77E7-465F-802B2DF911B9}"/>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pic>
        <p:nvPicPr>
          <p:cNvPr id="8" name="Picture 7">
            <a:extLst>
              <a:ext uri="{FF2B5EF4-FFF2-40B4-BE49-F238E27FC236}">
                <a16:creationId xmlns:a16="http://schemas.microsoft.com/office/drawing/2014/main" id="{FD3E310A-7B40-9633-F337-0567C8E3D46B}"/>
              </a:ext>
            </a:extLst>
          </p:cNvPr>
          <p:cNvPicPr>
            <a:picLocks noChangeAspect="1"/>
          </p:cNvPicPr>
          <p:nvPr/>
        </p:nvPicPr>
        <p:blipFill>
          <a:blip r:embed="rId2"/>
          <a:stretch>
            <a:fillRect/>
          </a:stretch>
        </p:blipFill>
        <p:spPr>
          <a:xfrm>
            <a:off x="457200" y="838200"/>
            <a:ext cx="11277600" cy="2924175"/>
          </a:xfrm>
          <a:prstGeom prst="rect">
            <a:avLst/>
          </a:prstGeom>
        </p:spPr>
      </p:pic>
      <p:sp>
        <p:nvSpPr>
          <p:cNvPr id="9" name="TextBox 8">
            <a:extLst>
              <a:ext uri="{FF2B5EF4-FFF2-40B4-BE49-F238E27FC236}">
                <a16:creationId xmlns:a16="http://schemas.microsoft.com/office/drawing/2014/main" id="{73424DDC-8A6A-427D-CFDD-1DB1F6FC607D}"/>
              </a:ext>
            </a:extLst>
          </p:cNvPr>
          <p:cNvSpPr txBox="1"/>
          <p:nvPr/>
        </p:nvSpPr>
        <p:spPr>
          <a:xfrm>
            <a:off x="685800" y="4038600"/>
            <a:ext cx="10896600" cy="1200329"/>
          </a:xfrm>
          <a:prstGeom prst="rect">
            <a:avLst/>
          </a:prstGeom>
          <a:noFill/>
        </p:spPr>
        <p:txBody>
          <a:bodyPr wrap="square" rtlCol="0">
            <a:spAutoFit/>
          </a:bodyPr>
          <a:lstStyle/>
          <a:p>
            <a:r>
              <a:rPr lang="en-US" dirty="0">
                <a:solidFill>
                  <a:schemeClr val="tx1"/>
                </a:solidFill>
              </a:rPr>
              <a:t>For Comparison of alternative unsolicited bids we have received, but they seem to be out of our budget or were for dates that were filled.</a:t>
            </a:r>
            <a:br>
              <a:rPr lang="en-US" dirty="0">
                <a:solidFill>
                  <a:schemeClr val="tx1"/>
                </a:solidFill>
              </a:rPr>
            </a:br>
            <a:endParaRPr lang="en-US" dirty="0">
              <a:solidFill>
                <a:schemeClr val="tx1"/>
              </a:solidFill>
            </a:endParaRPr>
          </a:p>
        </p:txBody>
      </p:sp>
    </p:spTree>
    <p:extLst>
      <p:ext uri="{BB962C8B-B14F-4D97-AF65-F5344CB8AC3E}">
        <p14:creationId xmlns:p14="http://schemas.microsoft.com/office/powerpoint/2010/main" val="4601531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5A8E004-786E-E755-D57B-DD1F7BE2527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181AA67-ED1D-A052-89A9-AB396A2F214B}"/>
              </a:ext>
            </a:extLst>
          </p:cNvPr>
          <p:cNvSpPr>
            <a:spLocks noGrp="1"/>
          </p:cNvSpPr>
          <p:nvPr>
            <p:ph type="title"/>
          </p:nvPr>
        </p:nvSpPr>
        <p:spPr/>
        <p:txBody>
          <a:bodyPr/>
          <a:lstStyle/>
          <a:p>
            <a:r>
              <a:rPr lang="en-US" sz="2400" dirty="0"/>
              <a:t>1. Motion approve location for the 2028 May IEEE 802W Interim: </a:t>
            </a:r>
            <a:br>
              <a:rPr lang="en-US" sz="2400" dirty="0"/>
            </a:br>
            <a:r>
              <a:rPr lang="en-US" sz="2400" dirty="0"/>
              <a:t>Warsaw Presidential Hotel, Warsaw, Poland </a:t>
            </a:r>
            <a:br>
              <a:rPr lang="en-US" sz="2400" dirty="0"/>
            </a:br>
            <a:r>
              <a:rPr lang="en-US" sz="2400" dirty="0"/>
              <a:t>(2025-05-11)</a:t>
            </a:r>
          </a:p>
        </p:txBody>
      </p:sp>
      <p:sp>
        <p:nvSpPr>
          <p:cNvPr id="3" name="Content Placeholder 2">
            <a:extLst>
              <a:ext uri="{FF2B5EF4-FFF2-40B4-BE49-F238E27FC236}">
                <a16:creationId xmlns:a16="http://schemas.microsoft.com/office/drawing/2014/main" id="{932B9450-9EBD-3C87-B53C-202BA0B003EE}"/>
              </a:ext>
            </a:extLst>
          </p:cNvPr>
          <p:cNvSpPr>
            <a:spLocks noGrp="1"/>
          </p:cNvSpPr>
          <p:nvPr>
            <p:ph idx="1"/>
          </p:nvPr>
        </p:nvSpPr>
        <p:spPr/>
        <p:txBody>
          <a:bodyPr/>
          <a:lstStyle/>
          <a:p>
            <a:r>
              <a:rPr lang="en-US" sz="2400" dirty="0"/>
              <a:t>Motion to approve the location for the 2028 May IEEE 802W Interim: </a:t>
            </a:r>
            <a:br>
              <a:rPr lang="en-US" sz="2400" dirty="0"/>
            </a:br>
            <a:r>
              <a:rPr lang="en-US" sz="2400" dirty="0"/>
              <a:t>Warsaw Presidential Hotel, Warsaw, Poland 2028</a:t>
            </a:r>
            <a:r>
              <a:rPr lang="en-US" dirty="0"/>
              <a:t> May 14-19.</a:t>
            </a:r>
          </a:p>
          <a:p>
            <a:endParaRPr lang="en-US" b="0" dirty="0"/>
          </a:p>
          <a:p>
            <a:r>
              <a:rPr lang="en-US" b="0" dirty="0"/>
              <a:t>Moved: </a:t>
            </a:r>
          </a:p>
          <a:p>
            <a:r>
              <a:rPr lang="en-US" b="0" dirty="0"/>
              <a:t>2</a:t>
            </a:r>
            <a:r>
              <a:rPr lang="en-US" b="0" baseline="30000" dirty="0"/>
              <a:t>nd</a:t>
            </a:r>
            <a:r>
              <a:rPr lang="en-US" b="0" dirty="0"/>
              <a:t>: </a:t>
            </a:r>
          </a:p>
          <a:p>
            <a:r>
              <a:rPr lang="en-US" b="0" dirty="0"/>
              <a:t>Motion for ECJT.</a:t>
            </a:r>
          </a:p>
          <a:p>
            <a:r>
              <a:rPr lang="en-US" b="0" dirty="0"/>
              <a:t>Results:</a:t>
            </a:r>
            <a:endParaRPr lang="en-US" dirty="0"/>
          </a:p>
          <a:p>
            <a:endParaRPr lang="en-US" dirty="0"/>
          </a:p>
        </p:txBody>
      </p:sp>
      <p:sp>
        <p:nvSpPr>
          <p:cNvPr id="4" name="Date Placeholder 3">
            <a:extLst>
              <a:ext uri="{FF2B5EF4-FFF2-40B4-BE49-F238E27FC236}">
                <a16:creationId xmlns:a16="http://schemas.microsoft.com/office/drawing/2014/main" id="{2B600352-9A7B-96DD-27B0-E00664F072B8}"/>
              </a:ext>
            </a:extLst>
          </p:cNvPr>
          <p:cNvSpPr>
            <a:spLocks noGrp="1"/>
          </p:cNvSpPr>
          <p:nvPr>
            <p:ph type="dt" idx="10"/>
          </p:nvPr>
        </p:nvSpPr>
        <p:spPr/>
        <p:txBody>
          <a:bodyPr/>
          <a:lstStyle/>
          <a:p>
            <a:r>
              <a:rPr lang="en-US"/>
              <a:t>April 2025</a:t>
            </a:r>
            <a:endParaRPr lang="en-GB" dirty="0"/>
          </a:p>
        </p:txBody>
      </p:sp>
      <p:sp>
        <p:nvSpPr>
          <p:cNvPr id="5" name="Footer Placeholder 4">
            <a:extLst>
              <a:ext uri="{FF2B5EF4-FFF2-40B4-BE49-F238E27FC236}">
                <a16:creationId xmlns:a16="http://schemas.microsoft.com/office/drawing/2014/main" id="{28352054-F11F-B267-A70A-A9DC75CC3CE3}"/>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D68C7285-7A9D-210C-B70B-42D21BD4CA33}"/>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7" name="Rectangle 6">
            <a:extLst>
              <a:ext uri="{FF2B5EF4-FFF2-40B4-BE49-F238E27FC236}">
                <a16:creationId xmlns:a16="http://schemas.microsoft.com/office/drawing/2014/main" id="{601AE182-7AF0-9F79-A6AB-1744FE726B6D}"/>
              </a:ext>
            </a:extLst>
          </p:cNvPr>
          <p:cNvSpPr/>
          <p:nvPr/>
        </p:nvSpPr>
        <p:spPr>
          <a:xfrm rot="19972507">
            <a:off x="1371016" y="3674858"/>
            <a:ext cx="6609502" cy="923330"/>
          </a:xfrm>
          <a:prstGeom prst="rect">
            <a:avLst/>
          </a:prstGeom>
          <a:noFill/>
        </p:spPr>
        <p:txBody>
          <a:bodyPr wrap="none" lIns="91440" tIns="45720" rIns="91440" bIns="45720">
            <a:spAutoFit/>
          </a:bodyPr>
          <a:lstStyle/>
          <a:p>
            <a:pPr algn="ctr"/>
            <a:r>
              <a:rPr lang="en-US" sz="5400" b="0" cap="none" spc="0" dirty="0">
                <a:ln w="0"/>
                <a:solidFill>
                  <a:schemeClr val="accent1"/>
                </a:solidFill>
                <a:effectLst>
                  <a:outerShdw blurRad="38100" dist="25400" dir="5400000" algn="ctr" rotWithShape="0">
                    <a:srgbClr val="6E747A">
                      <a:alpha val="43000"/>
                    </a:srgbClr>
                  </a:outerShdw>
                </a:effectLst>
              </a:rPr>
              <a:t>Proposed Draft Motion</a:t>
            </a:r>
          </a:p>
        </p:txBody>
      </p:sp>
    </p:spTree>
    <p:extLst>
      <p:ext uri="{BB962C8B-B14F-4D97-AF65-F5344CB8AC3E}">
        <p14:creationId xmlns:p14="http://schemas.microsoft.com/office/powerpoint/2010/main" val="4823163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A18BF1-CB20-4BE0-D948-64B2E32CA04D}"/>
              </a:ext>
            </a:extLst>
          </p:cNvPr>
          <p:cNvSpPr>
            <a:spLocks noGrp="1"/>
          </p:cNvSpPr>
          <p:nvPr>
            <p:ph type="title"/>
          </p:nvPr>
        </p:nvSpPr>
        <p:spPr/>
        <p:txBody>
          <a:bodyPr/>
          <a:lstStyle/>
          <a:p>
            <a:r>
              <a:rPr lang="en-US" dirty="0"/>
              <a:t>Call for Interest – Venue Selection and Contracting	</a:t>
            </a:r>
          </a:p>
        </p:txBody>
      </p:sp>
      <p:sp>
        <p:nvSpPr>
          <p:cNvPr id="3" name="Content Placeholder 2">
            <a:extLst>
              <a:ext uri="{FF2B5EF4-FFF2-40B4-BE49-F238E27FC236}">
                <a16:creationId xmlns:a16="http://schemas.microsoft.com/office/drawing/2014/main" id="{54F2B5C2-2D5C-773A-5A82-179A782ED867}"/>
              </a:ext>
            </a:extLst>
          </p:cNvPr>
          <p:cNvSpPr>
            <a:spLocks noGrp="1"/>
          </p:cNvSpPr>
          <p:nvPr>
            <p:ph idx="1"/>
          </p:nvPr>
        </p:nvSpPr>
        <p:spPr/>
        <p:txBody>
          <a:bodyPr/>
          <a:lstStyle/>
          <a:p>
            <a:r>
              <a:rPr lang="en-US" dirty="0"/>
              <a:t>The IEEE 802 LMSC Chair, James Gilb, has asked all LMSC members with roles that would need orientation and training if replaced, to identify potential candidates to take over the various roles and responsibilities within the 802 LMSC.</a:t>
            </a:r>
          </a:p>
          <a:p>
            <a:r>
              <a:rPr lang="en-US" dirty="0"/>
              <a:t>One Role that I have is the IEEE 802 Wireless Venue Meeting Manager.</a:t>
            </a:r>
          </a:p>
          <a:p>
            <a:r>
              <a:rPr lang="en-US" dirty="0"/>
              <a:t>The next slide outlines the role and responsibilities required.</a:t>
            </a:r>
          </a:p>
          <a:p>
            <a:r>
              <a:rPr lang="en-US" dirty="0"/>
              <a:t>If you or someone you know would be interested in taking an active part in this role in the future, please have them contact me.</a:t>
            </a:r>
          </a:p>
        </p:txBody>
      </p:sp>
      <p:sp>
        <p:nvSpPr>
          <p:cNvPr id="4" name="Date Placeholder 3">
            <a:extLst>
              <a:ext uri="{FF2B5EF4-FFF2-40B4-BE49-F238E27FC236}">
                <a16:creationId xmlns:a16="http://schemas.microsoft.com/office/drawing/2014/main" id="{91CA51A4-83B5-2417-0E42-A9FF1415B8C9}"/>
              </a:ext>
            </a:extLst>
          </p:cNvPr>
          <p:cNvSpPr>
            <a:spLocks noGrp="1"/>
          </p:cNvSpPr>
          <p:nvPr>
            <p:ph type="dt" idx="10"/>
          </p:nvPr>
        </p:nvSpPr>
        <p:spPr/>
        <p:txBody>
          <a:bodyPr/>
          <a:lstStyle/>
          <a:p>
            <a:r>
              <a:rPr lang="en-US"/>
              <a:t>April 2025</a:t>
            </a:r>
            <a:endParaRPr lang="en-GB" dirty="0"/>
          </a:p>
        </p:txBody>
      </p:sp>
      <p:sp>
        <p:nvSpPr>
          <p:cNvPr id="5" name="Footer Placeholder 4">
            <a:extLst>
              <a:ext uri="{FF2B5EF4-FFF2-40B4-BE49-F238E27FC236}">
                <a16:creationId xmlns:a16="http://schemas.microsoft.com/office/drawing/2014/main" id="{2AD0C92D-B959-A08C-C17F-6714D1DA3CC9}"/>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5A855CF0-9E71-5DBF-7222-E8817D84A1ED}"/>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219513091"/>
      </p:ext>
    </p:extLst>
  </p:cSld>
  <p:clrMapOvr>
    <a:masterClrMapping/>
  </p:clrMapOvr>
</p:sld>
</file>

<file path=ppt/theme/theme1.xml><?xml version="1.0" encoding="utf-8"?>
<a:theme xmlns:a="http://schemas.openxmlformats.org/drawingml/2006/main" name="802-11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EB28163D68FE8E4D9361964FDD814FC4" ma:contentTypeVersion="18" ma:contentTypeDescription="Create a new document." ma:contentTypeScope="" ma:versionID="9cd2f42ee0721819d764d531fd5523ec">
  <xsd:schema xmlns:xsd="http://www.w3.org/2001/XMLSchema" xmlns:xs="http://www.w3.org/2001/XMLSchema" xmlns:p="http://schemas.microsoft.com/office/2006/metadata/properties" xmlns:ns3="cc9c437c-ae0c-4066-8d90-a0f7de786127" xmlns:ns4="ba37140e-f4c5-4a6c-a9b4-20a691ce6c8a" targetNamespace="http://schemas.microsoft.com/office/2006/metadata/properties" ma:root="true" ma:fieldsID="195713709880d5883ee6ba21fa6c31a7" ns3:_="" ns4:_="">
    <xsd:import namespace="cc9c437c-ae0c-4066-8d90-a0f7de786127"/>
    <xsd:import namespace="ba37140e-f4c5-4a6c-a9b4-20a691ce6c8a"/>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OCR" minOccurs="0"/>
                <xsd:element ref="ns3:MediaServiceGenerationTime" minOccurs="0"/>
                <xsd:element ref="ns3:MediaServiceEventHashCode" minOccurs="0"/>
                <xsd:element ref="ns3:MediaServiceAutoKeyPoints" minOccurs="0"/>
                <xsd:element ref="ns3:MediaServiceKeyPoints" minOccurs="0"/>
                <xsd:element ref="ns3:MediaServiceLocation" minOccurs="0"/>
                <xsd:element ref="ns4:SharedWithUsers" minOccurs="0"/>
                <xsd:element ref="ns4:SharedWithDetails" minOccurs="0"/>
                <xsd:element ref="ns4:SharingHintHash" minOccurs="0"/>
                <xsd:element ref="ns3:_activity" minOccurs="0"/>
                <xsd:element ref="ns3:MediaServiceObjectDetectorVersions" minOccurs="0"/>
                <xsd:element ref="ns3:MediaServiceSystemTags" minOccurs="0"/>
                <xsd:element ref="ns3:MediaServiceSearchProperties" minOccurs="0"/>
                <xsd:element ref="ns3: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c9c437c-ae0c-4066-8d90-a0f7de78612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element name="_activity" ma:index="21" nillable="true" ma:displayName="_activity" ma:hidden="true" ma:internalName="_activity">
      <xsd:simpleType>
        <xsd:restriction base="dms:Note"/>
      </xsd:simpleType>
    </xsd:element>
    <xsd:element name="MediaServiceObjectDetectorVersions" ma:index="22" nillable="true" ma:displayName="MediaServiceObjectDetectorVersions" ma:description="" ma:hidden="true" ma:indexed="true" ma:internalName="MediaServiceObjectDetectorVersions" ma:readOnly="true">
      <xsd:simpleType>
        <xsd:restriction base="dms:Text"/>
      </xsd:simpleType>
    </xsd:element>
    <xsd:element name="MediaServiceSystemTags" ma:index="23" nillable="true" ma:displayName="MediaServiceSystemTags" ma:hidden="true" ma:internalName="MediaServiceSystemTags" ma:readOnly="true">
      <xsd:simpleType>
        <xsd:restriction base="dms:Note"/>
      </xsd:simpleType>
    </xsd:element>
    <xsd:element name="MediaServiceSearchProperties" ma:index="24" nillable="true" ma:displayName="MediaServiceSearchProperties" ma:hidden="true" ma:internalName="MediaServiceSearchProperties" ma:readOnly="true">
      <xsd:simpleType>
        <xsd:restriction base="dms:Note"/>
      </xsd:simpleType>
    </xsd:element>
    <xsd:element name="MediaLengthInSeconds" ma:index="25"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ba37140e-f4c5-4a6c-a9b4-20a691ce6c8a"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_activity xmlns="cc9c437c-ae0c-4066-8d90-a0f7de786127"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D3169DB9-7A1D-403D-A3A7-91603C147EA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c9c437c-ae0c-4066-8d90-a0f7de786127"/>
    <ds:schemaRef ds:uri="ba37140e-f4c5-4a6c-a9b4-20a691ce6c8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C2989ECB-1F4C-41CF-B54E-6E4D89801667}">
  <ds:schemaRefs>
    <ds:schemaRef ds:uri="http://schemas.microsoft.com/office/2006/metadata/properties"/>
    <ds:schemaRef ds:uri="cc9c437c-ae0c-4066-8d90-a0f7de786127"/>
    <ds:schemaRef ds:uri="http://schemas.microsoft.com/office/2006/documentManagement/types"/>
    <ds:schemaRef ds:uri="http://purl.org/dc/elements/1.1/"/>
    <ds:schemaRef ds:uri="http://purl.org/dc/dcmitype/"/>
    <ds:schemaRef ds:uri="http://purl.org/dc/terms/"/>
    <ds:schemaRef ds:uri="http://schemas.openxmlformats.org/package/2006/metadata/core-properties"/>
    <ds:schemaRef ds:uri="http://schemas.microsoft.com/office/infopath/2007/PartnerControls"/>
    <ds:schemaRef ds:uri="ba37140e-f4c5-4a6c-a9b4-20a691ce6c8a"/>
    <ds:schemaRef ds:uri="http://www.w3.org/XML/1998/namespace"/>
  </ds:schemaRefs>
</ds:datastoreItem>
</file>

<file path=customXml/itemProps3.xml><?xml version="1.0" encoding="utf-8"?>
<ds:datastoreItem xmlns:ds="http://schemas.openxmlformats.org/officeDocument/2006/customXml" ds:itemID="{F1013A26-D71D-41CE-82F4-78BAE0CFF346}">
  <ds:schemaRefs>
    <ds:schemaRef ds:uri="http://schemas.microsoft.com/sharepoint/v3/contenttype/forms"/>
  </ds:schemaRefs>
</ds:datastoreItem>
</file>

<file path=docMetadata/LabelInfo.xml><?xml version="1.0" encoding="utf-8"?>
<clbl:labelList xmlns:clbl="http://schemas.microsoft.com/office/2020/mipLabelMetadata">
  <clbl:label id="{d747bccc-1f7a-43de-9506-0ef23dd23464}" enabled="1" method="Privileged" siteId="{98e9ba89-e1a1-4e38-9007-8bdabc25de1d}" removed="0"/>
</clbl:labelList>
</file>

<file path=docProps/app.xml><?xml version="1.0" encoding="utf-8"?>
<Properties xmlns="http://schemas.openxmlformats.org/officeDocument/2006/extended-properties" xmlns:vt="http://schemas.openxmlformats.org/officeDocument/2006/docPropsVTypes">
  <Template/>
  <TotalTime>150938</TotalTime>
  <Words>3225</Words>
  <Application>Microsoft Office PowerPoint</Application>
  <PresentationFormat>Widescreen</PresentationFormat>
  <Paragraphs>351</Paragraphs>
  <Slides>22</Slides>
  <Notes>17</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22</vt:i4>
      </vt:variant>
    </vt:vector>
  </HeadingPairs>
  <TitlesOfParts>
    <vt:vector size="28" baseType="lpstr">
      <vt:lpstr>Arial</vt:lpstr>
      <vt:lpstr>Roboto</vt:lpstr>
      <vt:lpstr>Times New Roman</vt:lpstr>
      <vt:lpstr>Wingdings</vt:lpstr>
      <vt:lpstr>802-11 Theme</vt:lpstr>
      <vt:lpstr>Document</vt:lpstr>
      <vt:lpstr>802WCSC Wireless Meeting Venue Manager Report 2025</vt:lpstr>
      <vt:lpstr>Abstract</vt:lpstr>
      <vt:lpstr>Future 802 Plenary Venue Contract Status</vt:lpstr>
      <vt:lpstr>Future 802W Interim Venue Status</vt:lpstr>
      <vt:lpstr>Possible Future Venue discussion</vt:lpstr>
      <vt:lpstr>PowerPoint Presentation</vt:lpstr>
      <vt:lpstr>PowerPoint Presentation</vt:lpstr>
      <vt:lpstr>1. Motion approve location for the 2028 May IEEE 802W Interim:  Warsaw Presidential Hotel, Warsaw, Poland  (2025-05-11)</vt:lpstr>
      <vt:lpstr>Call for Interest – Venue Selection and Contracting </vt:lpstr>
      <vt:lpstr>References</vt:lpstr>
      <vt:lpstr>2024-09-08- Straw Poll –  Extend offer to Hilton Waikoloa Village Hotel</vt:lpstr>
      <vt:lpstr>Motion to set the 2025 Session Fees – 2024-07-14</vt:lpstr>
      <vt:lpstr>Motion #1 2025 May Interim Reschedule/Update – 2024-06-12</vt:lpstr>
      <vt:lpstr>Motion #4 – Site Visit – Hyatt Regency Irvine –  2024-06-12</vt:lpstr>
      <vt:lpstr>Motion #5 – Site Visit – Antwerp Hilton – 2024-06-12</vt:lpstr>
      <vt:lpstr>1. Motion approve location for the 2026 May IEEE 802W Interim: Antwerp, Belgium (2024-04-10)</vt:lpstr>
      <vt:lpstr>2. Motion to Reset the date for 2025 January– Kobe, Japan 2024-02-14</vt:lpstr>
      <vt:lpstr>4. Motion approve location for the 2027 May IEEE 802W Interim: Auckland, New Zealand 2024-02-14</vt:lpstr>
      <vt:lpstr>5. Motion to approve Location for 2028 January–  Panama Hilton, Panama City  2024-02-14</vt:lpstr>
      <vt:lpstr>6. Motion to approve Location for 2026 January–  Victoria, Canada 2026 Jan 11-16 2024-02-14</vt:lpstr>
      <vt:lpstr>7. Motion to approve Location for 2027 January–  Hyatt Regency Irvine – 2027 January 10-15 2024-02-14</vt:lpstr>
      <vt:lpstr>2. Motion to approve Location for 2027 September –  Grand Hyatt Atlanta, Buckhead, GA 2023-12-13</vt:lpstr>
    </vt:vector>
  </TitlesOfParts>
  <Company>Qualcomm Technologies,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802WCSC Meeting Venue Manager Report 2024</dc:title>
  <dc:subject>Future Venue Status Report</dc:subject>
  <dc:creator>Jon Rosdahl</dc:creator>
  <cp:keywords>Report</cp:keywords>
  <dc:description>Jon Rosdahl (Qualcomm)</dc:description>
  <cp:lastModifiedBy>Jon Rosdahl</cp:lastModifiedBy>
  <cp:revision>59</cp:revision>
  <cp:lastPrinted>2024-10-07T21:54:56Z</cp:lastPrinted>
  <dcterms:created xsi:type="dcterms:W3CDTF">2021-02-03T19:21:29Z</dcterms:created>
  <dcterms:modified xsi:type="dcterms:W3CDTF">2025-05-11T14:17:53Z</dcterms:modified>
  <cp:category>April 2024</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0x010100EB28163D68FE8E4D9361964FDD814FC4</vt:lpwstr>
  </property>
</Properties>
</file>