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7"/>
  </p:notesMasterIdLst>
  <p:handoutMasterIdLst>
    <p:handoutMasterId r:id="rId18"/>
  </p:handoutMasterIdLst>
  <p:sldIdLst>
    <p:sldId id="278" r:id="rId2"/>
    <p:sldId id="488" r:id="rId3"/>
    <p:sldId id="489" r:id="rId4"/>
    <p:sldId id="606" r:id="rId5"/>
    <p:sldId id="1997" r:id="rId6"/>
    <p:sldId id="550" r:id="rId7"/>
    <p:sldId id="2005" r:id="rId8"/>
    <p:sldId id="2001" r:id="rId9"/>
    <p:sldId id="2014" r:id="rId10"/>
    <p:sldId id="2016" r:id="rId11"/>
    <p:sldId id="1999" r:id="rId12"/>
    <p:sldId id="2002" r:id="rId13"/>
    <p:sldId id="2013" r:id="rId14"/>
    <p:sldId id="2006" r:id="rId15"/>
    <p:sldId id="2007" r:id="rId16"/>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November Opening Plenary" id="{60C8A1DD-480C-49A6-8C62-66D5172C2187}">
          <p14:sldIdLst>
            <p14:sldId id="606"/>
            <p14:sldId id="1997"/>
            <p14:sldId id="550"/>
            <p14:sldId id="2005"/>
            <p14:sldId id="2001"/>
          </p14:sldIdLst>
        </p14:section>
        <p14:section name="802 Executive Secretary" id="{ED8753B8-5D4D-491B-92EA-D5603C3F4A39}">
          <p14:sldIdLst>
            <p14:sldId id="2014"/>
          </p14:sldIdLst>
        </p14:section>
        <p14:section name="Backup Slides" id="{A290899A-E08A-43F8-8395-76CFD0B7C8E3}">
          <p14:sldIdLst>
            <p14:sldId id="2016"/>
            <p14:sldId id="1999"/>
            <p14:sldId id="2002"/>
          </p14:sldIdLst>
        </p14:section>
        <p14:section name="ITU-T SG15 2026 July" id="{56E7DDD0-5DC0-43B2-B516-464B27255FA1}">
          <p14:sldIdLst>
            <p14:sldId id="2013"/>
          </p14:sldIdLst>
        </p14:section>
        <p14:section name="Chairs Guideline Motion" id="{A11BD5E3-ED7A-4AD6-B048-AD58E3F3E628}">
          <p14:sldIdLst>
            <p14:sldId id="2006"/>
            <p14:sldId id="200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3F83A3-197B-4BCC-A23A-1270BB278A16}" v="20" dt="2025-02-04T19:53:20.1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66" autoAdjust="0"/>
    <p:restoredTop sz="84122" autoAdjust="0"/>
  </p:normalViewPr>
  <p:slideViewPr>
    <p:cSldViewPr>
      <p:cViewPr varScale="1">
        <p:scale>
          <a:sx n="66" d="100"/>
          <a:sy n="66" d="100"/>
        </p:scale>
        <p:origin x="774" y="78"/>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BA3F83A3-197B-4BCC-A23A-1270BB278A16}"/>
    <pc:docChg chg="undo custSel addSld delSld modSld sldOrd modMainMaster delSection modSection">
      <pc:chgData name="Jon Rosdahl" userId="2820f357-2dd4-4127-8713-e0bfde0fd756" providerId="ADAL" clId="{BA3F83A3-197B-4BCC-A23A-1270BB278A16}" dt="2025-02-04T19:59:28.248" v="1377" actId="20577"/>
      <pc:docMkLst>
        <pc:docMk/>
      </pc:docMkLst>
      <pc:sldChg chg="modSp mod modNotesTx">
        <pc:chgData name="Jon Rosdahl" userId="2820f357-2dd4-4127-8713-e0bfde0fd756" providerId="ADAL" clId="{BA3F83A3-197B-4BCC-A23A-1270BB278A16}" dt="2025-02-03T21:18:51.900" v="1199" actId="20577"/>
        <pc:sldMkLst>
          <pc:docMk/>
          <pc:sldMk cId="0" sldId="278"/>
        </pc:sldMkLst>
        <pc:spChg chg="mod">
          <ac:chgData name="Jon Rosdahl" userId="2820f357-2dd4-4127-8713-e0bfde0fd756" providerId="ADAL" clId="{BA3F83A3-197B-4BCC-A23A-1270BB278A16}" dt="2025-02-03T21:18:51.900" v="1199" actId="20577"/>
          <ac:spMkLst>
            <pc:docMk/>
            <pc:sldMk cId="0" sldId="278"/>
            <ac:spMk id="111620" creationId="{13920269-E2C7-FAD1-29AE-5FAF7F00091F}"/>
          </ac:spMkLst>
        </pc:spChg>
      </pc:sldChg>
      <pc:sldChg chg="del">
        <pc:chgData name="Jon Rosdahl" userId="2820f357-2dd4-4127-8713-e0bfde0fd756" providerId="ADAL" clId="{BA3F83A3-197B-4BCC-A23A-1270BB278A16}" dt="2025-02-03T21:18:09.359" v="1171" actId="47"/>
        <pc:sldMkLst>
          <pc:docMk/>
          <pc:sldMk cId="2761304245" sldId="377"/>
        </pc:sldMkLst>
      </pc:sldChg>
      <pc:sldChg chg="add del">
        <pc:chgData name="Jon Rosdahl" userId="2820f357-2dd4-4127-8713-e0bfde0fd756" providerId="ADAL" clId="{BA3F83A3-197B-4BCC-A23A-1270BB278A16}" dt="2025-02-03T21:05:44.001" v="888" actId="47"/>
        <pc:sldMkLst>
          <pc:docMk/>
          <pc:sldMk cId="1347016404" sldId="422"/>
        </pc:sldMkLst>
      </pc:sldChg>
      <pc:sldChg chg="del">
        <pc:chgData name="Jon Rosdahl" userId="2820f357-2dd4-4127-8713-e0bfde0fd756" providerId="ADAL" clId="{BA3F83A3-197B-4BCC-A23A-1270BB278A16}" dt="2025-02-03T21:10:51.879" v="977" actId="47"/>
        <pc:sldMkLst>
          <pc:docMk/>
          <pc:sldMk cId="813526153" sldId="513"/>
        </pc:sldMkLst>
      </pc:sldChg>
      <pc:sldChg chg="modSp mod">
        <pc:chgData name="Jon Rosdahl" userId="2820f357-2dd4-4127-8713-e0bfde0fd756" providerId="ADAL" clId="{BA3F83A3-197B-4BCC-A23A-1270BB278A16}" dt="2025-02-04T19:58:37.072" v="1368" actId="20577"/>
        <pc:sldMkLst>
          <pc:docMk/>
          <pc:sldMk cId="2093339686" sldId="550"/>
        </pc:sldMkLst>
        <pc:spChg chg="mod">
          <ac:chgData name="Jon Rosdahl" userId="2820f357-2dd4-4127-8713-e0bfde0fd756" providerId="ADAL" clId="{BA3F83A3-197B-4BCC-A23A-1270BB278A16}" dt="2025-02-04T19:58:37.072" v="1368" actId="20577"/>
          <ac:spMkLst>
            <pc:docMk/>
            <pc:sldMk cId="2093339686" sldId="550"/>
            <ac:spMk id="3" creationId="{489EC464-F42C-E35B-F33B-4BD828E458DF}"/>
          </ac:spMkLst>
        </pc:spChg>
      </pc:sldChg>
      <pc:sldChg chg="del">
        <pc:chgData name="Jon Rosdahl" userId="2820f357-2dd4-4127-8713-e0bfde0fd756" providerId="ADAL" clId="{BA3F83A3-197B-4BCC-A23A-1270BB278A16}" dt="2025-02-03T21:05:46.390" v="889" actId="47"/>
        <pc:sldMkLst>
          <pc:docMk/>
          <pc:sldMk cId="3373978571" sldId="579"/>
        </pc:sldMkLst>
      </pc:sldChg>
      <pc:sldChg chg="del">
        <pc:chgData name="Jon Rosdahl" userId="2820f357-2dd4-4127-8713-e0bfde0fd756" providerId="ADAL" clId="{BA3F83A3-197B-4BCC-A23A-1270BB278A16}" dt="2025-02-03T21:05:48.212" v="890" actId="47"/>
        <pc:sldMkLst>
          <pc:docMk/>
          <pc:sldMk cId="1303961553" sldId="580"/>
        </pc:sldMkLst>
      </pc:sldChg>
      <pc:sldChg chg="modSp mod">
        <pc:chgData name="Jon Rosdahl" userId="2820f357-2dd4-4127-8713-e0bfde0fd756" providerId="ADAL" clId="{BA3F83A3-197B-4BCC-A23A-1270BB278A16}" dt="2025-02-03T21:15:59.456" v="1156" actId="20577"/>
        <pc:sldMkLst>
          <pc:docMk/>
          <pc:sldMk cId="4147266254" sldId="606"/>
        </pc:sldMkLst>
        <pc:spChg chg="mod">
          <ac:chgData name="Jon Rosdahl" userId="2820f357-2dd4-4127-8713-e0bfde0fd756" providerId="ADAL" clId="{BA3F83A3-197B-4BCC-A23A-1270BB278A16}" dt="2025-02-03T21:15:59.456" v="1156" actId="20577"/>
          <ac:spMkLst>
            <pc:docMk/>
            <pc:sldMk cId="4147266254" sldId="606"/>
            <ac:spMk id="3" creationId="{79B66A02-BFC4-28B8-40C4-26FF2742C963}"/>
          </ac:spMkLst>
        </pc:spChg>
      </pc:sldChg>
      <pc:sldChg chg="del">
        <pc:chgData name="Jon Rosdahl" userId="2820f357-2dd4-4127-8713-e0bfde0fd756" providerId="ADAL" clId="{BA3F83A3-197B-4BCC-A23A-1270BB278A16}" dt="2025-02-03T21:11:07.934" v="979" actId="47"/>
        <pc:sldMkLst>
          <pc:docMk/>
          <pc:sldMk cId="988748528" sldId="1991"/>
        </pc:sldMkLst>
      </pc:sldChg>
      <pc:sldChg chg="del">
        <pc:chgData name="Jon Rosdahl" userId="2820f357-2dd4-4127-8713-e0bfde0fd756" providerId="ADAL" clId="{BA3F83A3-197B-4BCC-A23A-1270BB278A16}" dt="2025-02-03T21:10:58.944" v="978" actId="47"/>
        <pc:sldMkLst>
          <pc:docMk/>
          <pc:sldMk cId="1433606321" sldId="1992"/>
        </pc:sldMkLst>
      </pc:sldChg>
      <pc:sldChg chg="del">
        <pc:chgData name="Jon Rosdahl" userId="2820f357-2dd4-4127-8713-e0bfde0fd756" providerId="ADAL" clId="{BA3F83A3-197B-4BCC-A23A-1270BB278A16}" dt="2025-02-03T21:18:08.445" v="1170" actId="47"/>
        <pc:sldMkLst>
          <pc:docMk/>
          <pc:sldMk cId="0" sldId="1993"/>
        </pc:sldMkLst>
      </pc:sldChg>
      <pc:sldChg chg="addSp delSp modSp mod modClrScheme chgLayout">
        <pc:chgData name="Jon Rosdahl" userId="2820f357-2dd4-4127-8713-e0bfde0fd756" providerId="ADAL" clId="{BA3F83A3-197B-4BCC-A23A-1270BB278A16}" dt="2025-02-03T20:45:02.881" v="319" actId="255"/>
        <pc:sldMkLst>
          <pc:docMk/>
          <pc:sldMk cId="2294323399" sldId="1997"/>
        </pc:sldMkLst>
        <pc:spChg chg="mod">
          <ac:chgData name="Jon Rosdahl" userId="2820f357-2dd4-4127-8713-e0bfde0fd756" providerId="ADAL" clId="{BA3F83A3-197B-4BCC-A23A-1270BB278A16}" dt="2025-02-03T20:33:01.939" v="194" actId="6549"/>
          <ac:spMkLst>
            <pc:docMk/>
            <pc:sldMk cId="2294323399" sldId="1997"/>
            <ac:spMk id="2" creationId="{1858F31B-E4CA-3BBD-0907-E98E8B6B7CAB}"/>
          </ac:spMkLst>
        </pc:spChg>
        <pc:spChg chg="mod">
          <ac:chgData name="Jon Rosdahl" userId="2820f357-2dd4-4127-8713-e0bfde0fd756" providerId="ADAL" clId="{BA3F83A3-197B-4BCC-A23A-1270BB278A16}" dt="2025-02-03T20:45:02.881" v="319" actId="255"/>
          <ac:spMkLst>
            <pc:docMk/>
            <pc:sldMk cId="2294323399" sldId="1997"/>
            <ac:spMk id="3" creationId="{FAF850E7-70D2-B978-1495-BEEB40D33460}"/>
          </ac:spMkLst>
        </pc:spChg>
        <pc:graphicFrameChg chg="del">
          <ac:chgData name="Jon Rosdahl" userId="2820f357-2dd4-4127-8713-e0bfde0fd756" providerId="ADAL" clId="{BA3F83A3-197B-4BCC-A23A-1270BB278A16}" dt="2025-02-03T20:32:14.808" v="167" actId="478"/>
          <ac:graphicFrameMkLst>
            <pc:docMk/>
            <pc:sldMk cId="2294323399" sldId="1997"/>
            <ac:graphicFrameMk id="4" creationId="{7207742C-5C82-A64F-4D3F-825984E19116}"/>
          </ac:graphicFrameMkLst>
        </pc:graphicFrameChg>
        <pc:graphicFrameChg chg="add mod modGraphic">
          <ac:chgData name="Jon Rosdahl" userId="2820f357-2dd4-4127-8713-e0bfde0fd756" providerId="ADAL" clId="{BA3F83A3-197B-4BCC-A23A-1270BB278A16}" dt="2025-02-03T20:32:35.792" v="169" actId="26606"/>
          <ac:graphicFrameMkLst>
            <pc:docMk/>
            <pc:sldMk cId="2294323399" sldId="1997"/>
            <ac:graphicFrameMk id="5" creationId="{1DCB07C1-4EC0-6370-A27A-C4C64FABBA3E}"/>
          </ac:graphicFrameMkLst>
        </pc:graphicFrameChg>
      </pc:sldChg>
      <pc:sldChg chg="del">
        <pc:chgData name="Jon Rosdahl" userId="2820f357-2dd4-4127-8713-e0bfde0fd756" providerId="ADAL" clId="{BA3F83A3-197B-4BCC-A23A-1270BB278A16}" dt="2025-02-03T21:08:50.320" v="925" actId="47"/>
        <pc:sldMkLst>
          <pc:docMk/>
          <pc:sldMk cId="3898287919" sldId="1998"/>
        </pc:sldMkLst>
      </pc:sldChg>
      <pc:sldChg chg="modSp mod">
        <pc:chgData name="Jon Rosdahl" userId="2820f357-2dd4-4127-8713-e0bfde0fd756" providerId="ADAL" clId="{BA3F83A3-197B-4BCC-A23A-1270BB278A16}" dt="2025-02-04T19:59:28.248" v="1377" actId="20577"/>
        <pc:sldMkLst>
          <pc:docMk/>
          <pc:sldMk cId="1157979764" sldId="2001"/>
        </pc:sldMkLst>
        <pc:spChg chg="mod">
          <ac:chgData name="Jon Rosdahl" userId="2820f357-2dd4-4127-8713-e0bfde0fd756" providerId="ADAL" clId="{BA3F83A3-197B-4BCC-A23A-1270BB278A16}" dt="2025-02-04T19:59:28.248" v="1377" actId="20577"/>
          <ac:spMkLst>
            <pc:docMk/>
            <pc:sldMk cId="1157979764" sldId="2001"/>
            <ac:spMk id="3" creationId="{A0CD2558-F8EE-AB9E-7DCF-87E3D413051F}"/>
          </ac:spMkLst>
        </pc:spChg>
      </pc:sldChg>
      <pc:sldChg chg="ord">
        <pc:chgData name="Jon Rosdahl" userId="2820f357-2dd4-4127-8713-e0bfde0fd756" providerId="ADAL" clId="{BA3F83A3-197B-4BCC-A23A-1270BB278A16}" dt="2025-02-03T21:08:57.302" v="927"/>
        <pc:sldMkLst>
          <pc:docMk/>
          <pc:sldMk cId="995652619" sldId="2002"/>
        </pc:sldMkLst>
      </pc:sldChg>
      <pc:sldChg chg="del">
        <pc:chgData name="Jon Rosdahl" userId="2820f357-2dd4-4127-8713-e0bfde0fd756" providerId="ADAL" clId="{BA3F83A3-197B-4BCC-A23A-1270BB278A16}" dt="2025-02-03T21:08:33.042" v="924" actId="47"/>
        <pc:sldMkLst>
          <pc:docMk/>
          <pc:sldMk cId="2484377539" sldId="2003"/>
        </pc:sldMkLst>
      </pc:sldChg>
      <pc:sldChg chg="del">
        <pc:chgData name="Jon Rosdahl" userId="2820f357-2dd4-4127-8713-e0bfde0fd756" providerId="ADAL" clId="{BA3F83A3-197B-4BCC-A23A-1270BB278A16}" dt="2025-02-03T20:28:32.678" v="166" actId="47"/>
        <pc:sldMkLst>
          <pc:docMk/>
          <pc:sldMk cId="4074324379" sldId="2004"/>
        </pc:sldMkLst>
      </pc:sldChg>
      <pc:sldChg chg="modSp mod modNotesTx">
        <pc:chgData name="Jon Rosdahl" userId="2820f357-2dd4-4127-8713-e0bfde0fd756" providerId="ADAL" clId="{BA3F83A3-197B-4BCC-A23A-1270BB278A16}" dt="2025-02-04T19:57:05.738" v="1362" actId="20577"/>
        <pc:sldMkLst>
          <pc:docMk/>
          <pc:sldMk cId="1550735057" sldId="2005"/>
        </pc:sldMkLst>
        <pc:spChg chg="mod">
          <ac:chgData name="Jon Rosdahl" userId="2820f357-2dd4-4127-8713-e0bfde0fd756" providerId="ADAL" clId="{BA3F83A3-197B-4BCC-A23A-1270BB278A16}" dt="2025-02-03T21:06:06.234" v="906" actId="20577"/>
          <ac:spMkLst>
            <pc:docMk/>
            <pc:sldMk cId="1550735057" sldId="2005"/>
            <ac:spMk id="8" creationId="{BABB8EDA-4C9B-BACF-CD7D-805D4554F0BE}"/>
          </ac:spMkLst>
        </pc:spChg>
      </pc:sldChg>
      <pc:sldChg chg="ord">
        <pc:chgData name="Jon Rosdahl" userId="2820f357-2dd4-4127-8713-e0bfde0fd756" providerId="ADAL" clId="{BA3F83A3-197B-4BCC-A23A-1270BB278A16}" dt="2025-02-03T21:17:02.858" v="1162"/>
        <pc:sldMkLst>
          <pc:docMk/>
          <pc:sldMk cId="1710317122" sldId="2006"/>
        </pc:sldMkLst>
      </pc:sldChg>
      <pc:sldChg chg="ord">
        <pc:chgData name="Jon Rosdahl" userId="2820f357-2dd4-4127-8713-e0bfde0fd756" providerId="ADAL" clId="{BA3F83A3-197B-4BCC-A23A-1270BB278A16}" dt="2025-02-03T21:17:02.858" v="1162"/>
        <pc:sldMkLst>
          <pc:docMk/>
          <pc:sldMk cId="2295854632" sldId="2007"/>
        </pc:sldMkLst>
      </pc:sldChg>
      <pc:sldChg chg="del">
        <pc:chgData name="Jon Rosdahl" userId="2820f357-2dd4-4127-8713-e0bfde0fd756" providerId="ADAL" clId="{BA3F83A3-197B-4BCC-A23A-1270BB278A16}" dt="2025-02-03T21:05:51.271" v="891" actId="47"/>
        <pc:sldMkLst>
          <pc:docMk/>
          <pc:sldMk cId="3413514956" sldId="2008"/>
        </pc:sldMkLst>
      </pc:sldChg>
      <pc:sldChg chg="del">
        <pc:chgData name="Jon Rosdahl" userId="2820f357-2dd4-4127-8713-e0bfde0fd756" providerId="ADAL" clId="{BA3F83A3-197B-4BCC-A23A-1270BB278A16}" dt="2025-02-03T21:06:53.553" v="907" actId="47"/>
        <pc:sldMkLst>
          <pc:docMk/>
          <pc:sldMk cId="2164626323" sldId="2009"/>
        </pc:sldMkLst>
      </pc:sldChg>
      <pc:sldChg chg="del">
        <pc:chgData name="Jon Rosdahl" userId="2820f357-2dd4-4127-8713-e0bfde0fd756" providerId="ADAL" clId="{BA3F83A3-197B-4BCC-A23A-1270BB278A16}" dt="2025-02-03T21:07:19.976" v="909" actId="47"/>
        <pc:sldMkLst>
          <pc:docMk/>
          <pc:sldMk cId="3560507436" sldId="2010"/>
        </pc:sldMkLst>
      </pc:sldChg>
      <pc:sldChg chg="del">
        <pc:chgData name="Jon Rosdahl" userId="2820f357-2dd4-4127-8713-e0bfde0fd756" providerId="ADAL" clId="{BA3F83A3-197B-4BCC-A23A-1270BB278A16}" dt="2025-02-03T21:07:09.738" v="908" actId="47"/>
        <pc:sldMkLst>
          <pc:docMk/>
          <pc:sldMk cId="4225130954" sldId="2011"/>
        </pc:sldMkLst>
      </pc:sldChg>
      <pc:sldChg chg="del">
        <pc:chgData name="Jon Rosdahl" userId="2820f357-2dd4-4127-8713-e0bfde0fd756" providerId="ADAL" clId="{BA3F83A3-197B-4BCC-A23A-1270BB278A16}" dt="2025-02-03T21:11:32.340" v="980" actId="47"/>
        <pc:sldMkLst>
          <pc:docMk/>
          <pc:sldMk cId="3613502999" sldId="2012"/>
        </pc:sldMkLst>
      </pc:sldChg>
      <pc:sldChg chg="modSp mod ord">
        <pc:chgData name="Jon Rosdahl" userId="2820f357-2dd4-4127-8713-e0bfde0fd756" providerId="ADAL" clId="{BA3F83A3-197B-4BCC-A23A-1270BB278A16}" dt="2025-02-03T21:17:37.087" v="1168"/>
        <pc:sldMkLst>
          <pc:docMk/>
          <pc:sldMk cId="3055973513" sldId="2013"/>
        </pc:sldMkLst>
        <pc:spChg chg="mod">
          <ac:chgData name="Jon Rosdahl" userId="2820f357-2dd4-4127-8713-e0bfde0fd756" providerId="ADAL" clId="{BA3F83A3-197B-4BCC-A23A-1270BB278A16}" dt="2025-02-03T21:10:09.044" v="974" actId="1076"/>
          <ac:spMkLst>
            <pc:docMk/>
            <pc:sldMk cId="3055973513" sldId="2013"/>
            <ac:spMk id="2" creationId="{2A0C5AF5-D330-C02F-5A59-23E8F4DAD29A}"/>
          </ac:spMkLst>
        </pc:spChg>
        <pc:spChg chg="mod">
          <ac:chgData name="Jon Rosdahl" userId="2820f357-2dd4-4127-8713-e0bfde0fd756" providerId="ADAL" clId="{BA3F83A3-197B-4BCC-A23A-1270BB278A16}" dt="2025-02-03T21:10:21.848" v="976" actId="14100"/>
          <ac:spMkLst>
            <pc:docMk/>
            <pc:sldMk cId="3055973513" sldId="2013"/>
            <ac:spMk id="3" creationId="{11F33719-4B56-1BF1-113A-1D62DB8ED55F}"/>
          </ac:spMkLst>
        </pc:spChg>
      </pc:sldChg>
      <pc:sldChg chg="modSp mod">
        <pc:chgData name="Jon Rosdahl" userId="2820f357-2dd4-4127-8713-e0bfde0fd756" providerId="ADAL" clId="{BA3F83A3-197B-4BCC-A23A-1270BB278A16}" dt="2025-02-03T21:18:27.863" v="1194" actId="20577"/>
        <pc:sldMkLst>
          <pc:docMk/>
          <pc:sldMk cId="3336702894" sldId="2014"/>
        </pc:sldMkLst>
        <pc:spChg chg="mod">
          <ac:chgData name="Jon Rosdahl" userId="2820f357-2dd4-4127-8713-e0bfde0fd756" providerId="ADAL" clId="{BA3F83A3-197B-4BCC-A23A-1270BB278A16}" dt="2025-02-03T21:18:27.863" v="1194" actId="20577"/>
          <ac:spMkLst>
            <pc:docMk/>
            <pc:sldMk cId="3336702894" sldId="2014"/>
            <ac:spMk id="2" creationId="{5B8DB953-5C1F-64C9-83FC-1CCD578E5F94}"/>
          </ac:spMkLst>
        </pc:spChg>
      </pc:sldChg>
      <pc:sldChg chg="del">
        <pc:chgData name="Jon Rosdahl" userId="2820f357-2dd4-4127-8713-e0bfde0fd756" providerId="ADAL" clId="{BA3F83A3-197B-4BCC-A23A-1270BB278A16}" dt="2025-02-03T21:11:07.934" v="979" actId="47"/>
        <pc:sldMkLst>
          <pc:docMk/>
          <pc:sldMk cId="831560631" sldId="2015"/>
        </pc:sldMkLst>
      </pc:sldChg>
      <pc:sldChg chg="modSp add mod ord">
        <pc:chgData name="Jon Rosdahl" userId="2820f357-2dd4-4127-8713-e0bfde0fd756" providerId="ADAL" clId="{BA3F83A3-197B-4BCC-A23A-1270BB278A16}" dt="2025-02-03T21:08:19.738" v="923" actId="20577"/>
        <pc:sldMkLst>
          <pc:docMk/>
          <pc:sldMk cId="2495907237" sldId="2016"/>
        </pc:sldMkLst>
        <pc:spChg chg="mod">
          <ac:chgData name="Jon Rosdahl" userId="2820f357-2dd4-4127-8713-e0bfde0fd756" providerId="ADAL" clId="{BA3F83A3-197B-4BCC-A23A-1270BB278A16}" dt="2025-02-03T21:08:19.738" v="923" actId="20577"/>
          <ac:spMkLst>
            <pc:docMk/>
            <pc:sldMk cId="2495907237" sldId="2016"/>
            <ac:spMk id="2" creationId="{BEE0058B-F91C-06FD-F642-8841AAA2CD80}"/>
          </ac:spMkLst>
        </pc:spChg>
      </pc:sldChg>
      <pc:sldChg chg="del">
        <pc:chgData name="Jon Rosdahl" userId="2820f357-2dd4-4127-8713-e0bfde0fd756" providerId="ADAL" clId="{BA3F83A3-197B-4BCC-A23A-1270BB278A16}" dt="2025-02-03T21:07:33.117" v="910" actId="2696"/>
        <pc:sldMkLst>
          <pc:docMk/>
          <pc:sldMk cId="4118748429" sldId="2016"/>
        </pc:sldMkLst>
      </pc:sldChg>
      <pc:sldMasterChg chg="modSp mod modSldLayout">
        <pc:chgData name="Jon Rosdahl" userId="2820f357-2dd4-4127-8713-e0bfde0fd756" providerId="ADAL" clId="{BA3F83A3-197B-4BCC-A23A-1270BB278A16}" dt="2025-02-04T19:57:38.637" v="1366" actId="6549"/>
        <pc:sldMasterMkLst>
          <pc:docMk/>
          <pc:sldMasterMk cId="0" sldId="2147483657"/>
        </pc:sldMasterMkLst>
        <pc:spChg chg="mod">
          <ac:chgData name="Jon Rosdahl" userId="2820f357-2dd4-4127-8713-e0bfde0fd756" providerId="ADAL" clId="{BA3F83A3-197B-4BCC-A23A-1270BB278A16}" dt="2025-02-04T19:57:33.458" v="1364" actId="6549"/>
          <ac:spMkLst>
            <pc:docMk/>
            <pc:sldMasterMk cId="0" sldId="2147483657"/>
            <ac:spMk id="329736" creationId="{066FFC52-A651-6ADA-A5C8-8525ACB7402A}"/>
          </ac:spMkLst>
        </pc:spChg>
        <pc:spChg chg="mod">
          <ac:chgData name="Jon Rosdahl" userId="2820f357-2dd4-4127-8713-e0bfde0fd756" providerId="ADAL" clId="{BA3F83A3-197B-4BCC-A23A-1270BB278A16}" dt="2025-02-03T20:25:59.391" v="69" actId="20577"/>
          <ac:spMkLst>
            <pc:docMk/>
            <pc:sldMasterMk cId="0" sldId="2147483657"/>
            <ac:spMk id="329737" creationId="{898217D0-841C-D064-E34A-02F02D341E34}"/>
          </ac:spMkLst>
        </pc:spChg>
        <pc:sldLayoutChg chg="modSp mod">
          <pc:chgData name="Jon Rosdahl" userId="2820f357-2dd4-4127-8713-e0bfde0fd756" providerId="ADAL" clId="{BA3F83A3-197B-4BCC-A23A-1270BB278A16}" dt="2025-02-04T19:57:38.637" v="1366" actId="6549"/>
          <pc:sldLayoutMkLst>
            <pc:docMk/>
            <pc:sldMasterMk cId="0" sldId="2147483657"/>
            <pc:sldLayoutMk cId="0" sldId="2147483658"/>
          </pc:sldLayoutMkLst>
          <pc:spChg chg="mod">
            <ac:chgData name="Jon Rosdahl" userId="2820f357-2dd4-4127-8713-e0bfde0fd756" providerId="ADAL" clId="{BA3F83A3-197B-4BCC-A23A-1270BB278A16}" dt="2025-02-04T19:57:38.637" v="1366" actId="6549"/>
            <ac:spMkLst>
              <pc:docMk/>
              <pc:sldMasterMk cId="0" sldId="2147483657"/>
              <pc:sldLayoutMk cId="0" sldId="2147483658"/>
              <ac:spMk id="3" creationId="{A432FE7E-60AD-9D71-DE74-E5AF1043C9AC}"/>
            </ac:spMkLst>
          </pc:spChg>
          <pc:spChg chg="mod">
            <ac:chgData name="Jon Rosdahl" userId="2820f357-2dd4-4127-8713-e0bfde0fd756" providerId="ADAL" clId="{BA3F83A3-197B-4BCC-A23A-1270BB278A16}" dt="2025-02-03T20:26:18.456" v="70"/>
            <ac:spMkLst>
              <pc:docMk/>
              <pc:sldMasterMk cId="0" sldId="2147483657"/>
              <pc:sldLayoutMk cId="0" sldId="2147483658"/>
              <ac:spMk id="5" creationId="{4FADB595-7055-7C80-99B8-0E9C6F486665}"/>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February 2025</a:t>
            </a:r>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February 2025</a:t>
            </a:r>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presented to the 802 LMSC February Telecon</a:t>
            </a:r>
          </a:p>
        </p:txBody>
      </p:sp>
      <p:sp>
        <p:nvSpPr>
          <p:cNvPr id="2" name="Date Placeholder 1">
            <a:extLst>
              <a:ext uri="{FF2B5EF4-FFF2-40B4-BE49-F238E27FC236}">
                <a16:creationId xmlns:a16="http://schemas.microsoft.com/office/drawing/2014/main" id="{70EEE810-0593-6FF6-A177-24C8EFCBD93A}"/>
              </a:ext>
            </a:extLst>
          </p:cNvPr>
          <p:cNvSpPr>
            <a:spLocks noGrp="1"/>
          </p:cNvSpPr>
          <p:nvPr>
            <p:ph type="dt" idx="1"/>
          </p:nvPr>
        </p:nvSpPr>
        <p:spPr/>
        <p:txBody>
          <a:bodyPr/>
          <a:lstStyle/>
          <a:p>
            <a:r>
              <a:rPr lang="en-US" altLang="en-US"/>
              <a:t>February 2025</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March – Hilton Atlanta Contract Executed = 802Fin-20/0016; Room Block Addendum = 802Fin-24/0054</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Melia Castilla Madrid – July 27-Aug 1 = Contract executed 802Fin-24/0040; A</a:t>
            </a:r>
            <a:r>
              <a:rPr lang="en-US" sz="1800" b="0" dirty="0"/>
              <a:t>mendment = 802Fin-25/0012</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b="0" dirty="0"/>
              <a:t>		- Letters of Assurance will be available from the Hotel</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 – 802Fin-24/0061 and 802Fin-24/58</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Executed Oct 28, 2024 </a:t>
            </a:r>
          </a:p>
          <a:p>
            <a:pPr marL="0" indent="0">
              <a:buNone/>
            </a:pPr>
            <a:r>
              <a:rPr lang="en-US" sz="1800" dirty="0"/>
              <a:t>2027 March – Hilton Atlanta </a:t>
            </a:r>
          </a:p>
          <a:p>
            <a:pPr marL="0" indent="0">
              <a:buNone/>
            </a:pPr>
            <a:r>
              <a:rPr lang="en-US" sz="1800" b="0" dirty="0"/>
              <a:t>	– Negotiations with Hotel nearly complete.</a:t>
            </a:r>
          </a:p>
          <a:p>
            <a:pPr marL="0" indent="0">
              <a:buNone/>
            </a:pPr>
            <a:r>
              <a:rPr lang="en-US" sz="1800" dirty="0"/>
              <a:t>	</a:t>
            </a:r>
            <a:r>
              <a:rPr lang="en-US" sz="1800" b="0" dirty="0"/>
              <a:t>– New Target Feb 20, 2025</a:t>
            </a:r>
          </a:p>
          <a:p>
            <a:pPr marL="0" indent="0">
              <a:buNone/>
            </a:pPr>
            <a:r>
              <a:rPr lang="en-US" sz="1800" dirty="0"/>
              <a:t>2027 July – </a:t>
            </a:r>
            <a:r>
              <a:rPr lang="en-US" sz="1800" dirty="0" err="1"/>
              <a:t>Gothia</a:t>
            </a:r>
            <a:r>
              <a:rPr lang="en-US" sz="1800" dirty="0"/>
              <a:t> Towers </a:t>
            </a:r>
          </a:p>
          <a:p>
            <a:pPr marL="0" indent="0">
              <a:buNone/>
            </a:pPr>
            <a:r>
              <a:rPr lang="en-US" sz="1800" dirty="0"/>
              <a:t>	</a:t>
            </a:r>
            <a:r>
              <a:rPr lang="en-US" sz="1800" b="0" dirty="0"/>
              <a:t>– Site Visit 21-22 Aug 2024  - Was successful.</a:t>
            </a:r>
          </a:p>
          <a:p>
            <a:pPr marL="0" indent="0">
              <a:buNone/>
            </a:pPr>
            <a:r>
              <a:rPr lang="en-US" sz="1800" b="0" dirty="0"/>
              <a:t>	– Contract still needs to be negotiated.</a:t>
            </a:r>
          </a:p>
          <a:p>
            <a:pPr marL="0" indent="0">
              <a:buNone/>
            </a:pPr>
            <a:r>
              <a:rPr lang="en-US" sz="1800" dirty="0"/>
              <a:t>2028 July 9-14 – Sheraton Le Centre Montreal –</a:t>
            </a:r>
          </a:p>
          <a:p>
            <a:pPr marL="0" indent="0">
              <a:buNone/>
            </a:pPr>
            <a:r>
              <a:rPr lang="en-US" sz="1800" dirty="0"/>
              <a:t>	– Contract in Final IEEE review</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February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2801812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February 802 LMSC Interim Telecon</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a:solidFill>
                  <a:schemeClr val="tx1"/>
                </a:solidFill>
              </a:rPr>
              <a:t>Doc:802 ec-25-0004-01-LMSC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February 802 LMSC Interim Telecon</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ec-25-0004-01-LMSC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17/ec-17-0120-37-0PNP-ieee-802-lmsc-chairs-guideline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400" dirty="0"/>
              <a:t>Executive Secretary Report </a:t>
            </a:r>
            <a:r>
              <a:rPr lang="en-US" altLang="en-US" sz="4400"/>
              <a:t>for February </a:t>
            </a:r>
            <a:r>
              <a:rPr lang="en-US" altLang="en-US" sz="4400" dirty="0"/>
              <a:t>LMSC Telecon</a:t>
            </a:r>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0058B-F91C-06FD-F642-8841AAA2CD80}"/>
              </a:ext>
            </a:extLst>
          </p:cNvPr>
          <p:cNvSpPr>
            <a:spLocks noGrp="1"/>
          </p:cNvSpPr>
          <p:nvPr>
            <p:ph type="title"/>
          </p:nvPr>
        </p:nvSpPr>
        <p:spPr>
          <a:xfrm>
            <a:off x="685800" y="228600"/>
            <a:ext cx="10896600" cy="1112838"/>
          </a:xfrm>
        </p:spPr>
        <p:txBody>
          <a:bodyPr/>
          <a:lstStyle/>
          <a:p>
            <a:r>
              <a:rPr lang="en-US" dirty="0"/>
              <a:t>Nov 2024 802 Closing EC Meeting: </a:t>
            </a:r>
            <a:br>
              <a:rPr lang="en-US" dirty="0"/>
            </a:br>
            <a:r>
              <a:rPr lang="en-US" dirty="0"/>
              <a:t>Motion to adjust the Time for 2025 July</a:t>
            </a:r>
          </a:p>
        </p:txBody>
      </p:sp>
      <p:sp>
        <p:nvSpPr>
          <p:cNvPr id="3" name="Content Placeholder 2">
            <a:extLst>
              <a:ext uri="{FF2B5EF4-FFF2-40B4-BE49-F238E27FC236}">
                <a16:creationId xmlns:a16="http://schemas.microsoft.com/office/drawing/2014/main" id="{9E4C7D96-F77F-4C04-79B6-C84E3F91DE63}"/>
              </a:ext>
            </a:extLst>
          </p:cNvPr>
          <p:cNvSpPr>
            <a:spLocks noGrp="1"/>
          </p:cNvSpPr>
          <p:nvPr>
            <p:ph idx="1"/>
          </p:nvPr>
        </p:nvSpPr>
        <p:spPr>
          <a:xfrm>
            <a:off x="410633" y="1524000"/>
            <a:ext cx="10896600" cy="4343400"/>
          </a:xfrm>
        </p:spPr>
        <p:txBody>
          <a:bodyPr/>
          <a:lstStyle/>
          <a:p>
            <a:r>
              <a:rPr lang="en-US" sz="2000" dirty="0"/>
              <a:t>Motion: Move the 2025 July IEEE 802 Plenary – Madrid Spain nominal Timeline for the </a:t>
            </a:r>
          </a:p>
          <a:p>
            <a:pPr marL="0" indent="0">
              <a:buNone/>
            </a:pPr>
            <a:r>
              <a:rPr lang="en-US" sz="2000" dirty="0"/>
              <a:t>full schedule back 1 hour (start 9 am)  &amp; add PM3 before dinner</a:t>
            </a:r>
          </a:p>
          <a:p>
            <a:pPr lvl="3"/>
            <a:r>
              <a:rPr lang="en-US" dirty="0"/>
              <a:t>AM1=9:00-11:00; AM2=11:30-13:30; </a:t>
            </a:r>
          </a:p>
          <a:p>
            <a:pPr lvl="3"/>
            <a:r>
              <a:rPr lang="en-US" dirty="0"/>
              <a:t>Lunch 13:30-14:30 </a:t>
            </a:r>
          </a:p>
          <a:p>
            <a:pPr lvl="3"/>
            <a:r>
              <a:rPr lang="en-US" dirty="0"/>
              <a:t>PM1=14:30-16:30; PM2=17:00-19:00; PM3=19:30-21:30</a:t>
            </a:r>
          </a:p>
          <a:p>
            <a:pPr lvl="3"/>
            <a:r>
              <a:rPr lang="en-US" dirty="0"/>
              <a:t>Dinner after 21:30</a:t>
            </a:r>
          </a:p>
          <a:p>
            <a:pPr lvl="1"/>
            <a:r>
              <a:rPr lang="en-US" sz="2000" dirty="0"/>
              <a:t>Move: Rosdahl</a:t>
            </a:r>
          </a:p>
          <a:p>
            <a:pPr lvl="1"/>
            <a:r>
              <a:rPr lang="en-US" sz="2000" dirty="0"/>
              <a:t>2</a:t>
            </a:r>
            <a:r>
              <a:rPr lang="en-US" sz="2000" baseline="30000" dirty="0"/>
              <a:t>nd</a:t>
            </a:r>
            <a:r>
              <a:rPr lang="en-US" sz="2000" dirty="0"/>
              <a:t>: Stacey</a:t>
            </a:r>
          </a:p>
          <a:p>
            <a:pPr lvl="1"/>
            <a:r>
              <a:rPr lang="en-US" sz="2000" dirty="0"/>
              <a:t>Results: Unanimous Consent – Motion Passes.</a:t>
            </a:r>
          </a:p>
          <a:p>
            <a:r>
              <a:rPr lang="en-US" sz="2000" dirty="0"/>
              <a:t>Note we will have the LMSC Meetings per the OM at the stated times.</a:t>
            </a:r>
          </a:p>
        </p:txBody>
      </p:sp>
    </p:spTree>
    <p:extLst>
      <p:ext uri="{BB962C8B-B14F-4D97-AF65-F5344CB8AC3E}">
        <p14:creationId xmlns:p14="http://schemas.microsoft.com/office/powerpoint/2010/main" val="2495907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41ADE-2FD3-6DE5-96E2-789CFEEC0BCE}"/>
              </a:ext>
            </a:extLst>
          </p:cNvPr>
          <p:cNvSpPr>
            <a:spLocks noGrp="1"/>
          </p:cNvSpPr>
          <p:nvPr>
            <p:ph type="title"/>
          </p:nvPr>
        </p:nvSpPr>
        <p:spPr/>
        <p:txBody>
          <a:bodyPr/>
          <a:lstStyle/>
          <a:p>
            <a:r>
              <a:rPr lang="en-US" dirty="0"/>
              <a:t>Approved 2025 Session Registration Fees</a:t>
            </a:r>
          </a:p>
        </p:txBody>
      </p:sp>
      <p:sp>
        <p:nvSpPr>
          <p:cNvPr id="3" name="Content Placeholder 2">
            <a:extLst>
              <a:ext uri="{FF2B5EF4-FFF2-40B4-BE49-F238E27FC236}">
                <a16:creationId xmlns:a16="http://schemas.microsoft.com/office/drawing/2014/main" id="{2D9D885D-3136-A945-D26A-7028DE255C74}"/>
              </a:ext>
            </a:extLst>
          </p:cNvPr>
          <p:cNvSpPr>
            <a:spLocks noGrp="1"/>
          </p:cNvSpPr>
          <p:nvPr>
            <p:ph idx="1"/>
          </p:nvPr>
        </p:nvSpPr>
        <p:spPr>
          <a:xfrm>
            <a:off x="334433" y="1341437"/>
            <a:ext cx="8352367" cy="4830763"/>
          </a:xfrm>
        </p:spPr>
        <p:txBody>
          <a:bodyPr/>
          <a:lstStyle/>
          <a:p>
            <a:pPr marL="0" indent="0">
              <a:buNone/>
            </a:pPr>
            <a:r>
              <a:rPr lang="en-US" sz="2400" dirty="0">
                <a:solidFill>
                  <a:srgbClr val="006600"/>
                </a:solidFill>
              </a:rPr>
              <a:t>To allow for Attendees to plan for 2025 expenses, and to accommodate the direction from the Reserve Plan Proposal:</a:t>
            </a:r>
          </a:p>
          <a:p>
            <a:pPr marL="0" indent="0">
              <a:buNone/>
            </a:pPr>
            <a:endParaRPr lang="en-US" sz="2400" dirty="0">
              <a:solidFill>
                <a:srgbClr val="006600"/>
              </a:solidFill>
            </a:endParaRPr>
          </a:p>
          <a:p>
            <a:r>
              <a:rPr lang="en-US" sz="2400" dirty="0"/>
              <a:t>Moved to Set the 2025 Session Registration Fees: </a:t>
            </a:r>
          </a:p>
          <a:p>
            <a:pPr lvl="1"/>
            <a:r>
              <a:rPr lang="en-US" sz="2400" dirty="0"/>
              <a:t>Early-Bird $600/</a:t>
            </a:r>
          </a:p>
          <a:p>
            <a:pPr lvl="1"/>
            <a:r>
              <a:rPr lang="en-US" sz="2400" dirty="0"/>
              <a:t>Standard $800/</a:t>
            </a:r>
          </a:p>
          <a:p>
            <a:pPr lvl="1"/>
            <a:r>
              <a:rPr lang="en-US" sz="2400" dirty="0"/>
              <a:t>Late/Onsite $1000</a:t>
            </a:r>
          </a:p>
          <a:p>
            <a:pPr lvl="1"/>
            <a:r>
              <a:rPr lang="en-US" sz="2400" dirty="0"/>
              <a:t>$300 discount with 3-night stay</a:t>
            </a:r>
          </a:p>
          <a:p>
            <a:pPr marL="457200" lvl="1" indent="0">
              <a:buNone/>
            </a:pPr>
            <a:endParaRPr lang="en-US" sz="2400" dirty="0"/>
          </a:p>
          <a:p>
            <a:r>
              <a:rPr lang="en-US" sz="2400" dirty="0"/>
              <a:t>Moved: Jon Rosdahl</a:t>
            </a:r>
          </a:p>
          <a:p>
            <a:r>
              <a:rPr lang="en-US" sz="2400" dirty="0"/>
              <a:t>2</a:t>
            </a:r>
            <a:r>
              <a:rPr lang="en-US" sz="2400" baseline="30000" dirty="0"/>
              <a:t>nd</a:t>
            </a:r>
            <a:r>
              <a:rPr lang="en-US" sz="2400" dirty="0"/>
              <a:t>: Glenn Parsons</a:t>
            </a:r>
          </a:p>
        </p:txBody>
      </p:sp>
      <p:sp>
        <p:nvSpPr>
          <p:cNvPr id="4" name="TextBox 3">
            <a:extLst>
              <a:ext uri="{FF2B5EF4-FFF2-40B4-BE49-F238E27FC236}">
                <a16:creationId xmlns:a16="http://schemas.microsoft.com/office/drawing/2014/main" id="{0C251FE7-9CC4-5567-A2BF-7BBF2BADECCD}"/>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1462331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2341-B96D-F660-E70F-BA0FB4C4A09D}"/>
              </a:ext>
            </a:extLst>
          </p:cNvPr>
          <p:cNvSpPr>
            <a:spLocks noGrp="1"/>
          </p:cNvSpPr>
          <p:nvPr>
            <p:ph type="title"/>
          </p:nvPr>
        </p:nvSpPr>
        <p:spPr/>
        <p:txBody>
          <a:bodyPr/>
          <a:lstStyle/>
          <a:p>
            <a:r>
              <a:rPr lang="en-US" dirty="0"/>
              <a:t>2028 July Consideration</a:t>
            </a:r>
          </a:p>
        </p:txBody>
      </p:sp>
      <p:sp>
        <p:nvSpPr>
          <p:cNvPr id="3" name="Content Placeholder 2">
            <a:extLst>
              <a:ext uri="{FF2B5EF4-FFF2-40B4-BE49-F238E27FC236}">
                <a16:creationId xmlns:a16="http://schemas.microsoft.com/office/drawing/2014/main" id="{1EDA4F92-FD30-FFD3-6103-97BEC45B1B6E}"/>
              </a:ext>
            </a:extLst>
          </p:cNvPr>
          <p:cNvSpPr>
            <a:spLocks noGrp="1"/>
          </p:cNvSpPr>
          <p:nvPr>
            <p:ph idx="1"/>
          </p:nvPr>
        </p:nvSpPr>
        <p:spPr>
          <a:xfrm>
            <a:off x="334433" y="1341437"/>
            <a:ext cx="10714567" cy="5111749"/>
          </a:xfrm>
        </p:spPr>
        <p:txBody>
          <a:bodyPr/>
          <a:lstStyle/>
          <a:p>
            <a:r>
              <a:rPr lang="en-US" sz="2000" dirty="0"/>
              <a:t>The Le Centre Sheraton Hotel in Montreal, Canada has asked to consider returning 2028 July.</a:t>
            </a:r>
          </a:p>
          <a:p>
            <a:pPr lvl="1"/>
            <a:r>
              <a:rPr lang="en-US" sz="1800" dirty="0"/>
              <a:t>Proposed Room Rates: Single/Double: CAD$329 (US$242.83 as of Sept 2024)</a:t>
            </a:r>
          </a:p>
          <a:p>
            <a:pPr lvl="1"/>
            <a:r>
              <a:rPr lang="en-US" sz="1800" dirty="0"/>
              <a:t>Room Block 2745 – 75% min</a:t>
            </a:r>
          </a:p>
          <a:p>
            <a:pPr lvl="1"/>
            <a:r>
              <a:rPr lang="en-US" sz="1800" dirty="0"/>
              <a:t>F&amp;B Minimum: CAD$225,000 (US$166,075 as of Sept 2024).</a:t>
            </a:r>
          </a:p>
          <a:p>
            <a:pPr lvl="1"/>
            <a:r>
              <a:rPr lang="en-US" sz="1800" dirty="0"/>
              <a:t>Concessions align with previous visit</a:t>
            </a:r>
          </a:p>
          <a:p>
            <a:pPr lvl="1"/>
            <a:r>
              <a:rPr lang="en-US" sz="1800" dirty="0"/>
              <a:t>Decision deadline – Sept 27, 2024.</a:t>
            </a:r>
          </a:p>
          <a:p>
            <a:r>
              <a:rPr lang="en-US" sz="2000" dirty="0"/>
              <a:t>Discussion on 802 LMSC thoughts?</a:t>
            </a:r>
          </a:p>
          <a:p>
            <a:endParaRPr lang="en-US" sz="2000" dirty="0"/>
          </a:p>
          <a:p>
            <a:r>
              <a:rPr lang="en-US" sz="2400" dirty="0"/>
              <a:t>Motion: Move to approve the venue for the 2028 July IEEE 802 Plenary as the – Le Centre Sheraton Montreal, Montreal July 9-14, 2028.</a:t>
            </a:r>
          </a:p>
          <a:p>
            <a:r>
              <a:rPr lang="en-US" sz="2000" dirty="0"/>
              <a:t>Moved: Rosdahl</a:t>
            </a:r>
          </a:p>
          <a:p>
            <a:r>
              <a:rPr lang="en-US" sz="2000" dirty="0"/>
              <a:t>2</a:t>
            </a:r>
            <a:r>
              <a:rPr lang="en-US" sz="2000" baseline="30000" dirty="0"/>
              <a:t>nd</a:t>
            </a:r>
            <a:r>
              <a:rPr lang="en-US" sz="2000" dirty="0"/>
              <a:t>: Stacey</a:t>
            </a:r>
          </a:p>
          <a:p>
            <a:r>
              <a:rPr lang="en-US" sz="2000" dirty="0"/>
              <a:t>Results: Approved by unanimous consent</a:t>
            </a:r>
            <a:br>
              <a:rPr lang="en-US" sz="2400" dirty="0"/>
            </a:br>
            <a:endParaRPr lang="en-US" sz="2400" dirty="0"/>
          </a:p>
        </p:txBody>
      </p:sp>
    </p:spTree>
    <p:extLst>
      <p:ext uri="{BB962C8B-B14F-4D97-AF65-F5344CB8AC3E}">
        <p14:creationId xmlns:p14="http://schemas.microsoft.com/office/powerpoint/2010/main" val="995652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C5AF5-D330-C02F-5A59-23E8F4DAD29A}"/>
              </a:ext>
            </a:extLst>
          </p:cNvPr>
          <p:cNvSpPr>
            <a:spLocks noGrp="1"/>
          </p:cNvSpPr>
          <p:nvPr>
            <p:ph type="title"/>
          </p:nvPr>
        </p:nvSpPr>
        <p:spPr>
          <a:xfrm>
            <a:off x="609600" y="228600"/>
            <a:ext cx="10972800" cy="936625"/>
          </a:xfrm>
        </p:spPr>
        <p:txBody>
          <a:bodyPr/>
          <a:lstStyle/>
          <a:p>
            <a:r>
              <a:rPr lang="en-US" sz="2800" dirty="0"/>
              <a:t>2024 November 802 LMSC Closing Plenary: </a:t>
            </a:r>
            <a:br>
              <a:rPr lang="en-US" sz="2800" dirty="0"/>
            </a:br>
            <a:r>
              <a:rPr lang="en-US" sz="2800" dirty="0"/>
              <a:t>Motion to Host ITU-T SG15 2026 July</a:t>
            </a:r>
          </a:p>
        </p:txBody>
      </p:sp>
      <p:sp>
        <p:nvSpPr>
          <p:cNvPr id="3" name="Content Placeholder 2">
            <a:extLst>
              <a:ext uri="{FF2B5EF4-FFF2-40B4-BE49-F238E27FC236}">
                <a16:creationId xmlns:a16="http://schemas.microsoft.com/office/drawing/2014/main" id="{11F33719-4B56-1BF1-113A-1D62DB8ED55F}"/>
              </a:ext>
            </a:extLst>
          </p:cNvPr>
          <p:cNvSpPr>
            <a:spLocks noGrp="1"/>
          </p:cNvSpPr>
          <p:nvPr>
            <p:ph idx="1"/>
          </p:nvPr>
        </p:nvSpPr>
        <p:spPr>
          <a:xfrm>
            <a:off x="334433" y="1676400"/>
            <a:ext cx="10972800" cy="4191000"/>
          </a:xfrm>
        </p:spPr>
        <p:txBody>
          <a:bodyPr/>
          <a:lstStyle/>
          <a:p>
            <a:r>
              <a:rPr lang="en-US" sz="2800" dirty="0"/>
              <a:t>Approve hosting of ITU-T SG15 July 2026 Plenary Session adjacent to IEEE 802 plenary including the hosting of a joint workshop, with cost not to exceed US$175,000</a:t>
            </a:r>
          </a:p>
          <a:p>
            <a:endParaRPr lang="en-US" sz="2800" dirty="0"/>
          </a:p>
          <a:p>
            <a:r>
              <a:rPr lang="en-US" sz="2800" dirty="0"/>
              <a:t>    Proposed:   David Law</a:t>
            </a:r>
          </a:p>
          <a:p>
            <a:r>
              <a:rPr lang="en-US" sz="2800" dirty="0"/>
              <a:t>    Second:   Robert Stacey</a:t>
            </a:r>
          </a:p>
          <a:p>
            <a:r>
              <a:rPr lang="en-US" sz="2800" dirty="0"/>
              <a:t>Results: Unanimous – Motion Passes</a:t>
            </a:r>
          </a:p>
        </p:txBody>
      </p:sp>
    </p:spTree>
    <p:extLst>
      <p:ext uri="{BB962C8B-B14F-4D97-AF65-F5344CB8AC3E}">
        <p14:creationId xmlns:p14="http://schemas.microsoft.com/office/powerpoint/2010/main" val="3055973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01F79-58B8-B076-BB25-707BA79C09B4}"/>
              </a:ext>
            </a:extLst>
          </p:cNvPr>
          <p:cNvSpPr>
            <a:spLocks noGrp="1"/>
          </p:cNvSpPr>
          <p:nvPr>
            <p:ph type="title"/>
          </p:nvPr>
        </p:nvSpPr>
        <p:spPr/>
        <p:txBody>
          <a:bodyPr/>
          <a:lstStyle/>
          <a:p>
            <a:r>
              <a:rPr lang="en-US" dirty="0"/>
              <a:t>Motion to Replace 4.5 in 802 Chair’s Guideline (#1)</a:t>
            </a:r>
          </a:p>
        </p:txBody>
      </p:sp>
      <p:sp>
        <p:nvSpPr>
          <p:cNvPr id="3" name="Content Placeholder 2">
            <a:extLst>
              <a:ext uri="{FF2B5EF4-FFF2-40B4-BE49-F238E27FC236}">
                <a16:creationId xmlns:a16="http://schemas.microsoft.com/office/drawing/2014/main" id="{B5B09A5D-793D-2017-DCA3-B377B8BB5D96}"/>
              </a:ext>
            </a:extLst>
          </p:cNvPr>
          <p:cNvSpPr>
            <a:spLocks noGrp="1"/>
          </p:cNvSpPr>
          <p:nvPr>
            <p:ph idx="1"/>
          </p:nvPr>
        </p:nvSpPr>
        <p:spPr>
          <a:xfrm>
            <a:off x="334433" y="1341438"/>
            <a:ext cx="10972800" cy="4983162"/>
          </a:xfrm>
        </p:spPr>
        <p:txBody>
          <a:bodyPr/>
          <a:lstStyle/>
          <a:p>
            <a:pPr>
              <a:buFont typeface="Arial" panose="020B0604020202020204" pitchFamily="34" charset="0"/>
              <a:buChar char="•"/>
            </a:pPr>
            <a:r>
              <a:rPr lang="en-US" sz="2000" b="1" dirty="0"/>
              <a:t>Currently in the IEEE 802 LMSC Chairs Guidelines: 802-EC-17/0120r37:</a:t>
            </a:r>
          </a:p>
          <a:p>
            <a:pPr marL="400050" lvl="1" indent="0">
              <a:buNone/>
            </a:pPr>
            <a:r>
              <a:rPr lang="en-US" sz="2000" b="1" dirty="0">
                <a:hlinkClick r:id="rId2"/>
              </a:rPr>
              <a:t>https://mentor.ieee.org/802-ec/dcn/17/ec-17-0120-37-0PNP-ieee-802-lmsc-chairs-guidelines.pdf</a:t>
            </a:r>
            <a:r>
              <a:rPr lang="en-US" sz="2000" b="1" dirty="0"/>
              <a:t> </a:t>
            </a:r>
          </a:p>
          <a:p>
            <a:pPr marL="400050" lvl="1" indent="0">
              <a:buNone/>
            </a:pPr>
            <a:endParaRPr lang="en-US" sz="2000" b="1" dirty="0"/>
          </a:p>
          <a:p>
            <a:pPr marL="400050" lvl="1" indent="0">
              <a:buNone/>
            </a:pPr>
            <a:r>
              <a:rPr lang="en-US" sz="2000" b="1" dirty="0"/>
              <a:t>“4.5 Length of hotel stay for discounted registration</a:t>
            </a:r>
          </a:p>
          <a:p>
            <a:pPr lvl="1"/>
            <a:r>
              <a:rPr lang="en-US" sz="2000" dirty="0"/>
              <a:t>(LMSC email ballot, closed 15 October 2010)</a:t>
            </a:r>
          </a:p>
          <a:p>
            <a:pPr lvl="1"/>
            <a:r>
              <a:rPr lang="en-US" sz="2000" dirty="0"/>
              <a:t>In the November 2009 meeting, the LMSC passed the motion that enabled a surcharge of $300 to the registration fee for those attendees not booking and staying in the IEEE 802-contracted hotel. Proof of hotel stay will be required to prevent the surcharge.</a:t>
            </a:r>
          </a:p>
          <a:p>
            <a:pPr marL="800100" lvl="2" indent="0">
              <a:buNone/>
            </a:pPr>
            <a:r>
              <a:rPr lang="en-US" sz="2000" dirty="0"/>
              <a:t>The purpose of this motion is to clarify what a "hotel stay" means. The result of the motion was that a hotel stay was defined as at least one night booking and staying in the IEEE 802 contracted hotel.</a:t>
            </a:r>
          </a:p>
          <a:p>
            <a:pPr lvl="1"/>
            <a:r>
              <a:rPr lang="en-US" sz="2000" dirty="0"/>
              <a:t>Effective beginning with the November 2010 meeting.”</a:t>
            </a:r>
          </a:p>
          <a:p>
            <a:r>
              <a:rPr lang="en-US" sz="2000" dirty="0"/>
              <a:t>Motion to Replace paragraph 4.5 on next slide.</a:t>
            </a:r>
          </a:p>
        </p:txBody>
      </p:sp>
    </p:spTree>
    <p:extLst>
      <p:ext uri="{BB962C8B-B14F-4D97-AF65-F5344CB8AC3E}">
        <p14:creationId xmlns:p14="http://schemas.microsoft.com/office/powerpoint/2010/main" val="1710317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Motion to Replace 4.5 in 802 Chair’s Guideline (#2)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334433" y="1341438"/>
            <a:ext cx="11095567" cy="4906962"/>
          </a:xfrm>
        </p:spPr>
        <p:txBody>
          <a:bodyPr/>
          <a:lstStyle/>
          <a:p>
            <a:pPr marL="400050" lvl="1" indent="0">
              <a:buNone/>
            </a:pPr>
            <a:r>
              <a:rPr lang="en-US" sz="2000" b="1" dirty="0"/>
              <a:t>Motion: Move to replace paragraph 4.5 IEEE 802 LMSC Chairs Guidelines: 802-EC-17/0120r37 with the following Text:</a:t>
            </a:r>
          </a:p>
          <a:p>
            <a:pPr marL="400050" lvl="1" indent="0">
              <a:buNone/>
            </a:pPr>
            <a:r>
              <a:rPr lang="en-US" sz="2000" b="1" dirty="0"/>
              <a:t>4.5 Length of hotel stay for discounted registration</a:t>
            </a:r>
          </a:p>
          <a:p>
            <a:pPr lvl="1"/>
            <a:r>
              <a:rPr lang="en-US" sz="2000" dirty="0"/>
              <a:t>(LMSC Motion XXX on Nov 15, 2024 – IEEE 802 LMSC Closing Meeting)</a:t>
            </a:r>
          </a:p>
          <a:p>
            <a:pPr lvl="1"/>
            <a:r>
              <a:rPr lang="en-US" sz="2000" dirty="0"/>
              <a:t>In the November 2024 802 LMSC Closing meeting, the LMSC passed the motion that provides for a discount of $300 to the registration fee for those attendees booking and staying in the IEEE 802-contracted hotel for at least 3 nights.  Proof of hotel stay will be required to earn the discount.</a:t>
            </a:r>
          </a:p>
          <a:p>
            <a:pPr marL="800100" lvl="2" indent="0">
              <a:buNone/>
            </a:pPr>
            <a:r>
              <a:rPr lang="en-US" sz="2000" dirty="0"/>
              <a:t>The result of the motion was that a hotel stay was defined as at least three nights booking and staying in the IEEE 802 contracted hotel in order to be granted a discount of $300.</a:t>
            </a:r>
          </a:p>
          <a:p>
            <a:pPr lvl="1"/>
            <a:r>
              <a:rPr lang="en-US" sz="2000" dirty="0"/>
              <a:t>Effective beginning with the 2025 March IEEE 802 Session.”</a:t>
            </a:r>
          </a:p>
          <a:p>
            <a:r>
              <a:rPr lang="en-US" sz="2000" dirty="0"/>
              <a:t>Moved: Rosdahl</a:t>
            </a:r>
          </a:p>
          <a:p>
            <a:r>
              <a:rPr lang="en-US" sz="2000" dirty="0"/>
              <a:t>2nd: Zimmerman </a:t>
            </a:r>
            <a:br>
              <a:rPr lang="en-US" sz="2000" dirty="0"/>
            </a:br>
            <a:r>
              <a:rPr lang="en-US" sz="2000" dirty="0"/>
              <a:t>Results: passes by Unanimous Consent.</a:t>
            </a:r>
          </a:p>
          <a:p>
            <a:endParaRPr lang="en-US" dirty="0"/>
          </a:p>
        </p:txBody>
      </p:sp>
    </p:spTree>
    <p:extLst>
      <p:ext uri="{BB962C8B-B14F-4D97-AF65-F5344CB8AC3E}">
        <p14:creationId xmlns:p14="http://schemas.microsoft.com/office/powerpoint/2010/main" val="2295854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February 802 LMSC Interim Telecon:</a:t>
            </a:r>
          </a:p>
          <a:p>
            <a:pPr marL="400050" lvl="1" indent="0">
              <a:buNone/>
            </a:pPr>
            <a:r>
              <a:rPr lang="en-US" sz="2000" dirty="0"/>
              <a:t>3.01: Future Venue Update</a:t>
            </a:r>
          </a:p>
          <a:p>
            <a:pPr marL="1257300" lvl="2" indent="-457200">
              <a:buFontTx/>
              <a:buAutoNum type="arabicPeriod"/>
            </a:pPr>
            <a:r>
              <a:rPr lang="en-US" sz="2000" dirty="0"/>
              <a:t>Registration Status – 2025 March 802 Plenary – Hilton Atlanta</a:t>
            </a:r>
          </a:p>
          <a:p>
            <a:pPr marL="1257300" lvl="2" indent="-457200">
              <a:buFontTx/>
              <a:buAutoNum type="arabicPeriod"/>
            </a:pPr>
            <a:r>
              <a:rPr lang="en-US" sz="2000" dirty="0"/>
              <a:t>802 Venue Contract Status update</a:t>
            </a:r>
          </a:p>
          <a:p>
            <a:pPr marL="1257300" lvl="2" indent="-457200">
              <a:buFontTx/>
              <a:buAutoNum type="arabicPeriod"/>
            </a:pPr>
            <a:r>
              <a:rPr lang="en-US" sz="2000" dirty="0"/>
              <a:t>Future Issues to note</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8F31B-E4CA-3BBD-0907-E98E8B6B7CAB}"/>
              </a:ext>
            </a:extLst>
          </p:cNvPr>
          <p:cNvSpPr>
            <a:spLocks noGrp="1"/>
          </p:cNvSpPr>
          <p:nvPr>
            <p:ph type="title"/>
          </p:nvPr>
        </p:nvSpPr>
        <p:spPr>
          <a:xfrm>
            <a:off x="840318" y="457200"/>
            <a:ext cx="10515602" cy="685800"/>
          </a:xfrm>
        </p:spPr>
        <p:txBody>
          <a:bodyPr wrap="square" anchor="b">
            <a:normAutofit/>
          </a:bodyPr>
          <a:lstStyle/>
          <a:p>
            <a:r>
              <a:rPr lang="en-US" sz="3000" dirty="0"/>
              <a:t>2025 March IEEE 802 Mixed-mode Plenary - Atlanta</a:t>
            </a:r>
          </a:p>
        </p:txBody>
      </p:sp>
      <p:sp>
        <p:nvSpPr>
          <p:cNvPr id="3" name="Content Placeholder 2">
            <a:extLst>
              <a:ext uri="{FF2B5EF4-FFF2-40B4-BE49-F238E27FC236}">
                <a16:creationId xmlns:a16="http://schemas.microsoft.com/office/drawing/2014/main" id="{FAF850E7-70D2-B978-1495-BEEB40D33460}"/>
              </a:ext>
            </a:extLst>
          </p:cNvPr>
          <p:cNvSpPr>
            <a:spLocks noGrp="1"/>
          </p:cNvSpPr>
          <p:nvPr>
            <p:ph type="body" sz="half" idx="2"/>
          </p:nvPr>
        </p:nvSpPr>
        <p:spPr>
          <a:xfrm>
            <a:off x="836080" y="1567614"/>
            <a:ext cx="4040720" cy="4147385"/>
          </a:xfrm>
        </p:spPr>
        <p:txBody>
          <a:bodyPr wrap="square" anchor="t">
            <a:normAutofit/>
          </a:bodyPr>
          <a:lstStyle/>
          <a:p>
            <a:r>
              <a:rPr lang="en-US" sz="1800" dirty="0"/>
              <a:t>Registration:</a:t>
            </a:r>
          </a:p>
          <a:p>
            <a:pPr lvl="1"/>
            <a:r>
              <a:rPr lang="en-US" sz="1800" dirty="0"/>
              <a:t>Opened Dec 3, 2024:</a:t>
            </a:r>
          </a:p>
          <a:p>
            <a:pPr lvl="1"/>
            <a:r>
              <a:rPr lang="en-US" sz="1800" dirty="0"/>
              <a:t>814 registered – </a:t>
            </a:r>
          </a:p>
          <a:p>
            <a:pPr lvl="2"/>
            <a:r>
              <a:rPr lang="en-US" sz="1800" dirty="0"/>
              <a:t>457 in person and 352 remote</a:t>
            </a:r>
          </a:p>
          <a:p>
            <a:pPr lvl="1"/>
            <a:r>
              <a:rPr lang="en-US" sz="1800" dirty="0"/>
              <a:t>March Social Tickets = 367 </a:t>
            </a:r>
          </a:p>
          <a:p>
            <a:pPr lvl="1"/>
            <a:endParaRPr lang="en-US" sz="1800" dirty="0"/>
          </a:p>
          <a:p>
            <a:r>
              <a:rPr lang="en-US" sz="1800" dirty="0"/>
              <a:t>Hotel Pickup – </a:t>
            </a:r>
          </a:p>
          <a:p>
            <a:pPr lvl="1"/>
            <a:r>
              <a:rPr lang="en-US" sz="1800" dirty="0"/>
              <a:t>79% of block reserved (2123 / 3000)</a:t>
            </a:r>
          </a:p>
          <a:p>
            <a:pPr lvl="1"/>
            <a:endParaRPr lang="en-US" sz="1800" dirty="0"/>
          </a:p>
          <a:p>
            <a:r>
              <a:rPr lang="en-US" sz="1800" dirty="0"/>
              <a:t>Registration Revenue: $380,696.32</a:t>
            </a:r>
          </a:p>
          <a:p>
            <a:endParaRPr lang="en-US" dirty="0"/>
          </a:p>
        </p:txBody>
      </p:sp>
      <p:graphicFrame>
        <p:nvGraphicFramePr>
          <p:cNvPr id="5" name="Table 4">
            <a:extLst>
              <a:ext uri="{FF2B5EF4-FFF2-40B4-BE49-F238E27FC236}">
                <a16:creationId xmlns:a16="http://schemas.microsoft.com/office/drawing/2014/main" id="{1DCB07C1-4EC0-6370-A27A-C4C64FABBA3E}"/>
              </a:ext>
            </a:extLst>
          </p:cNvPr>
          <p:cNvGraphicFramePr>
            <a:graphicFrameLocks noGrp="1"/>
          </p:cNvGraphicFramePr>
          <p:nvPr>
            <p:extLst>
              <p:ext uri="{D42A27DB-BD31-4B8C-83A1-F6EECF244321}">
                <p14:modId xmlns:p14="http://schemas.microsoft.com/office/powerpoint/2010/main" val="4146211615"/>
              </p:ext>
            </p:extLst>
          </p:nvPr>
        </p:nvGraphicFramePr>
        <p:xfrm>
          <a:off x="5183717" y="1567615"/>
          <a:ext cx="6172203" cy="3713249"/>
        </p:xfrm>
        <a:graphic>
          <a:graphicData uri="http://schemas.openxmlformats.org/drawingml/2006/table">
            <a:tbl>
              <a:tblPr>
                <a:tableStyleId>{5C22544A-7EE6-4342-B048-85BDC9FD1C3A}</a:tableStyleId>
              </a:tblPr>
              <a:tblGrid>
                <a:gridCol w="2209636">
                  <a:extLst>
                    <a:ext uri="{9D8B030D-6E8A-4147-A177-3AD203B41FA5}">
                      <a16:colId xmlns:a16="http://schemas.microsoft.com/office/drawing/2014/main" val="2482430150"/>
                    </a:ext>
                  </a:extLst>
                </a:gridCol>
                <a:gridCol w="965821">
                  <a:extLst>
                    <a:ext uri="{9D8B030D-6E8A-4147-A177-3AD203B41FA5}">
                      <a16:colId xmlns:a16="http://schemas.microsoft.com/office/drawing/2014/main" val="3078600220"/>
                    </a:ext>
                  </a:extLst>
                </a:gridCol>
                <a:gridCol w="1087169">
                  <a:extLst>
                    <a:ext uri="{9D8B030D-6E8A-4147-A177-3AD203B41FA5}">
                      <a16:colId xmlns:a16="http://schemas.microsoft.com/office/drawing/2014/main" val="2419442290"/>
                    </a:ext>
                  </a:extLst>
                </a:gridCol>
                <a:gridCol w="1087167">
                  <a:extLst>
                    <a:ext uri="{9D8B030D-6E8A-4147-A177-3AD203B41FA5}">
                      <a16:colId xmlns:a16="http://schemas.microsoft.com/office/drawing/2014/main" val="1224684874"/>
                    </a:ext>
                  </a:extLst>
                </a:gridCol>
                <a:gridCol w="822410">
                  <a:extLst>
                    <a:ext uri="{9D8B030D-6E8A-4147-A177-3AD203B41FA5}">
                      <a16:colId xmlns:a16="http://schemas.microsoft.com/office/drawing/2014/main" val="713775317"/>
                    </a:ext>
                  </a:extLst>
                </a:gridCol>
              </a:tblGrid>
              <a:tr h="344849">
                <a:tc>
                  <a:txBody>
                    <a:bodyPr/>
                    <a:lstStyle/>
                    <a:p>
                      <a:pPr algn="l" fontAlgn="b"/>
                      <a:r>
                        <a:rPr lang="en-US" sz="1700" u="none" strike="noStrike">
                          <a:effectLst/>
                        </a:rPr>
                        <a:t>Attendee Registered</a:t>
                      </a:r>
                      <a:endParaRPr lang="en-US" sz="1700" b="1" i="0" u="none" strike="noStrike">
                        <a:solidFill>
                          <a:srgbClr val="000000"/>
                        </a:solidFill>
                        <a:effectLst/>
                        <a:latin typeface="Arial" panose="020B0604020202020204" pitchFamily="34" charset="0"/>
                      </a:endParaRPr>
                    </a:p>
                  </a:txBody>
                  <a:tcPr marL="16547" marR="16547" marT="16547" marB="0" anchor="b"/>
                </a:tc>
                <a:tc gridSpan="2">
                  <a:txBody>
                    <a:bodyPr/>
                    <a:lstStyle/>
                    <a:p>
                      <a:pPr algn="l" fontAlgn="b"/>
                      <a:r>
                        <a:rPr lang="en-US" sz="1700" u="none" strike="noStrike">
                          <a:effectLst/>
                        </a:rPr>
                        <a:t>Column Labels</a:t>
                      </a:r>
                      <a:endParaRPr lang="en-US" sz="1700" b="1" i="0" u="none" strike="noStrike">
                        <a:solidFill>
                          <a:srgbClr val="000000"/>
                        </a:solidFill>
                        <a:effectLst/>
                        <a:latin typeface="Arial" panose="020B0604020202020204" pitchFamily="34" charset="0"/>
                      </a:endParaRPr>
                    </a:p>
                  </a:txBody>
                  <a:tcPr marL="16547" marR="16547" marT="16547" marB="0" anchor="b"/>
                </a:tc>
                <a:tc hMerge="1">
                  <a:txBody>
                    <a:bodyPr/>
                    <a:lstStyle/>
                    <a:p>
                      <a:endParaRPr lang="en-US"/>
                    </a:p>
                  </a:txBody>
                  <a:tcPr/>
                </a:tc>
                <a:tc>
                  <a:txBody>
                    <a:bodyPr/>
                    <a:lstStyle/>
                    <a:p>
                      <a:pPr algn="ctr" fontAlgn="ctr"/>
                      <a:endParaRPr lang="en-US" sz="1700" b="1" i="0" u="none" strike="noStrike">
                        <a:solidFill>
                          <a:srgbClr val="000000"/>
                        </a:solidFill>
                        <a:effectLst/>
                        <a:latin typeface="Arial" panose="020B0604020202020204" pitchFamily="34" charset="0"/>
                      </a:endParaRPr>
                    </a:p>
                  </a:txBody>
                  <a:tcPr marL="16547" marR="16547" marT="16547" marB="0" anchor="ctr"/>
                </a:tc>
                <a:tc>
                  <a:txBody>
                    <a:bodyPr/>
                    <a:lstStyle/>
                    <a:p>
                      <a:pPr algn="l" fontAlgn="b"/>
                      <a:endParaRPr lang="en-US" sz="1700" b="1" i="0" u="none" strike="noStrike">
                        <a:solidFill>
                          <a:srgbClr val="000000"/>
                        </a:solidFill>
                        <a:effectLst/>
                        <a:latin typeface="Arial" panose="020B0604020202020204" pitchFamily="34" charset="0"/>
                      </a:endParaRPr>
                    </a:p>
                  </a:txBody>
                  <a:tcPr marL="16547" marR="16547" marT="16547" marB="0" anchor="b"/>
                </a:tc>
                <a:extLst>
                  <a:ext uri="{0D108BD9-81ED-4DB2-BD59-A6C34878D82A}">
                    <a16:rowId xmlns:a16="http://schemas.microsoft.com/office/drawing/2014/main" val="4240191334"/>
                  </a:ext>
                </a:extLst>
              </a:tr>
              <a:tr h="609608">
                <a:tc>
                  <a:txBody>
                    <a:bodyPr/>
                    <a:lstStyle/>
                    <a:p>
                      <a:pPr algn="l" fontAlgn="b"/>
                      <a:r>
                        <a:rPr lang="en-US" sz="1700" u="none" strike="noStrike">
                          <a:effectLst/>
                        </a:rPr>
                        <a:t>AS of Feb 3, 2025 </a:t>
                      </a:r>
                      <a:br>
                        <a:rPr lang="en-US" sz="1700" u="none" strike="noStrike">
                          <a:effectLst/>
                        </a:rPr>
                      </a:br>
                      <a:r>
                        <a:rPr lang="en-US" sz="1700" u="none" strike="noStrike">
                          <a:effectLst/>
                        </a:rPr>
                        <a:t>7am MT</a:t>
                      </a:r>
                      <a:endParaRPr lang="en-US" sz="1700" b="1" i="0" u="none" strike="noStrike">
                        <a:solidFill>
                          <a:srgbClr val="000000"/>
                        </a:solidFill>
                        <a:effectLst/>
                        <a:latin typeface="Arial" panose="020B0604020202020204" pitchFamily="34" charset="0"/>
                      </a:endParaRPr>
                    </a:p>
                  </a:txBody>
                  <a:tcPr marL="16547" marR="16547" marT="16547" marB="0" anchor="b"/>
                </a:tc>
                <a:tc>
                  <a:txBody>
                    <a:bodyPr/>
                    <a:lstStyle/>
                    <a:p>
                      <a:pPr algn="l" fontAlgn="b"/>
                      <a:r>
                        <a:rPr lang="en-US" sz="1700" u="none" strike="noStrike">
                          <a:effectLst/>
                        </a:rPr>
                        <a:t>Student</a:t>
                      </a:r>
                      <a:endParaRPr lang="en-US" sz="1700" b="1" i="0" u="none" strike="noStrike">
                        <a:solidFill>
                          <a:srgbClr val="000000"/>
                        </a:solidFill>
                        <a:effectLst/>
                        <a:latin typeface="Arial" panose="020B0604020202020204" pitchFamily="34" charset="0"/>
                      </a:endParaRPr>
                    </a:p>
                  </a:txBody>
                  <a:tcPr marL="16547" marR="16547" marT="16547" marB="0" anchor="b"/>
                </a:tc>
                <a:tc>
                  <a:txBody>
                    <a:bodyPr/>
                    <a:lstStyle/>
                    <a:p>
                      <a:pPr algn="ctr" fontAlgn="ctr"/>
                      <a:r>
                        <a:rPr lang="en-US" sz="1700" u="none" strike="noStrike">
                          <a:effectLst/>
                        </a:rPr>
                        <a:t>In-Person Attendee</a:t>
                      </a:r>
                      <a:endParaRPr lang="en-US" sz="1700" b="1"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Virtual Attendee</a:t>
                      </a:r>
                      <a:endParaRPr lang="en-US" sz="1700" b="1" i="0" u="none" strike="noStrike">
                        <a:solidFill>
                          <a:srgbClr val="000000"/>
                        </a:solidFill>
                        <a:effectLst/>
                        <a:latin typeface="Arial" panose="020B0604020202020204" pitchFamily="34" charset="0"/>
                      </a:endParaRPr>
                    </a:p>
                  </a:txBody>
                  <a:tcPr marL="16547" marR="16547" marT="16547" marB="0" anchor="ctr"/>
                </a:tc>
                <a:tc>
                  <a:txBody>
                    <a:bodyPr/>
                    <a:lstStyle/>
                    <a:p>
                      <a:pPr algn="l" fontAlgn="b"/>
                      <a:r>
                        <a:rPr lang="en-US" sz="1700" u="none" strike="noStrike" dirty="0">
                          <a:effectLst/>
                        </a:rPr>
                        <a:t>Grand Total</a:t>
                      </a:r>
                      <a:endParaRPr lang="en-US" sz="1700" b="1" i="0" u="none" strike="noStrike" dirty="0">
                        <a:solidFill>
                          <a:srgbClr val="000000"/>
                        </a:solidFill>
                        <a:effectLst/>
                        <a:latin typeface="Arial" panose="020B0604020202020204" pitchFamily="34" charset="0"/>
                      </a:endParaRPr>
                    </a:p>
                  </a:txBody>
                  <a:tcPr marL="16547" marR="16547" marT="16547" marB="0" anchor="b"/>
                </a:tc>
                <a:extLst>
                  <a:ext uri="{0D108BD9-81ED-4DB2-BD59-A6C34878D82A}">
                    <a16:rowId xmlns:a16="http://schemas.microsoft.com/office/drawing/2014/main" val="1494325362"/>
                  </a:ext>
                </a:extLst>
              </a:tr>
              <a:tr h="344849">
                <a:tc>
                  <a:txBody>
                    <a:bodyPr/>
                    <a:lstStyle/>
                    <a:p>
                      <a:pPr algn="l" fontAlgn="b"/>
                      <a:r>
                        <a:rPr lang="en-US" sz="1700" u="none" strike="noStrike">
                          <a:effectLst/>
                        </a:rPr>
                        <a:t>802.1</a:t>
                      </a:r>
                      <a:endParaRPr lang="en-US" sz="1700" b="0" i="0" u="none" strike="noStrike">
                        <a:solidFill>
                          <a:srgbClr val="000000"/>
                        </a:solidFill>
                        <a:effectLst/>
                        <a:latin typeface="Arial" panose="020B0604020202020204" pitchFamily="34" charset="0"/>
                      </a:endParaRPr>
                    </a:p>
                  </a:txBody>
                  <a:tcPr marL="16547" marR="16547" marT="16547" marB="0" anchor="b"/>
                </a:tc>
                <a:tc>
                  <a:txBody>
                    <a:bodyPr/>
                    <a:lstStyle/>
                    <a:p>
                      <a:pPr algn="ctr" fontAlgn="ct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31</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6</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37</a:t>
                      </a:r>
                      <a:endParaRPr lang="en-US" sz="1700" b="0" i="0" u="none" strike="noStrike">
                        <a:solidFill>
                          <a:srgbClr val="000000"/>
                        </a:solidFill>
                        <a:effectLst/>
                        <a:latin typeface="Arial" panose="020B0604020202020204" pitchFamily="34" charset="0"/>
                      </a:endParaRPr>
                    </a:p>
                  </a:txBody>
                  <a:tcPr marL="16547" marR="16547" marT="16547" marB="0" anchor="ctr"/>
                </a:tc>
                <a:extLst>
                  <a:ext uri="{0D108BD9-81ED-4DB2-BD59-A6C34878D82A}">
                    <a16:rowId xmlns:a16="http://schemas.microsoft.com/office/drawing/2014/main" val="3633828436"/>
                  </a:ext>
                </a:extLst>
              </a:tr>
              <a:tr h="344849">
                <a:tc>
                  <a:txBody>
                    <a:bodyPr/>
                    <a:lstStyle/>
                    <a:p>
                      <a:pPr algn="l" fontAlgn="b"/>
                      <a:r>
                        <a:rPr lang="en-US" sz="1700" u="none" strike="noStrike">
                          <a:effectLst/>
                        </a:rPr>
                        <a:t>802.3</a:t>
                      </a:r>
                      <a:endParaRPr lang="en-US" sz="1700" b="0" i="0" u="none" strike="noStrike">
                        <a:solidFill>
                          <a:srgbClr val="000000"/>
                        </a:solidFill>
                        <a:effectLst/>
                        <a:latin typeface="Arial" panose="020B0604020202020204" pitchFamily="34" charset="0"/>
                      </a:endParaRPr>
                    </a:p>
                  </a:txBody>
                  <a:tcPr marL="16547" marR="16547" marT="16547" marB="0" anchor="b"/>
                </a:tc>
                <a:tc>
                  <a:txBody>
                    <a:bodyPr/>
                    <a:lstStyle/>
                    <a:p>
                      <a:pPr algn="ctr" fontAlgn="ct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98</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83</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181</a:t>
                      </a:r>
                      <a:endParaRPr lang="en-US" sz="1700" b="0" i="0" u="none" strike="noStrike">
                        <a:solidFill>
                          <a:srgbClr val="000000"/>
                        </a:solidFill>
                        <a:effectLst/>
                        <a:latin typeface="Arial" panose="020B0604020202020204" pitchFamily="34" charset="0"/>
                      </a:endParaRPr>
                    </a:p>
                  </a:txBody>
                  <a:tcPr marL="16547" marR="16547" marT="16547" marB="0" anchor="ctr"/>
                </a:tc>
                <a:extLst>
                  <a:ext uri="{0D108BD9-81ED-4DB2-BD59-A6C34878D82A}">
                    <a16:rowId xmlns:a16="http://schemas.microsoft.com/office/drawing/2014/main" val="2279537955"/>
                  </a:ext>
                </a:extLst>
              </a:tr>
              <a:tr h="344849">
                <a:tc>
                  <a:txBody>
                    <a:bodyPr/>
                    <a:lstStyle/>
                    <a:p>
                      <a:pPr algn="l" fontAlgn="b"/>
                      <a:r>
                        <a:rPr lang="en-US" sz="1700" u="none" strike="noStrike">
                          <a:effectLst/>
                        </a:rPr>
                        <a:t>802.11</a:t>
                      </a:r>
                      <a:endParaRPr lang="en-US" sz="1700" b="0" i="0" u="none" strike="noStrike">
                        <a:solidFill>
                          <a:srgbClr val="000000"/>
                        </a:solidFill>
                        <a:effectLst/>
                        <a:latin typeface="Arial" panose="020B0604020202020204" pitchFamily="34" charset="0"/>
                      </a:endParaRPr>
                    </a:p>
                  </a:txBody>
                  <a:tcPr marL="16547" marR="16547" marT="16547" marB="0" anchor="b"/>
                </a:tc>
                <a:tc>
                  <a:txBody>
                    <a:bodyPr/>
                    <a:lstStyle/>
                    <a:p>
                      <a:pPr algn="ctr" fontAlgn="ctr"/>
                      <a:r>
                        <a:rPr lang="en-US" sz="1700" u="none" strike="noStrike">
                          <a:effectLst/>
                        </a:rPr>
                        <a:t>5</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285</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225</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515</a:t>
                      </a:r>
                      <a:endParaRPr lang="en-US" sz="1700" b="0" i="0" u="none" strike="noStrike">
                        <a:solidFill>
                          <a:srgbClr val="000000"/>
                        </a:solidFill>
                        <a:effectLst/>
                        <a:latin typeface="Arial" panose="020B0604020202020204" pitchFamily="34" charset="0"/>
                      </a:endParaRPr>
                    </a:p>
                  </a:txBody>
                  <a:tcPr marL="16547" marR="16547" marT="16547" marB="0" anchor="ctr"/>
                </a:tc>
                <a:extLst>
                  <a:ext uri="{0D108BD9-81ED-4DB2-BD59-A6C34878D82A}">
                    <a16:rowId xmlns:a16="http://schemas.microsoft.com/office/drawing/2014/main" val="2757434909"/>
                  </a:ext>
                </a:extLst>
              </a:tr>
              <a:tr h="344849">
                <a:tc>
                  <a:txBody>
                    <a:bodyPr/>
                    <a:lstStyle/>
                    <a:p>
                      <a:pPr algn="l" fontAlgn="b"/>
                      <a:r>
                        <a:rPr lang="en-US" sz="1700" u="none" strike="noStrike">
                          <a:effectLst/>
                        </a:rPr>
                        <a:t>802.15</a:t>
                      </a:r>
                      <a:endParaRPr lang="en-US" sz="1700" b="0" i="0" u="none" strike="noStrike">
                        <a:solidFill>
                          <a:srgbClr val="000000"/>
                        </a:solidFill>
                        <a:effectLst/>
                        <a:latin typeface="Arial" panose="020B0604020202020204" pitchFamily="34" charset="0"/>
                      </a:endParaRPr>
                    </a:p>
                  </a:txBody>
                  <a:tcPr marL="16547" marR="16547" marT="16547" marB="0" anchor="b"/>
                </a:tc>
                <a:tc>
                  <a:txBody>
                    <a:bodyPr/>
                    <a:lstStyle/>
                    <a:p>
                      <a:pPr algn="ctr" fontAlgn="ct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33</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34</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67</a:t>
                      </a:r>
                      <a:endParaRPr lang="en-US" sz="1700" b="0" i="0" u="none" strike="noStrike">
                        <a:solidFill>
                          <a:srgbClr val="000000"/>
                        </a:solidFill>
                        <a:effectLst/>
                        <a:latin typeface="Arial" panose="020B0604020202020204" pitchFamily="34" charset="0"/>
                      </a:endParaRPr>
                    </a:p>
                  </a:txBody>
                  <a:tcPr marL="16547" marR="16547" marT="16547" marB="0" anchor="ctr"/>
                </a:tc>
                <a:extLst>
                  <a:ext uri="{0D108BD9-81ED-4DB2-BD59-A6C34878D82A}">
                    <a16:rowId xmlns:a16="http://schemas.microsoft.com/office/drawing/2014/main" val="241149021"/>
                  </a:ext>
                </a:extLst>
              </a:tr>
              <a:tr h="344849">
                <a:tc>
                  <a:txBody>
                    <a:bodyPr/>
                    <a:lstStyle/>
                    <a:p>
                      <a:pPr algn="l" fontAlgn="b"/>
                      <a:r>
                        <a:rPr lang="en-US" sz="1700" u="none" strike="noStrike">
                          <a:effectLst/>
                        </a:rPr>
                        <a:t>802.18</a:t>
                      </a:r>
                      <a:endParaRPr lang="en-US" sz="1700" b="0" i="0" u="none" strike="noStrike">
                        <a:solidFill>
                          <a:srgbClr val="000000"/>
                        </a:solidFill>
                        <a:effectLst/>
                        <a:latin typeface="Arial" panose="020B0604020202020204" pitchFamily="34" charset="0"/>
                      </a:endParaRPr>
                    </a:p>
                  </a:txBody>
                  <a:tcPr marL="16547" marR="16547" marT="16547" marB="0" anchor="b"/>
                </a:tc>
                <a:tc>
                  <a:txBody>
                    <a:bodyPr/>
                    <a:lstStyle/>
                    <a:p>
                      <a:pPr algn="ctr" fontAlgn="ct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4</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3</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7</a:t>
                      </a:r>
                      <a:endParaRPr lang="en-US" sz="1700" b="0" i="0" u="none" strike="noStrike">
                        <a:solidFill>
                          <a:srgbClr val="000000"/>
                        </a:solidFill>
                        <a:effectLst/>
                        <a:latin typeface="Arial" panose="020B0604020202020204" pitchFamily="34" charset="0"/>
                      </a:endParaRPr>
                    </a:p>
                  </a:txBody>
                  <a:tcPr marL="16547" marR="16547" marT="16547" marB="0" anchor="ctr"/>
                </a:tc>
                <a:extLst>
                  <a:ext uri="{0D108BD9-81ED-4DB2-BD59-A6C34878D82A}">
                    <a16:rowId xmlns:a16="http://schemas.microsoft.com/office/drawing/2014/main" val="2090811537"/>
                  </a:ext>
                </a:extLst>
              </a:tr>
              <a:tr h="344849">
                <a:tc>
                  <a:txBody>
                    <a:bodyPr/>
                    <a:lstStyle/>
                    <a:p>
                      <a:pPr algn="l" fontAlgn="b"/>
                      <a:r>
                        <a:rPr lang="en-US" sz="1700" u="none" strike="noStrike">
                          <a:effectLst/>
                        </a:rPr>
                        <a:t>802.19</a:t>
                      </a:r>
                      <a:endParaRPr lang="en-US" sz="1700" b="0" i="0" u="none" strike="noStrike">
                        <a:solidFill>
                          <a:srgbClr val="000000"/>
                        </a:solidFill>
                        <a:effectLst/>
                        <a:latin typeface="Arial" panose="020B0604020202020204" pitchFamily="34" charset="0"/>
                      </a:endParaRPr>
                    </a:p>
                  </a:txBody>
                  <a:tcPr marL="16547" marR="16547" marT="16547" marB="0" anchor="b"/>
                </a:tc>
                <a:tc>
                  <a:txBody>
                    <a:bodyPr/>
                    <a:lstStyle/>
                    <a:p>
                      <a:pPr algn="ctr" fontAlgn="ct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4</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1</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5</a:t>
                      </a:r>
                      <a:endParaRPr lang="en-US" sz="1700" b="0" i="0" u="none" strike="noStrike">
                        <a:solidFill>
                          <a:srgbClr val="000000"/>
                        </a:solidFill>
                        <a:effectLst/>
                        <a:latin typeface="Arial" panose="020B0604020202020204" pitchFamily="34" charset="0"/>
                      </a:endParaRPr>
                    </a:p>
                  </a:txBody>
                  <a:tcPr marL="16547" marR="16547" marT="16547" marB="0" anchor="ctr"/>
                </a:tc>
                <a:extLst>
                  <a:ext uri="{0D108BD9-81ED-4DB2-BD59-A6C34878D82A}">
                    <a16:rowId xmlns:a16="http://schemas.microsoft.com/office/drawing/2014/main" val="978369820"/>
                  </a:ext>
                </a:extLst>
              </a:tr>
              <a:tr h="344849">
                <a:tc>
                  <a:txBody>
                    <a:bodyPr/>
                    <a:lstStyle/>
                    <a:p>
                      <a:pPr algn="l" fontAlgn="b"/>
                      <a:r>
                        <a:rPr lang="en-US" sz="1700" u="none" strike="noStrike">
                          <a:effectLst/>
                        </a:rPr>
                        <a:t>802.24</a:t>
                      </a:r>
                      <a:endParaRPr lang="en-US" sz="1700" b="0" i="0" u="none" strike="noStrike">
                        <a:solidFill>
                          <a:srgbClr val="000000"/>
                        </a:solidFill>
                        <a:effectLst/>
                        <a:latin typeface="Arial" panose="020B0604020202020204" pitchFamily="34" charset="0"/>
                      </a:endParaRPr>
                    </a:p>
                  </a:txBody>
                  <a:tcPr marL="16547" marR="16547" marT="16547" marB="0" anchor="b"/>
                </a:tc>
                <a:tc>
                  <a:txBody>
                    <a:bodyPr/>
                    <a:lstStyle/>
                    <a:p>
                      <a:pPr algn="ctr" fontAlgn="ct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2</a:t>
                      </a: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endParaRPr lang="en-US" sz="1700" b="0"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2</a:t>
                      </a:r>
                      <a:endParaRPr lang="en-US" sz="1700" b="0" i="0" u="none" strike="noStrike">
                        <a:solidFill>
                          <a:srgbClr val="000000"/>
                        </a:solidFill>
                        <a:effectLst/>
                        <a:latin typeface="Arial" panose="020B0604020202020204" pitchFamily="34" charset="0"/>
                      </a:endParaRPr>
                    </a:p>
                  </a:txBody>
                  <a:tcPr marL="16547" marR="16547" marT="16547" marB="0" anchor="ctr"/>
                </a:tc>
                <a:extLst>
                  <a:ext uri="{0D108BD9-81ED-4DB2-BD59-A6C34878D82A}">
                    <a16:rowId xmlns:a16="http://schemas.microsoft.com/office/drawing/2014/main" val="977690899"/>
                  </a:ext>
                </a:extLst>
              </a:tr>
              <a:tr h="344849">
                <a:tc>
                  <a:txBody>
                    <a:bodyPr/>
                    <a:lstStyle/>
                    <a:p>
                      <a:pPr algn="l" fontAlgn="b"/>
                      <a:r>
                        <a:rPr lang="en-US" sz="1700" u="none" strike="noStrike">
                          <a:effectLst/>
                        </a:rPr>
                        <a:t>Grand Total</a:t>
                      </a:r>
                      <a:endParaRPr lang="en-US" sz="1700" b="1" i="0" u="none" strike="noStrike">
                        <a:solidFill>
                          <a:srgbClr val="000000"/>
                        </a:solidFill>
                        <a:effectLst/>
                        <a:latin typeface="Arial" panose="020B0604020202020204" pitchFamily="34" charset="0"/>
                      </a:endParaRPr>
                    </a:p>
                  </a:txBody>
                  <a:tcPr marL="16547" marR="16547" marT="16547" marB="0" anchor="b"/>
                </a:tc>
                <a:tc>
                  <a:txBody>
                    <a:bodyPr/>
                    <a:lstStyle/>
                    <a:p>
                      <a:pPr algn="ctr" fontAlgn="ctr"/>
                      <a:r>
                        <a:rPr lang="en-US" sz="1700" u="none" strike="noStrike">
                          <a:effectLst/>
                        </a:rPr>
                        <a:t>5</a:t>
                      </a:r>
                      <a:endParaRPr lang="en-US" sz="1700" b="1"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457</a:t>
                      </a:r>
                      <a:endParaRPr lang="en-US" sz="1700" b="1"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352</a:t>
                      </a:r>
                      <a:endParaRPr lang="en-US" sz="1700" b="1" i="0" u="none" strike="noStrike">
                        <a:solidFill>
                          <a:srgbClr val="000000"/>
                        </a:solidFill>
                        <a:effectLst/>
                        <a:latin typeface="Arial" panose="020B0604020202020204" pitchFamily="34" charset="0"/>
                      </a:endParaRPr>
                    </a:p>
                  </a:txBody>
                  <a:tcPr marL="16547" marR="16547" marT="16547" marB="0" anchor="ctr"/>
                </a:tc>
                <a:tc>
                  <a:txBody>
                    <a:bodyPr/>
                    <a:lstStyle/>
                    <a:p>
                      <a:pPr algn="ctr" fontAlgn="ctr"/>
                      <a:r>
                        <a:rPr lang="en-US" sz="1700" u="none" strike="noStrike">
                          <a:effectLst/>
                        </a:rPr>
                        <a:t>814</a:t>
                      </a:r>
                      <a:endParaRPr lang="en-US" sz="1700" b="1" i="0" u="none" strike="noStrike">
                        <a:solidFill>
                          <a:srgbClr val="000000"/>
                        </a:solidFill>
                        <a:effectLst/>
                        <a:latin typeface="Arial" panose="020B0604020202020204" pitchFamily="34" charset="0"/>
                      </a:endParaRPr>
                    </a:p>
                  </a:txBody>
                  <a:tcPr marL="16547" marR="16547" marT="16547" marB="0" anchor="ctr"/>
                </a:tc>
                <a:extLst>
                  <a:ext uri="{0D108BD9-81ED-4DB2-BD59-A6C34878D82A}">
                    <a16:rowId xmlns:a16="http://schemas.microsoft.com/office/drawing/2014/main" val="3660587517"/>
                  </a:ext>
                </a:extLst>
              </a:tr>
            </a:tbl>
          </a:graphicData>
        </a:graphic>
      </p:graphicFrame>
    </p:spTree>
    <p:extLst>
      <p:ext uri="{BB962C8B-B14F-4D97-AF65-F5344CB8AC3E}">
        <p14:creationId xmlns:p14="http://schemas.microsoft.com/office/powerpoint/2010/main" val="2294323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EA98-531C-4653-19B6-278AA65F8202}"/>
              </a:ext>
            </a:extLst>
          </p:cNvPr>
          <p:cNvSpPr>
            <a:spLocks noGrp="1"/>
          </p:cNvSpPr>
          <p:nvPr>
            <p:ph type="title"/>
          </p:nvPr>
        </p:nvSpPr>
        <p:spPr>
          <a:xfrm>
            <a:off x="914401" y="685801"/>
            <a:ext cx="10361084" cy="533399"/>
          </a:xfrm>
        </p:spPr>
        <p:txBody>
          <a:bodyPr/>
          <a:lstStyle/>
          <a:p>
            <a:r>
              <a:rPr lang="en-US" dirty="0"/>
              <a:t>Status of IEEE 802 Plenary Contracts</a:t>
            </a:r>
          </a:p>
        </p:txBody>
      </p:sp>
      <p:sp>
        <p:nvSpPr>
          <p:cNvPr id="3" name="Content Placeholder 2">
            <a:extLst>
              <a:ext uri="{FF2B5EF4-FFF2-40B4-BE49-F238E27FC236}">
                <a16:creationId xmlns:a16="http://schemas.microsoft.com/office/drawing/2014/main" id="{489EC464-F42C-E35B-F33B-4BD828E458DF}"/>
              </a:ext>
            </a:extLst>
          </p:cNvPr>
          <p:cNvSpPr>
            <a:spLocks noGrp="1"/>
          </p:cNvSpPr>
          <p:nvPr>
            <p:ph idx="1"/>
          </p:nvPr>
        </p:nvSpPr>
        <p:spPr>
          <a:xfrm>
            <a:off x="762000" y="1219200"/>
            <a:ext cx="10361084" cy="5256214"/>
          </a:xfrm>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2025 March – Hilton Atlanta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		</a:t>
            </a:r>
            <a:r>
              <a:rPr lang="en-US" sz="1600" b="0" dirty="0"/>
              <a:t>– Contract Addendum to reduce room block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b="0" dirty="0"/>
              <a:t>		-- Georgia Aquarium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2025 July - Melia Castilla Madrid – July 27-Aug 1  -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		</a:t>
            </a:r>
            <a:r>
              <a:rPr lang="en-US" sz="1600" b="0" dirty="0"/>
              <a:t>  – Amendment executed to correct missing table.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		</a:t>
            </a:r>
            <a:r>
              <a:rPr lang="en-US" sz="1600" b="0" dirty="0"/>
              <a:t> – Executed Oct 28, 2024 </a:t>
            </a:r>
          </a:p>
          <a:p>
            <a:pPr marL="0" indent="0">
              <a:buNone/>
            </a:pPr>
            <a:r>
              <a:rPr lang="en-US" sz="1600" dirty="0"/>
              <a:t>2026 July – Sheraton La Centre Montreal</a:t>
            </a:r>
          </a:p>
          <a:p>
            <a:pPr marL="0" indent="0">
              <a:buNone/>
            </a:pPr>
            <a:r>
              <a:rPr lang="en-US" sz="1600" dirty="0"/>
              <a:t>	- New Contract for Hosting ITU SG15 in final IEEE review</a:t>
            </a:r>
          </a:p>
          <a:p>
            <a:pPr marL="0" indent="0">
              <a:buNone/>
            </a:pPr>
            <a:r>
              <a:rPr lang="en-US" sz="1600" dirty="0"/>
              <a:t>2027 March – Hilton Atlanta </a:t>
            </a:r>
          </a:p>
          <a:p>
            <a:pPr marL="0" indent="0">
              <a:buNone/>
            </a:pPr>
            <a:r>
              <a:rPr lang="en-US" sz="1600" b="0" dirty="0"/>
              <a:t>	– Negotiations with Hotel nearly complete.</a:t>
            </a:r>
          </a:p>
          <a:p>
            <a:pPr marL="0" indent="0">
              <a:buNone/>
            </a:pPr>
            <a:r>
              <a:rPr lang="en-US" sz="1600" dirty="0"/>
              <a:t>	</a:t>
            </a:r>
            <a:r>
              <a:rPr lang="en-US" sz="1600" b="0" dirty="0"/>
              <a:t>– New Target Feb 20, 2025</a:t>
            </a:r>
          </a:p>
          <a:p>
            <a:pPr marL="0" indent="0">
              <a:buNone/>
            </a:pPr>
            <a:r>
              <a:rPr lang="en-US" sz="1600" dirty="0"/>
              <a:t>2027 July – </a:t>
            </a:r>
            <a:r>
              <a:rPr lang="en-US" sz="1600" dirty="0" err="1"/>
              <a:t>Gothia</a:t>
            </a:r>
            <a:r>
              <a:rPr lang="en-US" sz="1600" dirty="0"/>
              <a:t> Towers </a:t>
            </a:r>
          </a:p>
          <a:p>
            <a:pPr marL="0" indent="0">
              <a:buNone/>
            </a:pPr>
            <a:r>
              <a:rPr lang="en-US" sz="1600" dirty="0"/>
              <a:t>	</a:t>
            </a:r>
            <a:r>
              <a:rPr lang="en-US" sz="1600" b="0" dirty="0"/>
              <a:t>– Site Visit 21-22 Aug 2024  - Was successful.</a:t>
            </a:r>
          </a:p>
          <a:p>
            <a:pPr marL="0" indent="0">
              <a:buNone/>
            </a:pPr>
            <a:r>
              <a:rPr lang="en-US" sz="1600" b="0" dirty="0"/>
              <a:t>	– Contract still needs to be negotiated.</a:t>
            </a:r>
          </a:p>
          <a:p>
            <a:pPr marL="0" indent="0">
              <a:buNone/>
            </a:pPr>
            <a:r>
              <a:rPr lang="en-US" sz="1600" dirty="0"/>
              <a:t>2028 July 9-14 – Sheraton Le Centre Montreal –</a:t>
            </a:r>
          </a:p>
          <a:p>
            <a:pPr marL="0" indent="0">
              <a:buNone/>
            </a:pPr>
            <a:r>
              <a:rPr lang="en-US" sz="1600" dirty="0"/>
              <a:t>	– Contract in Final IEEE review</a:t>
            </a:r>
          </a:p>
        </p:txBody>
      </p:sp>
      <p:sp>
        <p:nvSpPr>
          <p:cNvPr id="6" name="Slide Number Placeholder 5">
            <a:extLst>
              <a:ext uri="{FF2B5EF4-FFF2-40B4-BE49-F238E27FC236}">
                <a16:creationId xmlns:a16="http://schemas.microsoft.com/office/drawing/2014/main" id="{98685E1A-F459-5BCC-8153-500336BE105C}"/>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093339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February 3,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1550735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Future Issues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638367" cy="5287963"/>
          </a:xfrm>
        </p:spPr>
        <p:txBody>
          <a:bodyPr/>
          <a:lstStyle/>
          <a:p>
            <a:r>
              <a:rPr lang="en-US" sz="2000" dirty="0"/>
              <a:t>2025 March – Atlanta </a:t>
            </a:r>
          </a:p>
          <a:p>
            <a:pPr marL="0" indent="0">
              <a:buNone/>
            </a:pPr>
            <a:r>
              <a:rPr lang="en-US" sz="2000" dirty="0"/>
              <a:t>	- Social –Plan for Atlanta Aquarium</a:t>
            </a:r>
          </a:p>
          <a:p>
            <a:pPr marL="0" indent="0">
              <a:buNone/>
            </a:pPr>
            <a:r>
              <a:rPr lang="en-US" sz="2000" dirty="0"/>
              <a:t>	- One Tutorial Requested – “</a:t>
            </a:r>
            <a:r>
              <a:rPr lang="en-US" sz="2000" i="1" dirty="0"/>
              <a:t>Using Open Source in IEEE Standards”</a:t>
            </a:r>
          </a:p>
          <a:p>
            <a:pPr marL="0" indent="0">
              <a:buNone/>
            </a:pPr>
            <a:r>
              <a:rPr lang="en-US" sz="2000" dirty="0"/>
              <a:t>		Sponsored by David Law, 802.3 Chair</a:t>
            </a:r>
          </a:p>
          <a:p>
            <a:pPr marL="0" indent="0">
              <a:buNone/>
            </a:pPr>
            <a:r>
              <a:rPr lang="en-US" sz="2000" dirty="0"/>
              <a:t>		Slot 1 – 6:15-7:35pm</a:t>
            </a:r>
          </a:p>
          <a:p>
            <a:pPr marL="0" indent="0">
              <a:buNone/>
            </a:pPr>
            <a:r>
              <a:rPr lang="en-US" sz="2000" dirty="0"/>
              <a:t>	- Rules Meeting: 7:45 to 9:30pm ET</a:t>
            </a:r>
          </a:p>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t>Reminder – Moved full schedule back 1 hour (start 9 am) add PM3 before dinner</a:t>
            </a:r>
            <a:br>
              <a:rPr lang="en-US" sz="2000" dirty="0"/>
            </a:br>
            <a:r>
              <a:rPr lang="en-US" sz="1800" dirty="0"/>
              <a:t>Nominal </a:t>
            </a:r>
            <a:r>
              <a:rPr lang="en-US" sz="1800"/>
              <a:t>Time Blocks CET:</a:t>
            </a:r>
            <a:endParaRPr lang="en-US" sz="1800" dirty="0"/>
          </a:p>
          <a:p>
            <a:pPr lvl="3"/>
            <a:r>
              <a:rPr lang="en-US" sz="1800" dirty="0"/>
              <a:t>AM1=9:00 -11:00; AM2=11:30-13:30; </a:t>
            </a:r>
          </a:p>
          <a:p>
            <a:pPr lvl="3"/>
            <a:r>
              <a:rPr lang="en-US" sz="1800" dirty="0"/>
              <a:t>Lunch 13:30-14:30 </a:t>
            </a:r>
          </a:p>
          <a:p>
            <a:pPr lvl="3"/>
            <a:r>
              <a:rPr lang="en-US" sz="1800" dirty="0"/>
              <a:t>PM1=14:30-16:30; PM2=17:00-19:00; PM3=19:30-21:30</a:t>
            </a:r>
            <a:br>
              <a:rPr lang="en-US" sz="1800" dirty="0"/>
            </a:br>
            <a:r>
              <a:rPr lang="en-US" sz="1800" dirty="0"/>
              <a:t>Note 802 LMSC Opening would be 08:00-10:15am and 802 LMSC Closing would be 13:00-18:00 CET</a:t>
            </a:r>
          </a:p>
        </p:txBody>
      </p:sp>
    </p:spTree>
    <p:extLst>
      <p:ext uri="{BB962C8B-B14F-4D97-AF65-F5344CB8AC3E}">
        <p14:creationId xmlns:p14="http://schemas.microsoft.com/office/powerpoint/2010/main" val="1157979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B953-5C1F-64C9-83FC-1CCD578E5F94}"/>
              </a:ext>
            </a:extLst>
          </p:cNvPr>
          <p:cNvSpPr>
            <a:spLocks noGrp="1"/>
          </p:cNvSpPr>
          <p:nvPr>
            <p:ph type="title"/>
          </p:nvPr>
        </p:nvSpPr>
        <p:spPr/>
        <p:txBody>
          <a:bodyPr/>
          <a:lstStyle/>
          <a:p>
            <a:r>
              <a:rPr lang="en-US" dirty="0"/>
              <a:t>Executive Secretary Responsibilities</a:t>
            </a:r>
          </a:p>
        </p:txBody>
      </p:sp>
      <p:sp>
        <p:nvSpPr>
          <p:cNvPr id="3" name="Content Placeholder 2">
            <a:extLst>
              <a:ext uri="{FF2B5EF4-FFF2-40B4-BE49-F238E27FC236}">
                <a16:creationId xmlns:a16="http://schemas.microsoft.com/office/drawing/2014/main" id="{13A0C282-9D70-B45B-119B-D0C6F274EC86}"/>
              </a:ext>
            </a:extLst>
          </p:cNvPr>
          <p:cNvSpPr>
            <a:spLocks noGrp="1"/>
          </p:cNvSpPr>
          <p:nvPr>
            <p:ph idx="1"/>
          </p:nvPr>
        </p:nvSpPr>
        <p:spPr>
          <a:xfrm>
            <a:off x="334433" y="1341437"/>
            <a:ext cx="10972800" cy="5111749"/>
          </a:xfrm>
        </p:spPr>
        <p:txBody>
          <a:bodyPr/>
          <a:lstStyle/>
          <a:p>
            <a:r>
              <a:rPr lang="en-US" sz="2000" dirty="0"/>
              <a:t>3.4.6 Executive Secretary</a:t>
            </a:r>
          </a:p>
          <a:p>
            <a:pPr lvl="1"/>
            <a:r>
              <a:rPr lang="en-US" sz="2000" dirty="0"/>
              <a:t>The responsibilities of the Executive Secretary include:</a:t>
            </a:r>
          </a:p>
          <a:p>
            <a:pPr lvl="2"/>
            <a:r>
              <a:rPr lang="en-US" sz="2000" dirty="0"/>
              <a:t>a) Scheduling meetings in coordination with the Standards Committee Chair and distributing a meeting notice at least 30 days before the meeting</a:t>
            </a:r>
          </a:p>
          <a:p>
            <a:pPr lvl="2"/>
            <a:r>
              <a:rPr lang="en-US" sz="2000" dirty="0"/>
              <a:t>b) Oversee all activities related to Standards Committee sponsored meeting facilities and services</a:t>
            </a:r>
          </a:p>
          <a:p>
            <a:pPr lvl="2"/>
            <a:r>
              <a:rPr lang="en-US" sz="2000" dirty="0"/>
              <a:t>c) With the Treasurer, ensure that Standards Committee sponsored sessions are compliant with IEEE financial policies</a:t>
            </a:r>
          </a:p>
          <a:p>
            <a:pPr lvl="2"/>
            <a:r>
              <a:rPr lang="en-US" sz="2000" dirty="0"/>
              <a:t>d) Present summaries of venue options to the Standards Committee, select venues with approval of the Standards Committee, and sign approved proposals on behalf of IEEE 802</a:t>
            </a:r>
          </a:p>
          <a:p>
            <a:pPr lvl="2"/>
            <a:r>
              <a:rPr lang="en-US" sz="2000" dirty="0"/>
              <a:t>e) Coordinate with conference service providers and Standards Committee Chair </a:t>
            </a:r>
            <a:r>
              <a:rPr lang="en-US" sz="2000"/>
              <a:t>on major decisions</a:t>
            </a:r>
            <a:endParaRPr lang="en-US" sz="2000" dirty="0"/>
          </a:p>
          <a:p>
            <a:pPr lvl="2"/>
            <a:r>
              <a:rPr lang="en-US" sz="2000" dirty="0"/>
              <a:t>f) Oversee maintenance of Standards Committee registration database</a:t>
            </a:r>
          </a:p>
          <a:p>
            <a:pPr lvl="2"/>
            <a:r>
              <a:rPr lang="en-US" sz="2000" dirty="0"/>
              <a:t>g) Carry out the duties of the Treasurer if the Treasurer is unavailable.</a:t>
            </a:r>
          </a:p>
        </p:txBody>
      </p:sp>
    </p:spTree>
    <p:extLst>
      <p:ext uri="{BB962C8B-B14F-4D97-AF65-F5344CB8AC3E}">
        <p14:creationId xmlns:p14="http://schemas.microsoft.com/office/powerpoint/2010/main" val="3336702894"/>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16026</TotalTime>
  <Words>1808</Words>
  <Application>Microsoft Office PowerPoint</Application>
  <PresentationFormat>Widescreen</PresentationFormat>
  <Paragraphs>207</Paragraphs>
  <Slides>15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Times New Roman</vt:lpstr>
      <vt:lpstr>Wingdings</vt:lpstr>
      <vt:lpstr>Title slide</vt:lpstr>
      <vt:lpstr>Executive Secretary Report for February LMSC Telecon</vt:lpstr>
      <vt:lpstr>Event Conduct and Safety Statement </vt:lpstr>
      <vt:lpstr>Event Conduct and Safety Statement</vt:lpstr>
      <vt:lpstr>Executive Secretary Agenda Items</vt:lpstr>
      <vt:lpstr>2025 March IEEE 802 Mixed-mode Plenary - Atlanta</vt:lpstr>
      <vt:lpstr>Status of IEEE 802 Plenary Contracts</vt:lpstr>
      <vt:lpstr>Future 802 Plenary Venue Contract Status</vt:lpstr>
      <vt:lpstr>Future Issues </vt:lpstr>
      <vt:lpstr>Executive Secretary Responsibilities</vt:lpstr>
      <vt:lpstr>Nov 2024 802 Closing EC Meeting:  Motion to adjust the Time for 2025 July</vt:lpstr>
      <vt:lpstr>Approved 2025 Session Registration Fees</vt:lpstr>
      <vt:lpstr>2028 July Consideration</vt:lpstr>
      <vt:lpstr>2024 November 802 LMSC Closing Plenary:  Motion to Host ITU-T SG15 2026 July</vt:lpstr>
      <vt:lpstr>Motion to Replace 4.5 in 802 Chair’s Guideline (#1)</vt:lpstr>
      <vt:lpstr>Motion to Replace 4.5 in 802 Chair’s Guideline (#2)</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Feb LMSC Telecon</dc:title>
  <dc:subject/>
  <dc:creator>Jon Rosdahl</dc:creator>
  <cp:keywords>IEEE 802 LMSC Interim Telecon</cp:keywords>
  <dc:description>Jon Rosdahl, Qualcomm</dc:description>
  <cp:lastModifiedBy>Jon Rosdahl</cp:lastModifiedBy>
  <cp:revision>9</cp:revision>
  <dcterms:created xsi:type="dcterms:W3CDTF">2024-07-13T20:54:22Z</dcterms:created>
  <dcterms:modified xsi:type="dcterms:W3CDTF">2025-02-04T19:59:28Z</dcterms:modified>
  <cp:category>February 2025</cp:category>
</cp:coreProperties>
</file>