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2" r:id="rId1"/>
  </p:sldMasterIdLst>
  <p:notesMasterIdLst>
    <p:notesMasterId r:id="rId10"/>
  </p:notesMasterIdLst>
  <p:handoutMasterIdLst>
    <p:handoutMasterId r:id="rId11"/>
  </p:handoutMasterIdLst>
  <p:sldIdLst>
    <p:sldId id="624" r:id="rId2"/>
    <p:sldId id="619" r:id="rId3"/>
    <p:sldId id="621" r:id="rId4"/>
    <p:sldId id="627" r:id="rId5"/>
    <p:sldId id="625" r:id="rId6"/>
    <p:sldId id="630" r:id="rId7"/>
    <p:sldId id="629" r:id="rId8"/>
    <p:sldId id="620" r:id="rId9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52">
          <p15:clr>
            <a:srgbClr val="A4A3A4"/>
          </p15:clr>
        </p15:guide>
        <p15:guide id="2" pos="292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405" autoAdjust="0"/>
    <p:restoredTop sz="95437" autoAdjust="0"/>
  </p:normalViewPr>
  <p:slideViewPr>
    <p:cSldViewPr>
      <p:cViewPr varScale="1">
        <p:scale>
          <a:sx n="127" d="100"/>
          <a:sy n="127" d="100"/>
        </p:scale>
        <p:origin x="384" y="126"/>
      </p:cViewPr>
      <p:guideLst>
        <p:guide orient="horz" pos="1152"/>
        <p:guide pos="29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386" y="-108"/>
      </p:cViewPr>
      <p:guideLst>
        <p:guide orient="horz" pos="292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November 2024</a:t>
            </a:r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9F042E5D-BF76-408E-AF8C-1E201793E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52089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701675"/>
            <a:ext cx="4646612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199" y="4416746"/>
            <a:ext cx="5142016" cy="4178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November 2024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3F4789A0-AAA0-4A8A-9A40-13BCD6237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951521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November 2024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1227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4789A0-AAA0-4A8A-9A40-13BCD623760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0232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4789A0-AAA0-4A8A-9A40-13BCD623760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503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021F72-5A2D-4EBF-9D13-D35A5BD6752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885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1FD272-7419-4152-A918-3B2CE6CB50B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708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916C83-32D5-4183-8BB8-F71204289A3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807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301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FAFA7F-DAC6-4AD4-9B8D-4F97BD8402E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009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756E78-B411-4A49-8A56-75D9C3D57CC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26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2025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8CEB37-5104-4A8D-B584-F10BB83859B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928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2025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7EF0D1-CDA8-4A2C-97F1-BCCEC62488B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343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2025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F5AC62-79C9-439A-9F92-7BF53B4E81E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498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102C4A-262E-4FC3-8014-622FD9074A7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724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CBBC5D-32F8-4359-BF9B-38DBA3AD3F0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987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March 2025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D398DEB-576E-470D-A31C-B5D1605DDD3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089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3" r:id="rId1"/>
    <p:sldLayoutId id="2147483924" r:id="rId2"/>
    <p:sldLayoutId id="2147483925" r:id="rId3"/>
    <p:sldLayoutId id="2147483926" r:id="rId4"/>
    <p:sldLayoutId id="2147483927" r:id="rId5"/>
    <p:sldLayoutId id="2147483928" r:id="rId6"/>
    <p:sldLayoutId id="2147483929" r:id="rId7"/>
    <p:sldLayoutId id="2147483930" r:id="rId8"/>
    <p:sldLayoutId id="2147483931" r:id="rId9"/>
    <p:sldLayoutId id="2147483932" r:id="rId10"/>
    <p:sldLayoutId id="2147483933" r:id="rId1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group/ietfieee/meetings/" TargetMode="External"/><Relationship Id="rId2" Type="http://schemas.openxmlformats.org/officeDocument/2006/relationships/hyperlink" Target="https://datatracker.ietf.org/group/ietfieee/about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doc/draft-ietf-6lo-owc/" TargetMode="External"/><Relationship Id="rId2" Type="http://schemas.openxmlformats.org/officeDocument/2006/relationships/hyperlink" Target="https://datatracker.ietf.org/meeting/interim-2025-ietfieee-01/session/ietfieee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datatracker.ietf.org/doc/draft-ietf-radext-deprecating-radius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tf.org/how/meetings/upcomin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664329" y="873318"/>
            <a:ext cx="7772400" cy="1102519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sz="4800" dirty="0"/>
              <a:t>2025 March IETF SC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955006"/>
            <a:ext cx="6400800" cy="357188"/>
          </a:xfrm>
          <a:ln/>
        </p:spPr>
        <p:txBody>
          <a:bodyPr/>
          <a:lstStyle/>
          <a:p>
            <a:pPr>
              <a:spcBef>
                <a:spcPts val="375"/>
              </a:spcBef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sz="1500" dirty="0"/>
              <a:t>Date: 2025-02-28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D. Stanley, HP Enterprise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3844409"/>
              </p:ext>
            </p:extLst>
          </p:nvPr>
        </p:nvGraphicFramePr>
        <p:xfrm>
          <a:off x="742950" y="2673350"/>
          <a:ext cx="7586663" cy="1998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512000" imgH="2758361" progId="Word.Document.8">
                  <p:embed/>
                </p:oleObj>
              </mc:Choice>
              <mc:Fallback>
                <p:oleObj name="Document" r:id="rId3" imgW="10512000" imgH="275836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2950" y="2673350"/>
                        <a:ext cx="7586663" cy="19986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745331" y="2336993"/>
            <a:ext cx="1085850" cy="285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9120" tIns="34560" rIns="69120" bIns="34560"/>
          <a:lstStyle/>
          <a:p>
            <a:pPr>
              <a:spcBef>
                <a:spcPts val="375"/>
              </a:spcBef>
              <a:tabLst>
                <a:tab pos="257175" algn="l"/>
                <a:tab pos="942975" algn="l"/>
                <a:tab pos="1628775" algn="l"/>
                <a:tab pos="2314575" algn="l"/>
                <a:tab pos="3000375" algn="l"/>
                <a:tab pos="3686175" algn="l"/>
                <a:tab pos="4371975" algn="l"/>
                <a:tab pos="5057775" algn="l"/>
                <a:tab pos="5743575" algn="l"/>
                <a:tab pos="6429375" algn="l"/>
                <a:tab pos="7115175" algn="l"/>
                <a:tab pos="7800975" algn="l"/>
              </a:tabLst>
            </a:pPr>
            <a:r>
              <a:rPr lang="en-GB" sz="1500" dirty="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30661988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br>
              <a:rPr lang="en-US" sz="3600" dirty="0"/>
            </a:br>
            <a:r>
              <a:rPr lang="en-US" sz="3600" dirty="0"/>
              <a:t>Abstract</a:t>
            </a:r>
            <a:br>
              <a:rPr lang="en-US" dirty="0"/>
            </a:br>
            <a:endParaRPr lang="en-US" dirty="0"/>
          </a:p>
        </p:txBody>
      </p:sp>
      <p:sp>
        <p:nvSpPr>
          <p:cNvPr id="12292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2057400"/>
            <a:ext cx="8534400" cy="2286000"/>
          </a:xfrm>
        </p:spPr>
        <p:txBody>
          <a:bodyPr>
            <a:normAutofit fontScale="92500" lnSpcReduction="10000"/>
          </a:bodyPr>
          <a:lstStyle/>
          <a:p>
            <a:pPr marL="0" indent="0" defTabSz="1371600" eaLnBrk="0" fontAlgn="base" hangingPunct="0">
              <a:lnSpc>
                <a:spcPct val="110000"/>
              </a:lnSpc>
              <a:spcBef>
                <a:spcPts val="0"/>
              </a:spcBef>
              <a:buNone/>
              <a:tabLst>
                <a:tab pos="2228850" algn="l"/>
                <a:tab pos="6862763" algn="l"/>
              </a:tabLst>
            </a:pPr>
            <a:r>
              <a:rPr lang="en-US" sz="2400" dirty="0">
                <a:cs typeface="Times New Roman" panose="02020603050405020304" pitchFamily="18" charset="0"/>
              </a:rPr>
              <a:t>This document contains the March 2025 IETF Standing Committee Report. </a:t>
            </a:r>
          </a:p>
          <a:p>
            <a:pPr marL="0" indent="0" defTabSz="1371600" eaLnBrk="0" fontAlgn="base" hangingPunct="0">
              <a:lnSpc>
                <a:spcPct val="110000"/>
              </a:lnSpc>
              <a:spcBef>
                <a:spcPts val="0"/>
              </a:spcBef>
              <a:buNone/>
              <a:tabLst>
                <a:tab pos="2228850" algn="l"/>
                <a:tab pos="6862763" algn="l"/>
              </a:tabLst>
            </a:pPr>
            <a:endParaRPr lang="en-US" sz="2400" dirty="0">
              <a:cs typeface="Times New Roman" panose="02020603050405020304" pitchFamily="18" charset="0"/>
            </a:endParaRPr>
          </a:p>
          <a:p>
            <a:pPr marL="0" indent="0" defTabSz="1371600" eaLnBrk="0" fontAlgn="base" hangingPunct="0">
              <a:lnSpc>
                <a:spcPct val="110000"/>
              </a:lnSpc>
              <a:spcBef>
                <a:spcPts val="0"/>
              </a:spcBef>
              <a:buNone/>
              <a:tabLst>
                <a:tab pos="2228850" algn="l"/>
                <a:tab pos="6862763" algn="l"/>
              </a:tabLst>
            </a:pPr>
            <a:r>
              <a:rPr lang="en-US" sz="2400" dirty="0">
                <a:cs typeface="Times New Roman" panose="02020603050405020304" pitchFamily="18" charset="0"/>
              </a:rPr>
              <a:t>Material for the annual LMSC Subgroup review is also included.</a:t>
            </a:r>
          </a:p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endParaRPr lang="en-US" sz="2400" dirty="0"/>
          </a:p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br>
              <a:rPr lang="en-US" sz="1400" dirty="0"/>
            </a:br>
            <a:endParaRPr lang="en-US" sz="1400" dirty="0"/>
          </a:p>
        </p:txBody>
      </p:sp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C0D808-C12B-42EF-9B57-97A94A12D14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2025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/>
              <a:t>Scope, Duties, Membership</a:t>
            </a:r>
          </a:p>
        </p:txBody>
      </p:sp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04800" y="1776412"/>
            <a:ext cx="85344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sz="2400" dirty="0"/>
              <a:t>Scope and Duties: </a:t>
            </a:r>
          </a:p>
          <a:p>
            <a:pPr lvl="1"/>
            <a:r>
              <a:rPr lang="en-GB" sz="2000" dirty="0"/>
              <a:t>Coordinate 802 activities with IETF activities as appropriate.  </a:t>
            </a:r>
          </a:p>
          <a:p>
            <a:pPr lvl="1"/>
            <a:r>
              <a:rPr lang="en-GB" sz="2000" dirty="0"/>
              <a:t>Hold periodic joint meetings between 802 leadership and IETF leadership.</a:t>
            </a:r>
          </a:p>
          <a:p>
            <a:pPr lvl="1"/>
            <a:r>
              <a:rPr lang="en-GB" sz="2000" dirty="0"/>
              <a:t>Hold IETF SC meetings as needed.</a:t>
            </a:r>
          </a:p>
          <a:p>
            <a:r>
              <a:rPr lang="en-GB" sz="2400" dirty="0"/>
              <a:t>Membership: </a:t>
            </a:r>
          </a:p>
          <a:p>
            <a:pPr lvl="1"/>
            <a:r>
              <a:rPr lang="en-GB" sz="2000" dirty="0"/>
              <a:t>Membership is any IEEE 802 participant. Dorothy Stanley is the current chair.</a:t>
            </a:r>
            <a:endParaRPr lang="en-US" sz="2400" dirty="0"/>
          </a:p>
          <a:p>
            <a:r>
              <a:rPr lang="en-US" sz="2400" dirty="0"/>
              <a:t>IETF Coordination Group is ongoing, see </a:t>
            </a:r>
            <a:r>
              <a:rPr lang="en-GB" sz="2400" u="sng" dirty="0">
                <a:hlinkClick r:id="rId2"/>
              </a:rPr>
              <a:t>https://datatracker.ietf.org/group/ietfieee/about/</a:t>
            </a:r>
            <a:r>
              <a:rPr lang="en-GB" sz="2400" u="sng" dirty="0"/>
              <a:t> </a:t>
            </a:r>
            <a:r>
              <a:rPr lang="en-GB" sz="2400" dirty="0"/>
              <a:t> and </a:t>
            </a:r>
            <a:r>
              <a:rPr lang="en-GB" sz="2400" u="sng" dirty="0">
                <a:hlinkClick r:id="rId3"/>
              </a:rPr>
              <a:t>https://datatracker.ietf.org/group/ietfieee/meetings/</a:t>
            </a:r>
            <a:r>
              <a:rPr lang="en-GB" sz="2400" u="sng" dirty="0"/>
              <a:t> </a:t>
            </a:r>
            <a:br>
              <a:rPr lang="en-US" sz="2400" dirty="0"/>
            </a:br>
            <a:br>
              <a:rPr lang="en-US" sz="2400" dirty="0"/>
            </a:br>
            <a:br>
              <a:rPr lang="en-US" sz="1400" kern="0" dirty="0"/>
            </a:br>
            <a:endParaRPr lang="en-US" sz="1400" kern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2025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</p:spTree>
    <p:extLst>
      <p:ext uri="{BB962C8B-B14F-4D97-AF65-F5344CB8AC3E}">
        <p14:creationId xmlns:p14="http://schemas.microsoft.com/office/powerpoint/2010/main" val="31034405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76200"/>
            <a:ext cx="7886700" cy="1325563"/>
          </a:xfrm>
        </p:spPr>
        <p:txBody>
          <a:bodyPr/>
          <a:lstStyle/>
          <a:p>
            <a:pPr eaLnBrk="1" hangingPunct="1"/>
            <a:r>
              <a:rPr lang="en-US" sz="4000" dirty="0"/>
              <a:t>Deliverables and operations rules</a:t>
            </a:r>
          </a:p>
        </p:txBody>
      </p:sp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04800" y="1143000"/>
            <a:ext cx="87630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sz="2400" dirty="0"/>
              <a:t>Deliverables</a:t>
            </a:r>
          </a:p>
          <a:p>
            <a:pPr lvl="1"/>
            <a:r>
              <a:rPr lang="en-GB" sz="2000" dirty="0"/>
              <a:t>Status report documents presented to the 802 LMSC at plenary sessions</a:t>
            </a:r>
          </a:p>
          <a:p>
            <a:pPr lvl="1"/>
            <a:r>
              <a:rPr lang="en-GB" sz="2000" dirty="0"/>
              <a:t>IETF SC meeting agendas, minutes</a:t>
            </a:r>
          </a:p>
          <a:p>
            <a:r>
              <a:rPr lang="en-US" sz="2400" dirty="0"/>
              <a:t>Voting in the subgroup</a:t>
            </a:r>
          </a:p>
          <a:p>
            <a:pPr lvl="1"/>
            <a:r>
              <a:rPr lang="en-US" sz="2000" dirty="0"/>
              <a:t>If needed, follow Robert’s rules as a guide</a:t>
            </a:r>
          </a:p>
          <a:p>
            <a:pPr marR="0"/>
            <a:r>
              <a:rPr lang="en-GB" sz="2400" dirty="0"/>
              <a:t>Parliamentary procedures for approval to move any deliverables to the Standards Committee for action</a:t>
            </a:r>
          </a:p>
          <a:p>
            <a:pPr lvl="1"/>
            <a:r>
              <a:rPr lang="en-GB" sz="2000" dirty="0"/>
              <a:t>Approval by motion in the IETF SC</a:t>
            </a:r>
          </a:p>
          <a:p>
            <a:pPr marL="400050" lvl="1">
              <a:spcBef>
                <a:spcPts val="0"/>
              </a:spcBef>
              <a:spcAft>
                <a:spcPts val="0"/>
              </a:spcAft>
            </a:pPr>
            <a:endParaRPr lang="en-GB" sz="2000" dirty="0"/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GB" sz="2000" dirty="0"/>
          </a:p>
          <a:p>
            <a:pPr marL="0" indent="0">
              <a:buNone/>
            </a:pPr>
            <a:br>
              <a:rPr lang="en-US" sz="2400" dirty="0"/>
            </a:br>
            <a:br>
              <a:rPr lang="en-US" sz="2400" dirty="0"/>
            </a:br>
            <a:br>
              <a:rPr lang="en-US" sz="1400" kern="0" dirty="0"/>
            </a:br>
            <a:endParaRPr lang="en-US" sz="1400" kern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2025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</p:spTree>
    <p:extLst>
      <p:ext uri="{BB962C8B-B14F-4D97-AF65-F5344CB8AC3E}">
        <p14:creationId xmlns:p14="http://schemas.microsoft.com/office/powerpoint/2010/main" val="16651448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br>
              <a:rPr lang="en-US" sz="3600" dirty="0"/>
            </a:br>
            <a:r>
              <a:rPr lang="en-US" sz="3600" dirty="0"/>
              <a:t>IEEE 802 IETF Standing Committee Report</a:t>
            </a:r>
            <a:br>
              <a:rPr lang="en-US" sz="3600" dirty="0"/>
            </a:br>
            <a:r>
              <a:rPr lang="en-US" sz="3600" dirty="0"/>
              <a:t>March 2025 IEEE 802 plenary </a:t>
            </a:r>
            <a:br>
              <a:rPr lang="en-US" dirty="0"/>
            </a:br>
            <a:endParaRPr lang="en-US" dirty="0"/>
          </a:p>
        </p:txBody>
      </p:sp>
      <p:sp>
        <p:nvSpPr>
          <p:cNvPr id="12292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2057400"/>
            <a:ext cx="8534400" cy="4191000"/>
          </a:xfrm>
        </p:spPr>
        <p:txBody>
          <a:bodyPr>
            <a:normAutofit fontScale="25000" lnSpcReduction="20000"/>
          </a:bodyPr>
          <a:lstStyle/>
          <a:p>
            <a:pPr defTabSz="1371600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6400" dirty="0"/>
          </a:p>
          <a:p>
            <a:pPr defTabSz="1371600" eaLnBrk="1" hangingPunct="1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2228850" algn="l"/>
                <a:tab pos="6862763" algn="l"/>
              </a:tabLst>
            </a:pPr>
            <a:r>
              <a:rPr lang="en-US" sz="7200" dirty="0"/>
              <a:t>Three IESG/IETF and IEEE 802 coordination teleconferences are held per year: February, June and October in advance of 802 Plenary and IETF sessions/meetings</a:t>
            </a:r>
          </a:p>
          <a:p>
            <a:pPr defTabSz="1371600" eaLnBrk="1" hangingPunct="1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2228850" algn="l"/>
                <a:tab pos="6862763" algn="l"/>
              </a:tabLst>
            </a:pPr>
            <a:endParaRPr lang="en-US" sz="7200" dirty="0"/>
          </a:p>
          <a:p>
            <a:pPr defTabSz="1371600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7200" dirty="0"/>
              <a:t>The 2025-02-19 IAB/IESG/IEEE 802 coordination call was held – see details next slide</a:t>
            </a:r>
          </a:p>
          <a:p>
            <a:pPr defTabSz="1371600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7200" dirty="0"/>
          </a:p>
          <a:p>
            <a:pPr defTabSz="1371600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7200" dirty="0"/>
              <a:t>Topics discussed are applicable to 802.1, 802.3, 802.11 and 802.15 </a:t>
            </a:r>
          </a:p>
          <a:p>
            <a:pPr defTabSz="1371600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7200" dirty="0"/>
          </a:p>
          <a:p>
            <a:pPr defTabSz="1371600" eaLnBrk="1" hangingPunct="1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2228850" algn="l"/>
                <a:tab pos="6862763" algn="l"/>
              </a:tabLst>
            </a:pPr>
            <a:r>
              <a:rPr lang="en-US" sz="7200" dirty="0"/>
              <a:t>Periodic in-person joint workshops are held, the next is planned for 2025 July (Madrid)</a:t>
            </a:r>
            <a:br>
              <a:rPr lang="en-US" sz="7200" dirty="0"/>
            </a:br>
            <a:endParaRPr lang="en-US" sz="7200" dirty="0"/>
          </a:p>
          <a:p>
            <a:pPr defTabSz="1371600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7200" dirty="0"/>
              <a:t>The 802 IETF Standing Committee will not meet during the March 2025 Plenary</a:t>
            </a:r>
          </a:p>
          <a:p>
            <a:pPr defTabSz="1371600" eaLnBrk="1" hangingPunct="1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2228850" algn="l"/>
                <a:tab pos="6862763" algn="l"/>
              </a:tabLst>
            </a:pPr>
            <a:endParaRPr lang="en-US" sz="2400" b="1" dirty="0"/>
          </a:p>
          <a:p>
            <a:pPr defTabSz="1371600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400" dirty="0"/>
          </a:p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br>
              <a:rPr lang="en-US" sz="1400" dirty="0"/>
            </a:br>
            <a:endParaRPr lang="en-US" sz="1400" dirty="0"/>
          </a:p>
        </p:txBody>
      </p:sp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C0D808-C12B-42EF-9B57-97A94A12D14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2025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</p:spTree>
    <p:extLst>
      <p:ext uri="{BB962C8B-B14F-4D97-AF65-F5344CB8AC3E}">
        <p14:creationId xmlns:p14="http://schemas.microsoft.com/office/powerpoint/2010/main" val="32923040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C1AA6E-A132-F8F2-0B0F-3D9B04CF73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>
            <a:extLst>
              <a:ext uri="{FF2B5EF4-FFF2-40B4-BE49-F238E27FC236}">
                <a16:creationId xmlns:a16="http://schemas.microsoft.com/office/drawing/2014/main" id="{6E70B40C-BBFA-E12B-85EF-EC3166AB77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8286750" cy="1325563"/>
          </a:xfrm>
        </p:spPr>
        <p:txBody>
          <a:bodyPr>
            <a:normAutofit fontScale="90000"/>
          </a:bodyPr>
          <a:lstStyle/>
          <a:p>
            <a:br>
              <a:rPr lang="en-US" sz="3600" dirty="0"/>
            </a:br>
            <a:r>
              <a:rPr lang="en-US" sz="3600" dirty="0"/>
              <a:t>2025-02-19 IAB/IESG/IEEE 802 coordination call</a:t>
            </a:r>
            <a:br>
              <a:rPr lang="en-US" sz="3600" dirty="0"/>
            </a:br>
            <a:br>
              <a:rPr lang="en-US" dirty="0"/>
            </a:br>
            <a:endParaRPr lang="en-US" dirty="0"/>
          </a:p>
        </p:txBody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99CE0734-F8FD-698C-F16B-8245E8653DB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52984" y="1143000"/>
            <a:ext cx="8534400" cy="4800600"/>
          </a:xfrm>
        </p:spPr>
        <p:txBody>
          <a:bodyPr>
            <a:normAutofit fontScale="25000" lnSpcReduction="20000"/>
          </a:bodyPr>
          <a:lstStyle/>
          <a:p>
            <a:pPr defTabSz="1371600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6400" dirty="0"/>
          </a:p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endParaRPr lang="en-US" sz="7200" dirty="0"/>
          </a:p>
          <a:p>
            <a:pPr lvl="1" defTabSz="1371600">
              <a:lnSpc>
                <a:spcPct val="120000"/>
              </a:lnSpc>
              <a:tabLst>
                <a:tab pos="2228850" algn="l"/>
                <a:tab pos="6862763" algn="l"/>
              </a:tabLst>
            </a:pPr>
            <a:r>
              <a:rPr lang="en-US" sz="7200" dirty="0"/>
              <a:t>Agenda and minutes are posted here: </a:t>
            </a:r>
            <a:r>
              <a:rPr lang="en-US" sz="7200" dirty="0">
                <a:hlinkClick r:id="rId2"/>
              </a:rPr>
              <a:t>https://datatracker.ietf.org/meeting/interim-2025-ietfieee-01/session/ietfieee</a:t>
            </a:r>
            <a:r>
              <a:rPr lang="en-US" sz="7200" dirty="0"/>
              <a:t> </a:t>
            </a:r>
          </a:p>
          <a:p>
            <a:pPr lvl="1" defTabSz="1371600">
              <a:lnSpc>
                <a:spcPct val="120000"/>
              </a:lnSpc>
              <a:tabLst>
                <a:tab pos="2228850" algn="l"/>
                <a:tab pos="6862763" algn="l"/>
              </a:tabLst>
            </a:pPr>
            <a:r>
              <a:rPr lang="en-US" sz="7200" dirty="0"/>
              <a:t>Review of IETF and IEEE 802 new work areas</a:t>
            </a:r>
          </a:p>
          <a:p>
            <a:pPr lvl="1" defTabSz="1371600">
              <a:lnSpc>
                <a:spcPct val="120000"/>
              </a:lnSpc>
              <a:tabLst>
                <a:tab pos="2228850" algn="l"/>
                <a:tab pos="6862763" algn="l"/>
              </a:tabLst>
            </a:pPr>
            <a:r>
              <a:rPr lang="en-US" sz="7200" dirty="0"/>
              <a:t>Review and update ongoing coordination topics (see next slide)</a:t>
            </a:r>
          </a:p>
          <a:p>
            <a:pPr lvl="1" defTabSz="1371600">
              <a:lnSpc>
                <a:spcPct val="120000"/>
              </a:lnSpc>
              <a:tabLst>
                <a:tab pos="2228850" algn="l"/>
                <a:tab pos="6862763" algn="l"/>
              </a:tabLst>
            </a:pPr>
            <a:r>
              <a:rPr lang="en-US" sz="7200" dirty="0"/>
              <a:t>Action items closed: </a:t>
            </a:r>
          </a:p>
          <a:p>
            <a:pPr lvl="2" defTabSz="1371600">
              <a:lnSpc>
                <a:spcPct val="120000"/>
              </a:lnSpc>
              <a:tabLst>
                <a:tab pos="2228850" algn="l"/>
                <a:tab pos="6862763" algn="l"/>
              </a:tabLst>
            </a:pPr>
            <a:r>
              <a:rPr lang="en-US" sz="7200" dirty="0"/>
              <a:t>Request for 802 review of </a:t>
            </a:r>
            <a:r>
              <a:rPr lang="en-US" sz="7200" dirty="0">
                <a:hlinkClick r:id="rId3"/>
              </a:rPr>
              <a:t>https://datatracker.ietf.org/doc/draft-ietf-6lo-owc/</a:t>
            </a:r>
            <a:r>
              <a:rPr lang="en-US" sz="7200" dirty="0"/>
              <a:t> (802.15.7) Completed</a:t>
            </a:r>
          </a:p>
          <a:p>
            <a:pPr lvl="2" defTabSz="1371600">
              <a:lnSpc>
                <a:spcPct val="120000"/>
              </a:lnSpc>
              <a:tabLst>
                <a:tab pos="2228850" algn="l"/>
                <a:tab pos="6862763" algn="l"/>
              </a:tabLst>
            </a:pPr>
            <a:r>
              <a:rPr lang="en-US" sz="7200" dirty="0"/>
              <a:t>Request for 802.15 participation on the coordination calls – Completed</a:t>
            </a:r>
          </a:p>
          <a:p>
            <a:pPr lvl="1" defTabSz="1371600">
              <a:lnSpc>
                <a:spcPct val="120000"/>
              </a:lnSpc>
              <a:tabLst>
                <a:tab pos="2228850" algn="l"/>
                <a:tab pos="6862763" algn="l"/>
              </a:tabLst>
            </a:pPr>
            <a:r>
              <a:rPr lang="en-US" sz="7200" dirty="0"/>
              <a:t>Planning a joint in person meeting in July 2025 (Madrid)</a:t>
            </a:r>
          </a:p>
          <a:p>
            <a:pPr lvl="2" defTabSz="1371600">
              <a:lnSpc>
                <a:spcPct val="120000"/>
              </a:lnSpc>
              <a:tabLst>
                <a:tab pos="2228850" algn="l"/>
                <a:tab pos="6862763" algn="l"/>
              </a:tabLst>
            </a:pPr>
            <a:r>
              <a:rPr lang="en-US" sz="6900" dirty="0"/>
              <a:t>Let me know of any agenda topic requests</a:t>
            </a:r>
          </a:p>
          <a:p>
            <a:pPr lvl="1" defTabSz="1371600">
              <a:lnSpc>
                <a:spcPct val="120000"/>
              </a:lnSpc>
              <a:tabLst>
                <a:tab pos="2228850" algn="l"/>
                <a:tab pos="6862763" algn="l"/>
              </a:tabLst>
            </a:pPr>
            <a:endParaRPr lang="en-US" sz="7500" dirty="0"/>
          </a:p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br>
              <a:rPr lang="en-US" sz="1400" dirty="0"/>
            </a:br>
            <a:endParaRPr lang="en-US" sz="1400" dirty="0"/>
          </a:p>
        </p:txBody>
      </p:sp>
      <p:sp>
        <p:nvSpPr>
          <p:cNvPr id="13314" name="Slide Number Placeholder 5">
            <a:extLst>
              <a:ext uri="{FF2B5EF4-FFF2-40B4-BE49-F238E27FC236}">
                <a16:creationId xmlns:a16="http://schemas.microsoft.com/office/drawing/2014/main" id="{D639500E-0E9A-3B11-90F0-7267D10F3C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C0D808-C12B-42EF-9B57-97A94A12D14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80AD719-964E-C31C-7761-E793F871C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2025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FE5F1F5-7A77-6343-E50D-B8699AB61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</p:spTree>
    <p:extLst>
      <p:ext uri="{BB962C8B-B14F-4D97-AF65-F5344CB8AC3E}">
        <p14:creationId xmlns:p14="http://schemas.microsoft.com/office/powerpoint/2010/main" val="17658188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/>
              <a:t>Coordination Topics </a:t>
            </a:r>
          </a:p>
        </p:txBody>
      </p:sp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81000" y="1524000"/>
            <a:ext cx="85344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400" dirty="0"/>
              <a:t>Current items </a:t>
            </a:r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Item 25. Layer 2/Layer 3 Interaction for Time-Sensitive Traffic – TSN and </a:t>
            </a:r>
            <a:r>
              <a:rPr lang="en-US" sz="2000" dirty="0" err="1"/>
              <a:t>DetNet</a:t>
            </a:r>
            <a:r>
              <a:rPr lang="en-US" sz="2000" dirty="0"/>
              <a:t>. New IETF work re: Scaling Deterministic Networks</a:t>
            </a:r>
            <a:br>
              <a:rPr lang="en-US" sz="2000" dirty="0"/>
            </a:br>
            <a:endParaRPr lang="en-US" sz="2000" dirty="0"/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Item 27. Development of YANG models in the IEEE 802 – Includes 802F </a:t>
            </a:r>
            <a:r>
              <a:rPr lang="en-US" sz="2000" dirty="0" err="1"/>
              <a:t>Ethertype</a:t>
            </a:r>
            <a:r>
              <a:rPr lang="en-US" sz="2000" dirty="0"/>
              <a:t> Yang Model, coordination with the RAC</a:t>
            </a:r>
            <a:br>
              <a:rPr lang="en-US" sz="2000" dirty="0"/>
            </a:br>
            <a:endParaRPr lang="en-US" sz="2000" dirty="0"/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Item 33. Capability Discovery – 802.1ABdh (LLDPv2) under development, IETF LSVR WG has been rechartered to include discovery.</a:t>
            </a:r>
            <a:br>
              <a:rPr lang="en-US" sz="2000" dirty="0"/>
            </a:br>
            <a:endParaRPr lang="en-US" sz="2000" dirty="0"/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Item 35. MAC Address Device Identification for Network and Application Services (MADINAS) work should be completed soon. </a:t>
            </a:r>
            <a:br>
              <a:rPr lang="en-US" sz="2000" dirty="0"/>
            </a:br>
            <a:r>
              <a:rPr lang="en-US" sz="2000" dirty="0"/>
              <a:t>Potential new work on BSSID randomization (need close coordination if this work is picked up). Some work in RADEXT on identifier privacy see </a:t>
            </a:r>
            <a:r>
              <a:rPr lang="en-US" sz="2000" dirty="0">
                <a:hlinkClick r:id="rId2"/>
              </a:rPr>
              <a:t>https://datatracker.ietf.org/doc/draft-ietf-radext-deprecating-radius/</a:t>
            </a:r>
            <a:r>
              <a:rPr lang="en-US" sz="2000" dirty="0"/>
              <a:t> </a:t>
            </a:r>
            <a:br>
              <a:rPr lang="en-US" sz="2000" dirty="0"/>
            </a:br>
            <a:endParaRPr lang="en-US" sz="2000" dirty="0"/>
          </a:p>
          <a:p>
            <a:pPr marL="457200" lvl="1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endParaRPr lang="en-US" sz="2000" dirty="0"/>
          </a:p>
          <a:p>
            <a:pPr marL="457200" lvl="1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endParaRPr lang="en-US" sz="2000" dirty="0"/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000" dirty="0"/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400" dirty="0"/>
          </a:p>
          <a:p>
            <a:pPr marL="457200" lvl="1" indent="0">
              <a:buNone/>
            </a:pPr>
            <a:br>
              <a:rPr lang="en-US" sz="2400" dirty="0"/>
            </a:br>
            <a:br>
              <a:rPr lang="en-US" sz="2400" dirty="0"/>
            </a:br>
            <a:br>
              <a:rPr lang="en-US" sz="1400" kern="0" dirty="0"/>
            </a:br>
            <a:endParaRPr lang="en-US" sz="1400" kern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</p:spTree>
    <p:extLst>
      <p:ext uri="{BB962C8B-B14F-4D97-AF65-F5344CB8AC3E}">
        <p14:creationId xmlns:p14="http://schemas.microsoft.com/office/powerpoint/2010/main" val="28929836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/>
              <a:t>Recent and Upcoming IETF Meetings</a:t>
            </a:r>
          </a:p>
        </p:txBody>
      </p:sp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762000" y="1524000"/>
            <a:ext cx="7848600" cy="4638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000" dirty="0"/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2025 February Coordination teleconference</a:t>
            </a:r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IETF 122 March 15-21, 2025 Bangkok, Thailand</a:t>
            </a:r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2025 June Coordination teleconference</a:t>
            </a:r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IETF 123 July 19-25, 2025 Madrid Spain – joint IETF/IEEE 802 meeting planned on 2025-07-26 in Madrid. Jon Rosdahl is coordinating the logistics for 802.</a:t>
            </a:r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IETF 124 November 1-7, 2025 Montreal, Canada</a:t>
            </a:r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2025 October Coordination teleconference</a:t>
            </a:r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Meetings website: </a:t>
            </a:r>
            <a:r>
              <a:rPr lang="en-US" sz="2000" dirty="0">
                <a:hlinkClick r:id="rId3"/>
              </a:rPr>
              <a:t>https://www.ietf.org/how/meetings/upcoming/</a:t>
            </a:r>
            <a:r>
              <a:rPr lang="en-US" sz="2000" dirty="0"/>
              <a:t> </a:t>
            </a:r>
            <a:br>
              <a:rPr lang="en-US" sz="2000" dirty="0"/>
            </a:br>
            <a:br>
              <a:rPr lang="en-US" sz="2400" dirty="0"/>
            </a:br>
            <a:br>
              <a:rPr lang="en-US" sz="1400" kern="0" dirty="0"/>
            </a:br>
            <a:r>
              <a:rPr lang="en-US" sz="1400" kern="0" dirty="0"/>
              <a:t>Note: IETF meetings offer remote attendance in addition to in-person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2025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</p:spTree>
    <p:extLst>
      <p:ext uri="{BB962C8B-B14F-4D97-AF65-F5344CB8AC3E}">
        <p14:creationId xmlns:p14="http://schemas.microsoft.com/office/powerpoint/2010/main" val="11269529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248483</TotalTime>
  <Words>723</Words>
  <Application>Microsoft Office PowerPoint</Application>
  <PresentationFormat>On-screen Show (4:3)</PresentationFormat>
  <Paragraphs>106</Paragraphs>
  <Slides>8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Document</vt:lpstr>
      <vt:lpstr>2025 March IETF SC Report</vt:lpstr>
      <vt:lpstr> Abstract </vt:lpstr>
      <vt:lpstr>Scope, Duties, Membership</vt:lpstr>
      <vt:lpstr>Deliverables and operations rules</vt:lpstr>
      <vt:lpstr> IEEE 802 IETF Standing Committee Report March 2025 IEEE 802 plenary  </vt:lpstr>
      <vt:lpstr> 2025-02-19 IAB/IESG/IEEE 802 coordination call  </vt:lpstr>
      <vt:lpstr>Coordination Topics </vt:lpstr>
      <vt:lpstr>Recent and Upcoming IETF Meetings</vt:lpstr>
    </vt:vector>
  </TitlesOfParts>
  <Company>HP Enterprise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 IETF SC report</dc:title>
  <dc:subject>802  IETF SC report</dc:subject>
  <dc:creator>Dorothy Stanley</dc:creator>
  <cp:keywords>2025 March report to 802 LMSC</cp:keywords>
  <cp:lastModifiedBy>Stanley, Dorothy</cp:lastModifiedBy>
  <cp:revision>3785</cp:revision>
  <cp:lastPrinted>2017-11-04T17:30:55Z</cp:lastPrinted>
  <dcterms:created xsi:type="dcterms:W3CDTF">2002-03-10T15:43:16Z</dcterms:created>
  <dcterms:modified xsi:type="dcterms:W3CDTF">2025-02-28T17:45:57Z</dcterms:modified>
</cp:coreProperties>
</file>