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9"/>
  </p:notesMasterIdLst>
  <p:handoutMasterIdLst>
    <p:handoutMasterId r:id="rId10"/>
  </p:handoutMasterIdLst>
  <p:sldIdLst>
    <p:sldId id="624" r:id="rId2"/>
    <p:sldId id="619" r:id="rId3"/>
    <p:sldId id="621" r:id="rId4"/>
    <p:sldId id="627" r:id="rId5"/>
    <p:sldId id="626" r:id="rId6"/>
    <p:sldId id="625" r:id="rId7"/>
    <p:sldId id="507" r:id="rId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7404" autoAdjust="0"/>
  </p:normalViewPr>
  <p:slideViewPr>
    <p:cSldViewPr>
      <p:cViewPr varScale="1">
        <p:scale>
          <a:sx n="129" d="100"/>
          <a:sy n="129" d="100"/>
        </p:scale>
        <p:origin x="324" y="126"/>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November 2024</a:t>
            </a:r>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November 2024</a:t>
            </a:r>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November 2024</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12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t>November 2024</a:t>
            </a:r>
          </a:p>
        </p:txBody>
      </p:sp>
      <p:sp>
        <p:nvSpPr>
          <p:cNvPr id="5" name="Slide Number Placeholder 4"/>
          <p:cNvSpPr>
            <a:spLocks noGrp="1"/>
          </p:cNvSpPr>
          <p:nvPr>
            <p:ph type="sldNum" sz="quarter" idx="11"/>
          </p:nvPr>
        </p:nvSpPr>
        <p:spPr/>
        <p:txBody>
          <a:bodyPr/>
          <a:lstStyle/>
          <a:p>
            <a:pPr>
              <a:defRPr/>
            </a:pPr>
            <a:fld id="{3F4789A0-AAA0-4A8A-9A40-13BCD6237604}" type="slidenum">
              <a:rPr lang="en-US" smtClean="0"/>
              <a:pPr>
                <a:defRPr/>
              </a:pPr>
              <a:t>2</a:t>
            </a:fld>
            <a:endParaRPr lang="en-US"/>
          </a:p>
        </p:txBody>
      </p:sp>
    </p:spTree>
    <p:extLst>
      <p:ext uri="{BB962C8B-B14F-4D97-AF65-F5344CB8AC3E}">
        <p14:creationId xmlns:p14="http://schemas.microsoft.com/office/powerpoint/2010/main" val="100002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a:t>November 2024</a:t>
            </a:r>
          </a:p>
        </p:txBody>
      </p:sp>
    </p:spTree>
    <p:extLst>
      <p:ext uri="{BB962C8B-B14F-4D97-AF65-F5344CB8AC3E}">
        <p14:creationId xmlns:p14="http://schemas.microsoft.com/office/powerpoint/2010/main" val="2036009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dirty="0">
                <a:latin typeface="Times New Roman" pitchFamily="18" charset="0"/>
              </a:rPr>
              <a:t>Historical Attendance: </a:t>
            </a:r>
          </a:p>
          <a:p>
            <a:pPr defTabSz="933450"/>
            <a:r>
              <a:rPr lang="en-US" sz="1200" dirty="0">
                <a:latin typeface="Times New Roman" pitchFamily="18" charset="0"/>
              </a:rPr>
              <a:t>      Number attending the meeting (Local/Remote) [Virtual/Mixed/Person]</a:t>
            </a:r>
          </a:p>
          <a:p>
            <a:pPr defTabSz="933450"/>
            <a:endParaRPr lang="en-US" sz="1200" dirty="0">
              <a:latin typeface="Times New Roman" pitchFamily="18" charset="0"/>
            </a:endParaRPr>
          </a:p>
          <a:p>
            <a:pPr defTabSz="933450"/>
            <a:br>
              <a:rPr lang="en-US" sz="1200" dirty="0">
                <a:latin typeface="Times New Roman" pitchFamily="18" charset="0"/>
              </a:rPr>
            </a:br>
            <a:endParaRPr lang="en-US" sz="1200" dirty="0">
              <a:latin typeface="Times New Roman" pitchFamily="18" charset="0"/>
            </a:endParaRPr>
          </a:p>
        </p:txBody>
      </p:sp>
    </p:spTree>
    <p:extLst>
      <p:ext uri="{BB962C8B-B14F-4D97-AF65-F5344CB8AC3E}">
        <p14:creationId xmlns:p14="http://schemas.microsoft.com/office/powerpoint/2010/main" val="2968410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1E021F72-5A2D-4EBF-9D13-D35A5BD6752C}" type="slidenum">
              <a:rPr lang="en-US" smtClean="0"/>
              <a:pPr>
                <a:defRPr/>
              </a:pPr>
              <a:t>‹#›</a:t>
            </a:fld>
            <a:endParaRPr lang="en-US"/>
          </a:p>
        </p:txBody>
      </p:sp>
    </p:spTree>
    <p:extLst>
      <p:ext uri="{BB962C8B-B14F-4D97-AF65-F5344CB8AC3E}">
        <p14:creationId xmlns:p14="http://schemas.microsoft.com/office/powerpoint/2010/main" val="547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E21FD272-7419-4152-A918-3B2CE6CB50B0}" type="slidenum">
              <a:rPr lang="en-US" smtClean="0"/>
              <a:pPr>
                <a:defRPr/>
              </a:pPr>
              <a:t>‹#›</a:t>
            </a:fld>
            <a:endParaRPr lang="en-US"/>
          </a:p>
        </p:txBody>
      </p:sp>
    </p:spTree>
    <p:extLst>
      <p:ext uri="{BB962C8B-B14F-4D97-AF65-F5344CB8AC3E}">
        <p14:creationId xmlns:p14="http://schemas.microsoft.com/office/powerpoint/2010/main" val="357670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68916C83-32D5-4183-8BB8-F71204289A3C}" type="slidenum">
              <a:rPr lang="en-US" smtClean="0"/>
              <a:pPr>
                <a:defRPr/>
              </a:pPr>
              <a:t>‹#›</a:t>
            </a:fld>
            <a:endParaRPr lang="en-US"/>
          </a:p>
        </p:txBody>
      </p:sp>
    </p:spTree>
    <p:extLst>
      <p:ext uri="{BB962C8B-B14F-4D97-AF65-F5344CB8AC3E}">
        <p14:creationId xmlns:p14="http://schemas.microsoft.com/office/powerpoint/2010/main" val="34478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C8910AE4-85DC-4894-8AA6-C2187499416B}" type="slidenum">
              <a:rPr lang="en-US" smtClean="0"/>
              <a:pPr>
                <a:defRPr/>
              </a:pPr>
              <a:t>‹#›</a:t>
            </a:fld>
            <a:endParaRPr lang="en-US"/>
          </a:p>
        </p:txBody>
      </p:sp>
    </p:spTree>
    <p:extLst>
      <p:ext uri="{BB962C8B-B14F-4D97-AF65-F5344CB8AC3E}">
        <p14:creationId xmlns:p14="http://schemas.microsoft.com/office/powerpoint/2010/main" val="381030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35FAFA7F-DAC6-4AD4-9B8D-4F97BD8402E5}" type="slidenum">
              <a:rPr lang="en-US" smtClean="0"/>
              <a:pPr>
                <a:defRPr/>
              </a:pPr>
              <a:t>‹#›</a:t>
            </a:fld>
            <a:endParaRPr lang="en-US"/>
          </a:p>
        </p:txBody>
      </p:sp>
    </p:spTree>
    <p:extLst>
      <p:ext uri="{BB962C8B-B14F-4D97-AF65-F5344CB8AC3E}">
        <p14:creationId xmlns:p14="http://schemas.microsoft.com/office/powerpoint/2010/main" val="36180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r>
              <a:rPr lang="en-US"/>
              <a:t>March 2025</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0F756E78-B411-4A49-8A56-75D9C3D57CC9}" type="slidenum">
              <a:rPr lang="en-US" smtClean="0"/>
              <a:pPr>
                <a:defRPr/>
              </a:pPr>
              <a:t>‹#›</a:t>
            </a:fld>
            <a:endParaRPr lang="en-US"/>
          </a:p>
        </p:txBody>
      </p:sp>
    </p:spTree>
    <p:extLst>
      <p:ext uri="{BB962C8B-B14F-4D97-AF65-F5344CB8AC3E}">
        <p14:creationId xmlns:p14="http://schemas.microsoft.com/office/powerpoint/2010/main" val="10902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r>
              <a:rPr lang="en-US"/>
              <a:t>March 2025</a:t>
            </a:r>
          </a:p>
        </p:txBody>
      </p:sp>
      <p:sp>
        <p:nvSpPr>
          <p:cNvPr id="8" name="Footer Placeholder 7"/>
          <p:cNvSpPr>
            <a:spLocks noGrp="1"/>
          </p:cNvSpPr>
          <p:nvPr>
            <p:ph type="ftr" sz="quarter" idx="11"/>
          </p:nvPr>
        </p:nvSpPr>
        <p:spPr/>
        <p:txBody>
          <a:bodyPr/>
          <a:lstStyle/>
          <a:p>
            <a:pPr>
              <a:defRPr/>
            </a:pPr>
            <a:r>
              <a:rPr lang="en-US"/>
              <a:t>D. Stanley, HP Enterprise</a:t>
            </a:r>
          </a:p>
        </p:txBody>
      </p:sp>
      <p:sp>
        <p:nvSpPr>
          <p:cNvPr id="9" name="Slide Number Placeholder 8"/>
          <p:cNvSpPr>
            <a:spLocks noGrp="1"/>
          </p:cNvSpPr>
          <p:nvPr>
            <p:ph type="sldNum" sz="quarter" idx="12"/>
          </p:nvPr>
        </p:nvSpPr>
        <p:spPr/>
        <p:txBody>
          <a:bodyPr/>
          <a:lstStyle/>
          <a:p>
            <a:pPr>
              <a:defRPr/>
            </a:pPr>
            <a:fld id="{C38CEB37-5104-4A8D-B584-F10BB83859B7}" type="slidenum">
              <a:rPr lang="en-US" smtClean="0"/>
              <a:pPr>
                <a:defRPr/>
              </a:pPr>
              <a:t>‹#›</a:t>
            </a:fld>
            <a:endParaRPr lang="en-US"/>
          </a:p>
        </p:txBody>
      </p:sp>
    </p:spTree>
    <p:extLst>
      <p:ext uri="{BB962C8B-B14F-4D97-AF65-F5344CB8AC3E}">
        <p14:creationId xmlns:p14="http://schemas.microsoft.com/office/powerpoint/2010/main" val="37729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r>
              <a:rPr lang="en-US"/>
              <a:t>March 2025</a:t>
            </a:r>
          </a:p>
        </p:txBody>
      </p:sp>
      <p:sp>
        <p:nvSpPr>
          <p:cNvPr id="4" name="Footer Placeholder 3"/>
          <p:cNvSpPr>
            <a:spLocks noGrp="1"/>
          </p:cNvSpPr>
          <p:nvPr>
            <p:ph type="ftr" sz="quarter" idx="11"/>
          </p:nvPr>
        </p:nvSpPr>
        <p:spPr/>
        <p:txBody>
          <a:bodyPr/>
          <a:lstStyle/>
          <a:p>
            <a:pPr>
              <a:defRPr/>
            </a:pPr>
            <a:r>
              <a:rPr lang="en-US"/>
              <a:t>D. Stanley, HP Enterprise</a:t>
            </a:r>
          </a:p>
        </p:txBody>
      </p:sp>
      <p:sp>
        <p:nvSpPr>
          <p:cNvPr id="5" name="Slide Number Placeholder 4"/>
          <p:cNvSpPr>
            <a:spLocks noGrp="1"/>
          </p:cNvSpPr>
          <p:nvPr>
            <p:ph type="sldNum" sz="quarter" idx="12"/>
          </p:nvPr>
        </p:nvSpPr>
        <p:spPr/>
        <p:txBody>
          <a:bodyPr/>
          <a:lstStyle/>
          <a:p>
            <a:pPr>
              <a:defRPr/>
            </a:pPr>
            <a:fld id="{567EF0D1-CDA8-4A2C-97F1-BCCEC62488BC}" type="slidenum">
              <a:rPr lang="en-US" smtClean="0"/>
              <a:pPr>
                <a:defRPr/>
              </a:pPr>
              <a:t>‹#›</a:t>
            </a:fld>
            <a:endParaRPr lang="en-US"/>
          </a:p>
        </p:txBody>
      </p:sp>
    </p:spTree>
    <p:extLst>
      <p:ext uri="{BB962C8B-B14F-4D97-AF65-F5344CB8AC3E}">
        <p14:creationId xmlns:p14="http://schemas.microsoft.com/office/powerpoint/2010/main" val="1755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March 2025</a:t>
            </a:r>
          </a:p>
        </p:txBody>
      </p:sp>
      <p:sp>
        <p:nvSpPr>
          <p:cNvPr id="3" name="Footer Placeholder 2"/>
          <p:cNvSpPr>
            <a:spLocks noGrp="1"/>
          </p:cNvSpPr>
          <p:nvPr>
            <p:ph type="ftr" sz="quarter" idx="11"/>
          </p:nvPr>
        </p:nvSpPr>
        <p:spPr/>
        <p:txBody>
          <a:bodyPr/>
          <a:lstStyle/>
          <a:p>
            <a:pPr>
              <a:defRPr/>
            </a:pPr>
            <a:r>
              <a:rPr lang="en-US"/>
              <a:t>D. Stanley, HP Enterprise</a:t>
            </a:r>
          </a:p>
        </p:txBody>
      </p:sp>
      <p:sp>
        <p:nvSpPr>
          <p:cNvPr id="4" name="Slide Number Placeholder 3"/>
          <p:cNvSpPr>
            <a:spLocks noGrp="1"/>
          </p:cNvSpPr>
          <p:nvPr>
            <p:ph type="sldNum" sz="quarter" idx="12"/>
          </p:nvPr>
        </p:nvSpPr>
        <p:spPr/>
        <p:txBody>
          <a:bodyPr/>
          <a:lstStyle/>
          <a:p>
            <a:pPr>
              <a:defRPr/>
            </a:pPr>
            <a:fld id="{55F5AC62-79C9-439A-9F92-7BF53B4E81EC}" type="slidenum">
              <a:rPr lang="en-US" smtClean="0"/>
              <a:pPr>
                <a:defRPr/>
              </a:pPr>
              <a:t>‹#›</a:t>
            </a:fld>
            <a:endParaRPr lang="en-US"/>
          </a:p>
        </p:txBody>
      </p:sp>
    </p:spTree>
    <p:extLst>
      <p:ext uri="{BB962C8B-B14F-4D97-AF65-F5344CB8AC3E}">
        <p14:creationId xmlns:p14="http://schemas.microsoft.com/office/powerpoint/2010/main" val="62949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March 2025</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43102C4A-262E-4FC3-8014-622FD9074A70}" type="slidenum">
              <a:rPr lang="en-US" smtClean="0"/>
              <a:pPr>
                <a:defRPr/>
              </a:pPr>
              <a:t>‹#›</a:t>
            </a:fld>
            <a:endParaRPr lang="en-US"/>
          </a:p>
        </p:txBody>
      </p:sp>
    </p:spTree>
    <p:extLst>
      <p:ext uri="{BB962C8B-B14F-4D97-AF65-F5344CB8AC3E}">
        <p14:creationId xmlns:p14="http://schemas.microsoft.com/office/powerpoint/2010/main" val="165772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March 2025</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6FCBBC5D-32F8-4359-BF9B-38DBA3AD3F01}" type="slidenum">
              <a:rPr lang="en-US" smtClean="0"/>
              <a:pPr>
                <a:defRPr/>
              </a:pPr>
              <a:t>‹#›</a:t>
            </a:fld>
            <a:endParaRPr lang="en-US"/>
          </a:p>
        </p:txBody>
      </p:sp>
    </p:spTree>
    <p:extLst>
      <p:ext uri="{BB962C8B-B14F-4D97-AF65-F5344CB8AC3E}">
        <p14:creationId xmlns:p14="http://schemas.microsoft.com/office/powerpoint/2010/main" val="191498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March 2025</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D. Stanley, HP Enterprise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D398DEB-576E-470D-A31C-B5D1605DDD33}" type="slidenum">
              <a:rPr lang="en-US" smtClean="0"/>
              <a:pPr>
                <a:defRPr/>
              </a:pPr>
              <a:t>‹#›</a:t>
            </a:fld>
            <a:endParaRPr lang="en-US"/>
          </a:p>
        </p:txBody>
      </p:sp>
    </p:spTree>
    <p:extLst>
      <p:ext uri="{BB962C8B-B14F-4D97-AF65-F5344CB8AC3E}">
        <p14:creationId xmlns:p14="http://schemas.microsoft.com/office/powerpoint/2010/main" val="33090892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87-05-WCSG-wc-sc-operations-manual.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4/ec-24-0315-01-WCSG-minutes-december-18-2024.docx" TargetMode="External"/><Relationship Id="rId2" Type="http://schemas.openxmlformats.org/officeDocument/2006/relationships/hyperlink" Target="https://mentor.ieee.org/802-ec/dcn/24/ec-24-0306-01-WCSG-minutes-november-10-2024.docx" TargetMode="External"/><Relationship Id="rId1" Type="http://schemas.openxmlformats.org/officeDocument/2006/relationships/slideLayout" Target="../slideLayouts/slideLayout2.xml"/><Relationship Id="rId5" Type="http://schemas.openxmlformats.org/officeDocument/2006/relationships/hyperlink" Target="https://mentor.ieee.org/802-ec/dcn/25/ec-25-0041" TargetMode="External"/><Relationship Id="rId4" Type="http://schemas.openxmlformats.org/officeDocument/2006/relationships/hyperlink" Target="https://mentor.ieee.org/802-ec/dcn/24/ec-24-0170-02-WCSG-minutes-july-14-2024.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25/ec-25-0002-00-WCSG-wireless-venue-manager-report-2025.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ec/dcn/25/ec-25-0001-00-WCSG-wireless-treasurer-report-2025.ppt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25/ec-25-0001-00-WCSG-wireless-treasurer-report-2025.pptx"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64329" y="873318"/>
            <a:ext cx="7772400" cy="1102519"/>
          </a:xfrm>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600" dirty="0"/>
              <a:t>2025 </a:t>
            </a:r>
            <a:r>
              <a:rPr lang="en-US" sz="3600"/>
              <a:t>March Wireless </a:t>
            </a:r>
            <a:r>
              <a:rPr lang="en-US" sz="3600" dirty="0"/>
              <a:t>Chairs SC Report</a:t>
            </a:r>
            <a:endParaRPr lang="en-GB" sz="3600" dirty="0"/>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2025-02-28</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39981835"/>
              </p:ext>
            </p:extLst>
          </p:nvPr>
        </p:nvGraphicFramePr>
        <p:xfrm>
          <a:off x="754063" y="2673350"/>
          <a:ext cx="7586662" cy="1998663"/>
        </p:xfrm>
        <a:graphic>
          <a:graphicData uri="http://schemas.openxmlformats.org/presentationml/2006/ole">
            <mc:AlternateContent xmlns:mc="http://schemas.openxmlformats.org/markup-compatibility/2006">
              <mc:Choice xmlns:v="urn:schemas-microsoft-com:vml" Requires="v">
                <p:oleObj name="Document" r:id="rId3" imgW="10489272" imgH="2758361" progId="Word.Document.8">
                  <p:embed/>
                </p:oleObj>
              </mc:Choice>
              <mc:Fallback>
                <p:oleObj name="Document" r:id="rId3" imgW="10489272" imgH="2758361" progId="Word.Document.8">
                  <p:embed/>
                  <p:pic>
                    <p:nvPicPr>
                      <p:cNvPr id="0" name=""/>
                      <p:cNvPicPr>
                        <a:picLocks noChangeAspect="1" noChangeArrowheads="1"/>
                      </p:cNvPicPr>
                      <p:nvPr/>
                    </p:nvPicPr>
                    <p:blipFill>
                      <a:blip r:embed="rId4"/>
                      <a:srcRect/>
                      <a:stretch>
                        <a:fillRect/>
                      </a:stretch>
                    </p:blipFill>
                    <p:spPr bwMode="auto">
                      <a:xfrm>
                        <a:off x="754063" y="2673350"/>
                        <a:ext cx="7586662" cy="1998663"/>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extLst>
      <p:ext uri="{BB962C8B-B14F-4D97-AF65-F5344CB8AC3E}">
        <p14:creationId xmlns:p14="http://schemas.microsoft.com/office/powerpoint/2010/main" val="3066198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br>
              <a:rPr lang="en-US" sz="3600" dirty="0"/>
            </a:br>
            <a:r>
              <a:rPr lang="en-US" sz="3600" dirty="0"/>
              <a:t>Abstract</a:t>
            </a:r>
            <a:br>
              <a:rPr lang="en-US" dirty="0"/>
            </a:br>
            <a:endParaRPr lang="en-US" dirty="0"/>
          </a:p>
        </p:txBody>
      </p:sp>
      <p:sp>
        <p:nvSpPr>
          <p:cNvPr id="12292" name="Rectangle 3"/>
          <p:cNvSpPr>
            <a:spLocks noGrp="1" noChangeArrowheads="1"/>
          </p:cNvSpPr>
          <p:nvPr>
            <p:ph idx="1"/>
          </p:nvPr>
        </p:nvSpPr>
        <p:spPr>
          <a:xfrm>
            <a:off x="381000" y="2057400"/>
            <a:ext cx="8534400" cy="2286000"/>
          </a:xfrm>
        </p:spPr>
        <p:txBody>
          <a:bodyPr>
            <a:normAutofit fontScale="92500" lnSpcReduction="10000"/>
          </a:bodyPr>
          <a:lstStyle/>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This document contains the March 2025 Wireless Chairs Standing Committee Report. </a:t>
            </a:r>
          </a:p>
          <a:p>
            <a:pPr marL="0" indent="0" defTabSz="1371600" eaLnBrk="0" fontAlgn="base" hangingPunct="0">
              <a:lnSpc>
                <a:spcPct val="110000"/>
              </a:lnSpc>
              <a:spcBef>
                <a:spcPts val="0"/>
              </a:spcBef>
              <a:buNone/>
              <a:tabLst>
                <a:tab pos="2228850" algn="l"/>
                <a:tab pos="6862763" algn="l"/>
              </a:tabLst>
            </a:pPr>
            <a:endParaRPr lang="en-US" sz="2400" dirty="0">
              <a:cs typeface="Times New Roman" panose="02020603050405020304" pitchFamily="18" charset="0"/>
            </a:endParaRPr>
          </a:p>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Material for the annual LMSC Subgroup review is also included.</a:t>
            </a:r>
          </a:p>
          <a:p>
            <a:pPr marL="0" indent="0" defTabSz="1371600" eaLnBrk="1" hangingPunct="1">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2" name="Date Placeholder 1"/>
          <p:cNvSpPr>
            <a:spLocks noGrp="1"/>
          </p:cNvSpPr>
          <p:nvPr>
            <p:ph type="dt" sz="half" idx="10"/>
          </p:nvPr>
        </p:nvSpPr>
        <p:spPr/>
        <p:txBody>
          <a:bodyPr/>
          <a:lstStyle/>
          <a:p>
            <a:pPr>
              <a:defRPr/>
            </a:pPr>
            <a:r>
              <a:rPr lang="en-US"/>
              <a:t>March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Scope, Duties, Membership</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a:t>
            </a:fld>
            <a:endParaRPr lang="en-US"/>
          </a:p>
        </p:txBody>
      </p:sp>
      <p:sp>
        <p:nvSpPr>
          <p:cNvPr id="4" name="Rectangle 3"/>
          <p:cNvSpPr txBox="1">
            <a:spLocks noChangeArrowheads="1"/>
          </p:cNvSpPr>
          <p:nvPr/>
        </p:nvSpPr>
        <p:spPr bwMode="auto">
          <a:xfrm>
            <a:off x="304800" y="1143000"/>
            <a:ext cx="87630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Scope</a:t>
            </a:r>
          </a:p>
          <a:p>
            <a:pPr marL="0" marR="0" indent="0">
              <a:spcBef>
                <a:spcPts val="0"/>
              </a:spcBef>
              <a:spcAft>
                <a:spcPts val="0"/>
              </a:spcAft>
              <a:buNone/>
            </a:pPr>
            <a:r>
              <a:rPr lang="en-GB" sz="1800" dirty="0">
                <a:effectLst/>
                <a:ea typeface="Times New Roman" panose="02020603050405020304" pitchFamily="18" charset="0"/>
                <a:cs typeface="Times New Roman" panose="02020603050405020304" pitchFamily="18" charset="0"/>
              </a:rPr>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endParaRPr lang="en-US" sz="1800" dirty="0">
              <a:effectLst/>
              <a:ea typeface="Times New Roman" panose="02020603050405020304" pitchFamily="18" charset="0"/>
              <a:cs typeface="Times New Roman" panose="02020603050405020304" pitchFamily="18" charset="0"/>
            </a:endParaRPr>
          </a:p>
          <a:p>
            <a:r>
              <a:rPr lang="en-US" sz="2400" dirty="0"/>
              <a:t>Purpose</a:t>
            </a:r>
          </a:p>
          <a:p>
            <a:pPr marL="0" indent="0">
              <a:buNone/>
            </a:pPr>
            <a:r>
              <a:rPr lang="en-US" sz="1800" dirty="0">
                <a:effectLst/>
                <a:ea typeface="Times New Roman" panose="02020603050405020304" pitchFamily="18" charset="0"/>
                <a:cs typeface="Times New Roman" panose="02020603050405020304" pitchFamily="18" charset="0"/>
              </a:rPr>
              <a:t>The WCSC was established during the closing EC meeting of the July 2014 IEEE 802 Plenary Session as an activity that (according to the language in the 802 Operations Manual) is an “Other subgroup” that “Assists the Standards Committee”.  In this case, it assists by managing the operation of Wireless Interim meetings and other matters as requested by the </a:t>
            </a:r>
            <a:r>
              <a:rPr lang="en-US" sz="1800" dirty="0">
                <a:ea typeface="Times New Roman" panose="02020603050405020304" pitchFamily="18" charset="0"/>
                <a:cs typeface="Times New Roman" panose="02020603050405020304" pitchFamily="18" charset="0"/>
              </a:rPr>
              <a:t>802 LMSC</a:t>
            </a:r>
            <a:r>
              <a:rPr lang="en-US" sz="1800" dirty="0">
                <a:effectLst/>
                <a:ea typeface="Times New Roman" panose="02020603050405020304" pitchFamily="18" charset="0"/>
                <a:cs typeface="Times New Roman" panose="02020603050405020304" pitchFamily="18" charset="0"/>
              </a:rPr>
              <a:t>.</a:t>
            </a:r>
          </a:p>
          <a:p>
            <a:pPr marL="0" marR="0">
              <a:spcBef>
                <a:spcPts val="0"/>
              </a:spcBef>
              <a:spcAft>
                <a:spcPts val="0"/>
              </a:spcAft>
            </a:pPr>
            <a:r>
              <a:rPr lang="en-GB" sz="2400" dirty="0"/>
              <a:t>Membership: </a:t>
            </a:r>
          </a:p>
          <a:p>
            <a:pPr marL="0" marR="0" indent="0">
              <a:spcBef>
                <a:spcPts val="0"/>
              </a:spcBef>
              <a:spcAft>
                <a:spcPts val="0"/>
              </a:spcAft>
              <a:buNone/>
            </a:pPr>
            <a:r>
              <a:rPr lang="en-US" sz="1800" dirty="0">
                <a:effectLst/>
                <a:ea typeface="Times New Roman" panose="02020603050405020304" pitchFamily="18" charset="0"/>
                <a:cs typeface="Times New Roman" panose="02020603050405020304" pitchFamily="18" charset="0"/>
              </a:rPr>
              <a:t>The members of the WCSC are the WCSC Chair and officers, and all LMSC Working Group chairs and officers. </a:t>
            </a:r>
            <a:r>
              <a:rPr lang="en-GB" sz="1800" dirty="0">
                <a:cs typeface="Times New Roman" panose="02020603050405020304" pitchFamily="18" charset="0"/>
              </a:rPr>
              <a:t>Dorothy Stanley is the current chair.</a:t>
            </a:r>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March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1034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Deliverables and operations rules</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4</a:t>
            </a:fld>
            <a:endParaRPr lang="en-US"/>
          </a:p>
        </p:txBody>
      </p:sp>
      <p:sp>
        <p:nvSpPr>
          <p:cNvPr id="4" name="Rectangle 3"/>
          <p:cNvSpPr txBox="1">
            <a:spLocks noChangeArrowheads="1"/>
          </p:cNvSpPr>
          <p:nvPr/>
        </p:nvSpPr>
        <p:spPr bwMode="auto">
          <a:xfrm>
            <a:off x="304800" y="1143000"/>
            <a:ext cx="8763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Deliverables</a:t>
            </a:r>
          </a:p>
          <a:p>
            <a:pPr lvl="1"/>
            <a:r>
              <a:rPr lang="en-GB" sz="2000" dirty="0"/>
              <a:t>WCSC meeting agendas, minutes, venue planning and treasury status documents</a:t>
            </a:r>
          </a:p>
          <a:p>
            <a:pPr lvl="1"/>
            <a:r>
              <a:rPr lang="en-GB" sz="2000" dirty="0"/>
              <a:t>Status report documents presented to the 802 LMSC at plenary sessions</a:t>
            </a:r>
          </a:p>
          <a:p>
            <a:r>
              <a:rPr lang="en-US" sz="2400" dirty="0"/>
              <a:t>Membership rules</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r>
              <a:rPr lang="en-US" sz="2400" dirty="0"/>
              <a:t>Voting in the subgroup</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pPr marR="0"/>
            <a:r>
              <a:rPr lang="en-GB" sz="2400" dirty="0"/>
              <a:t>Parliamentary procedures for approval to move any deliverables to the Standards Committee for action</a:t>
            </a:r>
          </a:p>
          <a:p>
            <a:pPr lvl="1"/>
            <a:r>
              <a:rPr lang="en-GB" sz="2000" dirty="0"/>
              <a:t>Approval by motion in the WCSC</a:t>
            </a:r>
          </a:p>
          <a:p>
            <a:pPr marL="400050" lvl="1">
              <a:spcBef>
                <a:spcPts val="0"/>
              </a:spcBef>
              <a:spcAft>
                <a:spcPts val="0"/>
              </a:spcAft>
            </a:pPr>
            <a:endParaRPr lang="en-GB" sz="2000" dirty="0"/>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March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166514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701674"/>
          </a:xfrm>
        </p:spPr>
        <p:txBody>
          <a:bodyPr>
            <a:normAutofit fontScale="90000"/>
          </a:bodyPr>
          <a:lstStyle/>
          <a:p>
            <a:br>
              <a:rPr lang="en-US" sz="3600" dirty="0"/>
            </a:br>
            <a:r>
              <a:rPr lang="en-US" sz="3600" dirty="0"/>
              <a:t>Summary of activities since November 2024</a:t>
            </a:r>
            <a:br>
              <a:rPr lang="en-US" sz="3600" dirty="0"/>
            </a:br>
            <a:endParaRPr lang="en-US" dirty="0"/>
          </a:p>
        </p:txBody>
      </p:sp>
      <p:sp>
        <p:nvSpPr>
          <p:cNvPr id="12292" name="Rectangle 3"/>
          <p:cNvSpPr>
            <a:spLocks noGrp="1" noChangeArrowheads="1"/>
          </p:cNvSpPr>
          <p:nvPr>
            <p:ph idx="1"/>
          </p:nvPr>
        </p:nvSpPr>
        <p:spPr>
          <a:xfrm>
            <a:off x="381000" y="1143000"/>
            <a:ext cx="8534400" cy="5213351"/>
          </a:xfrm>
        </p:spPr>
        <p:txBody>
          <a:bodyPr>
            <a:normAutofit fontScale="25000" lnSpcReduction="20000"/>
          </a:bodyPr>
          <a:lstStyle/>
          <a:p>
            <a:pPr marL="0" indent="0" defTabSz="1371600">
              <a:lnSpc>
                <a:spcPct val="120000"/>
              </a:lnSpc>
              <a:buNone/>
              <a:tabLst>
                <a:tab pos="2228850" algn="l"/>
                <a:tab pos="6862763" algn="l"/>
              </a:tabLst>
            </a:pPr>
            <a:r>
              <a:rPr lang="en-US" sz="8000" dirty="0">
                <a:latin typeface="Arial" panose="020B0604020202020204" pitchFamily="34" charset="0"/>
                <a:cs typeface="Arial" panose="020B0604020202020204" pitchFamily="34" charset="0"/>
              </a:rPr>
              <a:t>Since November 2024, the 802 Wireless Chairs Standing Committee met:</a:t>
            </a:r>
          </a:p>
          <a:p>
            <a:pPr marL="0" indent="0" defTabSz="1371600">
              <a:lnSpc>
                <a:spcPct val="120000"/>
              </a:lnSpc>
              <a:buNone/>
              <a:tabLst>
                <a:tab pos="2228850" algn="l"/>
                <a:tab pos="6862763" algn="l"/>
              </a:tabLst>
            </a:pPr>
            <a:br>
              <a:rPr lang="en-US" sz="3100" dirty="0">
                <a:latin typeface="Arial" panose="020B0604020202020204" pitchFamily="34" charset="0"/>
                <a:cs typeface="Arial" panose="020B0604020202020204" pitchFamily="34" charset="0"/>
              </a:rPr>
            </a:br>
            <a:endParaRPr lang="en-US" sz="2200" b="1" dirty="0"/>
          </a:p>
          <a:p>
            <a:pPr lvl="1" defTabSz="1371600">
              <a:lnSpc>
                <a:spcPct val="120000"/>
              </a:lnSpc>
              <a:tabLst>
                <a:tab pos="2228850" algn="l"/>
                <a:tab pos="6862763" algn="l"/>
              </a:tabLst>
            </a:pPr>
            <a:r>
              <a:rPr lang="en-US" sz="8000" b="1" dirty="0"/>
              <a:t>November 10, 2024 </a:t>
            </a:r>
            <a:r>
              <a:rPr lang="en-US" sz="8000" dirty="0"/>
              <a:t>– Minutes:  </a:t>
            </a:r>
            <a:r>
              <a:rPr lang="en-US" sz="8000" dirty="0">
                <a:hlinkClick r:id="rId2"/>
              </a:rPr>
              <a:t>https://mentor.ieee.org/802-ec/dcn/24/ec-24-0306-01-WCSG-minutes-november-10-2024.docx</a:t>
            </a:r>
            <a:r>
              <a:rPr lang="en-US" sz="8000" dirty="0"/>
              <a:t> </a:t>
            </a:r>
          </a:p>
          <a:p>
            <a:pPr lvl="1" defTabSz="1371600">
              <a:lnSpc>
                <a:spcPct val="120000"/>
              </a:lnSpc>
              <a:tabLst>
                <a:tab pos="2228850" algn="l"/>
                <a:tab pos="6862763" algn="l"/>
              </a:tabLst>
            </a:pPr>
            <a:r>
              <a:rPr lang="en-US" sz="8000" b="1" dirty="0"/>
              <a:t>December 18, 2025 </a:t>
            </a:r>
            <a:r>
              <a:rPr lang="en-US" sz="8000" dirty="0"/>
              <a:t>– Minutes: </a:t>
            </a:r>
            <a:r>
              <a:rPr lang="en-US" sz="8000" dirty="0">
                <a:hlinkClick r:id="rId3"/>
              </a:rPr>
              <a:t>https://mentor.ieee.org/802-ec/dcn/24/ec-24-0315-01-WCSG-minutes-december-18-2024.docx</a:t>
            </a:r>
            <a:r>
              <a:rPr lang="en-US" sz="8000" dirty="0"/>
              <a:t> </a:t>
            </a:r>
          </a:p>
          <a:p>
            <a:pPr lvl="1" defTabSz="1371600">
              <a:lnSpc>
                <a:spcPct val="120000"/>
              </a:lnSpc>
              <a:tabLst>
                <a:tab pos="2228850" algn="l"/>
                <a:tab pos="6862763" algn="l"/>
              </a:tabLst>
            </a:pPr>
            <a:r>
              <a:rPr lang="en-US" sz="8000" b="1" dirty="0"/>
              <a:t>January 12, 2025 </a:t>
            </a:r>
            <a:r>
              <a:rPr lang="en-US" sz="8000" dirty="0"/>
              <a:t>– Minutes: </a:t>
            </a:r>
            <a:r>
              <a:rPr lang="en-US" sz="8000" dirty="0">
                <a:hlinkClick r:id="rId4"/>
              </a:rPr>
              <a:t>https://mentor.ieee.org/802-ec/dcn/24/ec-24-0170-02-WCSG-minutes-july-14-2024.docx</a:t>
            </a:r>
            <a:r>
              <a:rPr lang="en-US" sz="8000" dirty="0"/>
              <a:t> </a:t>
            </a:r>
          </a:p>
          <a:p>
            <a:pPr lvl="1" defTabSz="1371600">
              <a:lnSpc>
                <a:spcPct val="120000"/>
              </a:lnSpc>
              <a:tabLst>
                <a:tab pos="2228850" algn="l"/>
                <a:tab pos="6862763" algn="l"/>
              </a:tabLst>
            </a:pPr>
            <a:r>
              <a:rPr lang="en-US" sz="8000" b="1" dirty="0"/>
              <a:t>March 9, 2025 </a:t>
            </a:r>
            <a:r>
              <a:rPr lang="en-US" sz="8000" dirty="0"/>
              <a:t>– Agenda in </a:t>
            </a:r>
            <a:r>
              <a:rPr lang="en-US" sz="8000" dirty="0">
                <a:hlinkClick r:id="rId5"/>
              </a:rPr>
              <a:t>https://mentor.ieee.org/802-ec/dcn/25/ec-25-0041</a:t>
            </a:r>
            <a:r>
              <a:rPr lang="en-US" sz="8000" dirty="0"/>
              <a:t> , Minutes to be posted.</a:t>
            </a: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2" name="Date Placeholder 1"/>
          <p:cNvSpPr>
            <a:spLocks noGrp="1"/>
          </p:cNvSpPr>
          <p:nvPr>
            <p:ph type="dt" sz="half" idx="10"/>
          </p:nvPr>
        </p:nvSpPr>
        <p:spPr/>
        <p:txBody>
          <a:bodyPr/>
          <a:lstStyle/>
          <a:p>
            <a:pPr>
              <a:defRPr/>
            </a:pPr>
            <a:r>
              <a:rPr lang="en-US"/>
              <a:t>March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87057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625474"/>
          </a:xfrm>
        </p:spPr>
        <p:txBody>
          <a:bodyPr>
            <a:normAutofit fontScale="90000"/>
          </a:bodyPr>
          <a:lstStyle/>
          <a:p>
            <a:br>
              <a:rPr lang="en-US" sz="3600" dirty="0"/>
            </a:br>
            <a:r>
              <a:rPr lang="en-US" sz="3600" dirty="0"/>
              <a:t>Summary of decisions taken, planned</a:t>
            </a:r>
            <a:br>
              <a:rPr lang="en-US" sz="3600" dirty="0"/>
            </a:br>
            <a:endParaRPr lang="en-US" dirty="0"/>
          </a:p>
        </p:txBody>
      </p:sp>
      <p:sp>
        <p:nvSpPr>
          <p:cNvPr id="12292" name="Rectangle 3"/>
          <p:cNvSpPr>
            <a:spLocks noGrp="1" noChangeArrowheads="1"/>
          </p:cNvSpPr>
          <p:nvPr>
            <p:ph idx="1"/>
          </p:nvPr>
        </p:nvSpPr>
        <p:spPr>
          <a:xfrm>
            <a:off x="304800" y="1158876"/>
            <a:ext cx="8534400" cy="5029200"/>
          </a:xfrm>
        </p:spPr>
        <p:txBody>
          <a:bodyPr>
            <a:normAutofit fontScale="77500" lnSpcReduction="20000"/>
          </a:bodyPr>
          <a:lstStyle/>
          <a:p>
            <a:pPr lvl="1" defTabSz="1371600">
              <a:lnSpc>
                <a:spcPct val="80000"/>
              </a:lnSpc>
              <a:tabLst>
                <a:tab pos="2228850" algn="l"/>
                <a:tab pos="6862763" algn="l"/>
              </a:tabLst>
            </a:pPr>
            <a:endParaRPr lang="en-US" dirty="0"/>
          </a:p>
          <a:p>
            <a:pPr defTabSz="1371600" eaLnBrk="1" hangingPunct="1">
              <a:lnSpc>
                <a:spcPct val="120000"/>
              </a:lnSpc>
              <a:buFont typeface="Arial" panose="020B0604020202020204" pitchFamily="34" charset="0"/>
              <a:buChar char="•"/>
              <a:tabLst>
                <a:tab pos="2228850" algn="l"/>
                <a:tab pos="6862763" algn="l"/>
              </a:tabLst>
            </a:pPr>
            <a:r>
              <a:rPr lang="en-US" sz="2900" dirty="0"/>
              <a:t>Held January 2025 Wireless Interim mixed-mode session: January 12-17, 2025 in Kobe, Japan. Highest in-person attendance (419) in the last 5 years, 247 Remote </a:t>
            </a:r>
          </a:p>
          <a:p>
            <a:pPr defTabSz="1371600">
              <a:lnSpc>
                <a:spcPct val="120000"/>
              </a:lnSpc>
              <a:tabLst>
                <a:tab pos="2228850" algn="l"/>
                <a:tab pos="6862763" algn="l"/>
              </a:tabLst>
            </a:pPr>
            <a:r>
              <a:rPr lang="en-US" sz="2900" dirty="0"/>
              <a:t>Approved meeting fees and completed venue planning through January 2028, working with hotels to minimize wireless treasury impact</a:t>
            </a:r>
          </a:p>
          <a:p>
            <a:pPr marL="514350" lvl="2" defTabSz="1371600">
              <a:lnSpc>
                <a:spcPct val="100000"/>
              </a:lnSpc>
              <a:spcBef>
                <a:spcPts val="750"/>
              </a:spcBef>
              <a:tabLst>
                <a:tab pos="2228850" algn="l"/>
                <a:tab pos="6862763" algn="l"/>
              </a:tabLst>
            </a:pPr>
            <a:r>
              <a:rPr lang="en-US" sz="2900" dirty="0"/>
              <a:t>See </a:t>
            </a:r>
            <a:r>
              <a:rPr lang="en-US" sz="2900" dirty="0">
                <a:hlinkClick r:id="rId3"/>
              </a:rPr>
              <a:t>https://mentor.ieee.org/802-ec/dcn/25/ec-25-0002-00-WCSG-wireless-venue-manager-report-2025.pptx</a:t>
            </a:r>
            <a:r>
              <a:rPr lang="en-US" sz="2900" dirty="0"/>
              <a:t> and</a:t>
            </a:r>
          </a:p>
          <a:p>
            <a:pPr marL="514350" lvl="2" defTabSz="1371600">
              <a:lnSpc>
                <a:spcPct val="100000"/>
              </a:lnSpc>
              <a:spcBef>
                <a:spcPts val="750"/>
              </a:spcBef>
              <a:tabLst>
                <a:tab pos="2228850" algn="l"/>
                <a:tab pos="6862763" algn="l"/>
              </a:tabLst>
            </a:pPr>
            <a:r>
              <a:rPr lang="en-US" sz="2900" dirty="0"/>
              <a:t>See </a:t>
            </a:r>
            <a:r>
              <a:rPr lang="en-US" sz="2900" dirty="0">
                <a:hlinkClick r:id="rId4"/>
              </a:rPr>
              <a:t>https://mentor.ieee.org/802-ec/dcn/25/ec-25-0001-00-WCSG-wireless-treasurer-report-2025.pptx</a:t>
            </a:r>
            <a:r>
              <a:rPr lang="en-US" sz="2900" dirty="0"/>
              <a:t> </a:t>
            </a:r>
          </a:p>
          <a:p>
            <a:pPr marL="171450" lvl="1" defTabSz="1371600">
              <a:lnSpc>
                <a:spcPct val="100000"/>
              </a:lnSpc>
              <a:spcBef>
                <a:spcPts val="750"/>
              </a:spcBef>
              <a:tabLst>
                <a:tab pos="2228850" algn="l"/>
                <a:tab pos="6862763" algn="l"/>
              </a:tabLst>
            </a:pPr>
            <a:r>
              <a:rPr lang="en-US" sz="3100" dirty="0"/>
              <a:t>2025 May 11-16 Wireless Interim planning (registration is open)</a:t>
            </a:r>
          </a:p>
          <a:p>
            <a:pPr marL="514350" lvl="2" defTabSz="1371600">
              <a:lnSpc>
                <a:spcPct val="100000"/>
              </a:lnSpc>
              <a:spcBef>
                <a:spcPts val="750"/>
              </a:spcBef>
              <a:tabLst>
                <a:tab pos="2228850" algn="l"/>
                <a:tab pos="6862763" algn="l"/>
              </a:tabLst>
            </a:pPr>
            <a:r>
              <a:rPr lang="en-US" sz="2800" dirty="0"/>
              <a:t>Venue: Warsaw Presidential Hotel, Warsaw, Poland</a:t>
            </a:r>
          </a:p>
          <a:p>
            <a:pPr marL="514350" lvl="2" defTabSz="1371600">
              <a:lnSpc>
                <a:spcPct val="100000"/>
              </a:lnSpc>
              <a:spcBef>
                <a:spcPts val="750"/>
              </a:spcBef>
              <a:tabLst>
                <a:tab pos="2228850" algn="l"/>
                <a:tab pos="6862763" algn="l"/>
              </a:tabLst>
            </a:pPr>
            <a:r>
              <a:rPr lang="en-US" sz="2800" dirty="0"/>
              <a:t>Mixed-mode (in-person and electronic) meeting</a:t>
            </a:r>
            <a:br>
              <a:rPr lang="en-US" sz="1100" dirty="0"/>
            </a:br>
            <a:r>
              <a:rPr lang="en-US" sz="1100" dirty="0"/>
              <a:t> </a:t>
            </a:r>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dirty="0"/>
          </a:p>
        </p:txBody>
      </p:sp>
      <p:sp>
        <p:nvSpPr>
          <p:cNvPr id="2" name="Date Placeholder 1"/>
          <p:cNvSpPr>
            <a:spLocks noGrp="1"/>
          </p:cNvSpPr>
          <p:nvPr>
            <p:ph type="dt" sz="half" idx="10"/>
          </p:nvPr>
        </p:nvSpPr>
        <p:spPr/>
        <p:txBody>
          <a:bodyPr/>
          <a:lstStyle/>
          <a:p>
            <a:pPr>
              <a:defRPr/>
            </a:pPr>
            <a:r>
              <a:rPr lang="en-US"/>
              <a:t>March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292304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a:xfrm>
            <a:off x="686593" y="852136"/>
            <a:ext cx="7770813" cy="457199"/>
          </a:xfrm>
        </p:spPr>
        <p:txBody>
          <a:bodyPr vert="horz" wrap="square" lIns="51792" tIns="25897" rIns="51792" bIns="25897" numCol="1" rtlCol="0" anchor="ctr" anchorCtr="0" compatLnSpc="1">
            <a:prstTxWarp prst="textNoShape">
              <a:avLst/>
            </a:prstTxWarp>
            <a:noAutofit/>
          </a:bodyPr>
          <a:lstStyle/>
          <a:p>
            <a:pPr eaLnBrk="1" hangingPunct="1"/>
            <a:r>
              <a:rPr lang="en-US" sz="2400" b="1" dirty="0">
                <a:latin typeface="Arial Black" panose="020B0A04020102020204" pitchFamily="34" charset="0"/>
              </a:rPr>
              <a:t>2020 – 2025 Wireless Interim Meeting Historical Attendance</a:t>
            </a:r>
          </a:p>
        </p:txBody>
      </p:sp>
      <p:sp>
        <p:nvSpPr>
          <p:cNvPr id="8199" name="Rectangle 3"/>
          <p:cNvSpPr>
            <a:spLocks noGrp="1" noChangeArrowheads="1"/>
          </p:cNvSpPr>
          <p:nvPr>
            <p:ph sz="half" idx="1"/>
          </p:nvPr>
        </p:nvSpPr>
        <p:spPr>
          <a:xfrm>
            <a:off x="685801" y="1915632"/>
            <a:ext cx="3886200" cy="3655594"/>
          </a:xfrm>
        </p:spPr>
        <p:txBody>
          <a:bodyPr vert="horz" wrap="square" lIns="51792" tIns="25897" rIns="51792" bIns="25897" numCol="1" rtlCol="0" anchor="t" anchorCtr="0" compatLnSpc="1">
            <a:prstTxWarp prst="textNoShape">
              <a:avLst/>
            </a:prstTxWarp>
            <a:spAutoFit/>
          </a:bodyPr>
          <a:lstStyle/>
          <a:p>
            <a:pPr marL="127695" indent="-127695" defTabSz="514350">
              <a:tabLst>
                <a:tab pos="4146947" algn="r"/>
              </a:tabLst>
            </a:pPr>
            <a:r>
              <a:rPr lang="en-US" sz="1200" dirty="0"/>
              <a:t>2020</a:t>
            </a:r>
          </a:p>
          <a:p>
            <a:pPr marL="255389" lvl="1" indent="-63401" defTabSz="514350">
              <a:tabLst>
                <a:tab pos="4146947" algn="r"/>
              </a:tabLst>
            </a:pPr>
            <a:r>
              <a:rPr lang="en-US" sz="1200" dirty="0"/>
              <a:t>335 –In-Person only - Irvine </a:t>
            </a:r>
          </a:p>
          <a:p>
            <a:pPr marL="255389" lvl="1" indent="-63401" defTabSz="514350">
              <a:tabLst>
                <a:tab pos="4146947" algn="r"/>
              </a:tabLst>
            </a:pPr>
            <a:r>
              <a:rPr lang="en-US" sz="1200" dirty="0"/>
              <a:t>000 – Canceled [</a:t>
            </a:r>
            <a:r>
              <a:rPr lang="en-US" sz="1200" strike="sngStrike" dirty="0"/>
              <a:t>Warsaw</a:t>
            </a:r>
            <a:r>
              <a:rPr lang="en-US" sz="1200" dirty="0"/>
              <a:t>] </a:t>
            </a:r>
            <a:endParaRPr lang="en-US" sz="1200" dirty="0">
              <a:solidFill>
                <a:srgbClr val="FF0000"/>
              </a:solidFill>
            </a:endParaRPr>
          </a:p>
          <a:p>
            <a:pPr marL="255389" lvl="1" indent="-63401" defTabSz="514350">
              <a:tabLst>
                <a:tab pos="4146947" algn="r"/>
              </a:tabLst>
            </a:pPr>
            <a:r>
              <a:rPr lang="en-US" sz="1200" dirty="0"/>
              <a:t>NR – Virtual [</a:t>
            </a:r>
            <a:r>
              <a:rPr lang="en-US" sz="1200" strike="sngStrike" dirty="0"/>
              <a:t>Atlanta</a:t>
            </a:r>
            <a:r>
              <a:rPr lang="en-US" sz="1200" dirty="0"/>
              <a:t>] </a:t>
            </a:r>
          </a:p>
          <a:p>
            <a:pPr marL="127695" indent="-127695" defTabSz="514350">
              <a:tabLst>
                <a:tab pos="4146947" algn="r"/>
              </a:tabLst>
            </a:pPr>
            <a:r>
              <a:rPr lang="en-US" sz="1200" dirty="0"/>
              <a:t>2021</a:t>
            </a:r>
          </a:p>
          <a:p>
            <a:pPr marL="255389" lvl="1" indent="-63401" defTabSz="514350">
              <a:tabLst>
                <a:tab pos="4146947" algn="r"/>
              </a:tabLst>
            </a:pPr>
            <a:r>
              <a:rPr lang="en-US" sz="1200" dirty="0"/>
              <a:t> NR – Virtual [</a:t>
            </a:r>
            <a:r>
              <a:rPr lang="en-US" sz="1200" strike="sngStrike" dirty="0"/>
              <a:t>Irvine</a:t>
            </a:r>
            <a:r>
              <a:rPr lang="en-US" sz="1200" dirty="0"/>
              <a:t>] </a:t>
            </a:r>
          </a:p>
          <a:p>
            <a:pPr marL="255389" lvl="1" indent="-63401" defTabSz="514350">
              <a:tabLst>
                <a:tab pos="4146947" algn="r"/>
              </a:tabLst>
            </a:pPr>
            <a:r>
              <a:rPr lang="en-US" sz="1200" dirty="0"/>
              <a:t> NR – Virtual [</a:t>
            </a:r>
            <a:r>
              <a:rPr lang="en-US" sz="1200" strike="sngStrike" dirty="0"/>
              <a:t>Panama</a:t>
            </a:r>
            <a:r>
              <a:rPr lang="en-US" sz="1200" dirty="0"/>
              <a:t>] </a:t>
            </a:r>
          </a:p>
          <a:p>
            <a:pPr marL="255389" lvl="1" indent="-63401" defTabSz="514350">
              <a:tabLst>
                <a:tab pos="4146947" algn="r"/>
              </a:tabLst>
            </a:pPr>
            <a:r>
              <a:rPr lang="en-US" sz="1200" dirty="0"/>
              <a:t> 497 – Virtual [</a:t>
            </a:r>
            <a:r>
              <a:rPr lang="en-US" sz="1200" strike="sngStrike" dirty="0"/>
              <a:t>Waikoloa</a:t>
            </a:r>
            <a:r>
              <a:rPr lang="en-US" sz="1200" dirty="0"/>
              <a:t>] </a:t>
            </a:r>
          </a:p>
          <a:p>
            <a:pPr marL="127695" indent="-127695" defTabSz="514350">
              <a:tabLst>
                <a:tab pos="4146947" algn="r"/>
              </a:tabLst>
            </a:pPr>
            <a:r>
              <a:rPr lang="en-US" sz="1200" dirty="0"/>
              <a:t>2022</a:t>
            </a:r>
          </a:p>
          <a:p>
            <a:pPr marL="255389" lvl="1" indent="-63401" defTabSz="514350">
              <a:tabLst>
                <a:tab pos="4146947" algn="r"/>
              </a:tabLst>
            </a:pPr>
            <a:r>
              <a:rPr lang="en-US" sz="1200" dirty="0"/>
              <a:t> 600 – Virtual [</a:t>
            </a:r>
            <a:r>
              <a:rPr lang="en-US" sz="1200" strike="sngStrike" dirty="0"/>
              <a:t>Panama</a:t>
            </a:r>
            <a:r>
              <a:rPr lang="en-US" sz="1200" dirty="0"/>
              <a:t>] 	</a:t>
            </a:r>
          </a:p>
          <a:p>
            <a:pPr marL="255389" lvl="1" indent="-63401" defTabSz="514350">
              <a:tabLst>
                <a:tab pos="4146947" algn="r"/>
              </a:tabLst>
            </a:pPr>
            <a:r>
              <a:rPr lang="en-US" sz="1200" dirty="0"/>
              <a:t> 527 – Virtual [</a:t>
            </a:r>
            <a:r>
              <a:rPr lang="en-US" sz="1200" strike="sngStrike" dirty="0"/>
              <a:t>Warsaw</a:t>
            </a:r>
            <a:r>
              <a:rPr lang="en-US" sz="1200" dirty="0"/>
              <a:t>] </a:t>
            </a:r>
          </a:p>
          <a:p>
            <a:pPr marL="255389" lvl="1" indent="-63401" defTabSz="514350">
              <a:tabLst>
                <a:tab pos="4146947" algn="r"/>
              </a:tabLst>
            </a:pPr>
            <a:r>
              <a:rPr lang="en-US" sz="1200" dirty="0"/>
              <a:t> 499 (254/245) – Mixed - Waikoloa</a:t>
            </a:r>
          </a:p>
          <a:p>
            <a:pPr marL="0" indent="-108050" defTabSz="514350">
              <a:tabLst>
                <a:tab pos="4146947" algn="r"/>
              </a:tabLst>
            </a:pPr>
            <a:r>
              <a:rPr lang="en-US" sz="1350" dirty="0"/>
              <a:t>2023</a:t>
            </a:r>
          </a:p>
          <a:p>
            <a:pPr marL="300038" lvl="1" indent="-108050" defTabSz="514350">
              <a:tabLst>
                <a:tab pos="4146947" algn="r"/>
              </a:tabLst>
            </a:pPr>
            <a:r>
              <a:rPr lang="en-US" sz="1200" dirty="0"/>
              <a:t>605 (272/331) – Mixed Baltimore </a:t>
            </a:r>
          </a:p>
          <a:p>
            <a:pPr marL="300038" lvl="1" indent="-108050" defTabSz="514350">
              <a:tabLst>
                <a:tab pos="4146947" algn="r"/>
              </a:tabLst>
            </a:pPr>
            <a:r>
              <a:rPr lang="en-US" sz="1200" dirty="0"/>
              <a:t>528 (248/280) – Mixed Orlando </a:t>
            </a:r>
          </a:p>
          <a:p>
            <a:pPr marL="300038" lvl="1" indent="-108050" defTabSz="514350">
              <a:tabLst>
                <a:tab pos="4146947" algn="r"/>
              </a:tabLst>
            </a:pPr>
            <a:r>
              <a:rPr lang="en-US" sz="1200" dirty="0"/>
              <a:t>536 (233/303) – Mixed Buckhead </a:t>
            </a:r>
            <a:endParaRPr lang="en-US" sz="1200" dirty="0">
              <a:solidFill>
                <a:srgbClr val="FF0000"/>
              </a:solidFill>
            </a:endParaRPr>
          </a:p>
        </p:txBody>
      </p:sp>
      <p:sp>
        <p:nvSpPr>
          <p:cNvPr id="8200" name="Rectangle 4"/>
          <p:cNvSpPr>
            <a:spLocks noGrp="1" noChangeArrowheads="1"/>
          </p:cNvSpPr>
          <p:nvPr>
            <p:ph sz="half" idx="2"/>
          </p:nvPr>
        </p:nvSpPr>
        <p:spPr>
          <a:xfrm>
            <a:off x="4457700" y="1944106"/>
            <a:ext cx="4286250" cy="3537095"/>
          </a:xfrm>
        </p:spPr>
        <p:txBody>
          <a:bodyPr vert="horz" wrap="square" lIns="51792" tIns="25897" rIns="51792" bIns="25897" numCol="1" rtlCol="0" anchor="t" anchorCtr="0" compatLnSpc="1">
            <a:prstTxWarp prst="textNoShape">
              <a:avLst/>
            </a:prstTxWarp>
            <a:normAutofit/>
          </a:bodyPr>
          <a:lstStyle/>
          <a:p>
            <a:pPr marL="0" indent="-108049" defTabSz="514350">
              <a:tabLst>
                <a:tab pos="4146947" algn="r"/>
              </a:tabLst>
            </a:pPr>
            <a:r>
              <a:rPr lang="en-US" sz="1800" b="1" dirty="0"/>
              <a:t>  </a:t>
            </a:r>
            <a:r>
              <a:rPr lang="en-US" sz="1500" b="1" dirty="0"/>
              <a:t>2024</a:t>
            </a:r>
          </a:p>
          <a:p>
            <a:pPr marL="290216" lvl="1" indent="-98227" defTabSz="514350">
              <a:tabLst>
                <a:tab pos="4146947" algn="r"/>
              </a:tabLst>
            </a:pPr>
            <a:r>
              <a:rPr lang="en-US" sz="1350" dirty="0"/>
              <a:t>571 (222/349) – Mixed Panama      </a:t>
            </a:r>
            <a:endParaRPr lang="en-AU" sz="1350" dirty="0"/>
          </a:p>
          <a:p>
            <a:pPr marL="290216" lvl="1" indent="-98227" defTabSz="514350">
              <a:tabLst>
                <a:tab pos="4146947" algn="r"/>
              </a:tabLst>
            </a:pPr>
            <a:r>
              <a:rPr lang="en-AU" sz="1350" dirty="0"/>
              <a:t>631 (319/312) – Mixed Warsaw    </a:t>
            </a:r>
          </a:p>
          <a:p>
            <a:pPr marL="290216" lvl="1" indent="-98227" defTabSz="514350">
              <a:tabLst>
                <a:tab pos="4146947" algn="r"/>
              </a:tabLst>
            </a:pPr>
            <a:r>
              <a:rPr lang="en-AU" sz="1350" dirty="0"/>
              <a:t>567 (277/290) – Mixed Waikoloa </a:t>
            </a:r>
            <a:endParaRPr lang="en-AU" sz="1350" dirty="0">
              <a:solidFill>
                <a:srgbClr val="C00000"/>
              </a:solidFill>
            </a:endParaRPr>
          </a:p>
          <a:p>
            <a:pPr marL="0" indent="-108049" defTabSz="514350">
              <a:tabLst>
                <a:tab pos="4146947" algn="r"/>
              </a:tabLst>
            </a:pPr>
            <a:r>
              <a:rPr lang="en-AU" sz="1650" dirty="0"/>
              <a:t>2025</a:t>
            </a:r>
          </a:p>
          <a:p>
            <a:pPr marL="300038" lvl="1" indent="-108049" defTabSz="514350">
              <a:tabLst>
                <a:tab pos="4146947" algn="r"/>
              </a:tabLst>
            </a:pPr>
            <a:r>
              <a:rPr lang="en-AU" sz="1350" dirty="0"/>
              <a:t>666 (419/247) – Mixed Kobe, Japan </a:t>
            </a:r>
          </a:p>
          <a:p>
            <a:pPr marL="290216" lvl="1" indent="-98227" defTabSz="514350">
              <a:tabLst>
                <a:tab pos="4146947" algn="r"/>
              </a:tabLst>
            </a:pPr>
            <a:endParaRPr lang="en-AU" sz="1350" dirty="0"/>
          </a:p>
          <a:p>
            <a:pPr marL="290216" lvl="1" indent="-98227" defTabSz="514350">
              <a:tabLst>
                <a:tab pos="4146947" algn="r"/>
              </a:tabLst>
            </a:pPr>
            <a:endParaRPr lang="en-US" sz="1200"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7</a:t>
            </a:fld>
            <a:endParaRPr lang="en-GB"/>
          </a:p>
        </p:txBody>
      </p:sp>
      <p:sp>
        <p:nvSpPr>
          <p:cNvPr id="8201" name="Rectangle 5"/>
          <p:cNvSpPr>
            <a:spLocks noChangeArrowheads="1"/>
          </p:cNvSpPr>
          <p:nvPr/>
        </p:nvSpPr>
        <p:spPr bwMode="auto">
          <a:xfrm>
            <a:off x="6978554" y="1400176"/>
            <a:ext cx="184731" cy="170175"/>
          </a:xfrm>
          <a:prstGeom prst="rect">
            <a:avLst/>
          </a:prstGeom>
          <a:noFill/>
          <a:ln w="12700">
            <a:noFill/>
            <a:miter lim="800000"/>
            <a:headEnd type="none" w="sm" len="sm"/>
            <a:tailEnd type="none" w="sm" len="sm"/>
          </a:ln>
        </p:spPr>
        <p:txBody>
          <a:bodyPr wrap="none">
            <a:spAutoFit/>
          </a:bodyPr>
          <a:lstStyle/>
          <a:p>
            <a:pPr defTabSz="514350">
              <a:defRPr/>
            </a:pPr>
            <a:endParaRPr lang="en-US" sz="506" b="1">
              <a:solidFill>
                <a:srgbClr val="000000"/>
              </a:solidFill>
              <a:ea typeface="MS PGothic" pitchFamily="34" charset="-128"/>
            </a:endParaRPr>
          </a:p>
        </p:txBody>
      </p:sp>
      <p:sp>
        <p:nvSpPr>
          <p:cNvPr id="3" name="TextBox 2">
            <a:extLst>
              <a:ext uri="{FF2B5EF4-FFF2-40B4-BE49-F238E27FC236}">
                <a16:creationId xmlns:a16="http://schemas.microsoft.com/office/drawing/2014/main" id="{F2048E59-9FDD-1445-C84C-6B10C8F68742}"/>
              </a:ext>
            </a:extLst>
          </p:cNvPr>
          <p:cNvSpPr txBox="1"/>
          <p:nvPr/>
        </p:nvSpPr>
        <p:spPr>
          <a:xfrm>
            <a:off x="152400" y="5808191"/>
            <a:ext cx="8013027" cy="307777"/>
          </a:xfrm>
          <a:prstGeom prst="rect">
            <a:avLst/>
          </a:prstGeom>
          <a:noFill/>
        </p:spPr>
        <p:txBody>
          <a:bodyPr wrap="none" rtlCol="0">
            <a:spAutoFit/>
          </a:bodyPr>
          <a:lstStyle/>
          <a:p>
            <a:r>
              <a:rPr lang="en-US" sz="1400" dirty="0"/>
              <a:t>Slide from </a:t>
            </a:r>
            <a:r>
              <a:rPr lang="en-US" sz="1400" dirty="0">
                <a:hlinkClick r:id="rId3"/>
              </a:rPr>
              <a:t>https://mentor.ieee.org/802-ec/dcn/25/ec-25-0001-00-WCSG-wireless-treasurer-report-2025.pptx</a:t>
            </a:r>
            <a:r>
              <a:rPr lang="en-US" sz="1400" dirty="0"/>
              <a:t> </a:t>
            </a:r>
          </a:p>
        </p:txBody>
      </p:sp>
      <p:sp>
        <p:nvSpPr>
          <p:cNvPr id="2" name="Date Placeholder 1">
            <a:extLst>
              <a:ext uri="{FF2B5EF4-FFF2-40B4-BE49-F238E27FC236}">
                <a16:creationId xmlns:a16="http://schemas.microsoft.com/office/drawing/2014/main" id="{411CC053-AD64-5BB9-0972-10F70B751C8B}"/>
              </a:ext>
            </a:extLst>
          </p:cNvPr>
          <p:cNvSpPr>
            <a:spLocks noGrp="1"/>
          </p:cNvSpPr>
          <p:nvPr>
            <p:ph type="dt" sz="half" idx="10"/>
          </p:nvPr>
        </p:nvSpPr>
        <p:spPr/>
        <p:txBody>
          <a:bodyPr/>
          <a:lstStyle/>
          <a:p>
            <a:pPr>
              <a:defRPr/>
            </a:pPr>
            <a:r>
              <a:rPr lang="en-US"/>
              <a:t>March 2025</a:t>
            </a:r>
          </a:p>
        </p:txBody>
      </p:sp>
      <p:sp>
        <p:nvSpPr>
          <p:cNvPr id="4" name="Footer Placeholder 3">
            <a:extLst>
              <a:ext uri="{FF2B5EF4-FFF2-40B4-BE49-F238E27FC236}">
                <a16:creationId xmlns:a16="http://schemas.microsoft.com/office/drawing/2014/main" id="{A2B1E0A5-F170-9D91-4EC4-8925E25D298A}"/>
              </a:ext>
            </a:extLst>
          </p:cNvPr>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1790584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254789</TotalTime>
  <Words>812</Words>
  <Application>Microsoft Office PowerPoint</Application>
  <PresentationFormat>On-screen Show (4:3)</PresentationFormat>
  <Paragraphs>106</Paragraphs>
  <Slides>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MS PGothic</vt:lpstr>
      <vt:lpstr>Arial</vt:lpstr>
      <vt:lpstr>Arial Black</vt:lpstr>
      <vt:lpstr>Calibri</vt:lpstr>
      <vt:lpstr>Calibri Light</vt:lpstr>
      <vt:lpstr>Times New Roman</vt:lpstr>
      <vt:lpstr>Office Theme</vt:lpstr>
      <vt:lpstr>Document</vt:lpstr>
      <vt:lpstr>2025 March Wireless Chairs SC Report</vt:lpstr>
      <vt:lpstr> Abstract </vt:lpstr>
      <vt:lpstr>Scope, Duties, Membership</vt:lpstr>
      <vt:lpstr>Deliverables and operations rules</vt:lpstr>
      <vt:lpstr> Summary of activities since November 2024 </vt:lpstr>
      <vt:lpstr> Summary of decisions taken, planned </vt:lpstr>
      <vt:lpstr>2020 – 2025 Wireless Interim Meeting Historical Attendance</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WCSC report</dc:title>
  <dc:subject>802 WCSC report</dc:subject>
  <dc:creator>Dorothy Stanley</dc:creator>
  <cp:keywords>2025 March report for 802 LMSC</cp:keywords>
  <cp:lastModifiedBy>Stanley, Dorothy</cp:lastModifiedBy>
  <cp:revision>3783</cp:revision>
  <cp:lastPrinted>2017-11-04T17:30:55Z</cp:lastPrinted>
  <dcterms:created xsi:type="dcterms:W3CDTF">2002-03-10T15:43:16Z</dcterms:created>
  <dcterms:modified xsi:type="dcterms:W3CDTF">2025-02-28T17:42:37Z</dcterms:modified>
  <cp:category>March 2025</cp:category>
</cp:coreProperties>
</file>