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70" r:id="rId3"/>
    <p:sldId id="271" r:id="rId4"/>
    <p:sldId id="272" r:id="rId5"/>
    <p:sldId id="273" r:id="rId6"/>
    <p:sldId id="276"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CD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9A0404-6132-45DF-BD0F-F1158E149871}" v="2" dt="2023-01-19T18:50:59.0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38" autoAdjust="0"/>
    <p:restoredTop sz="94660"/>
  </p:normalViewPr>
  <p:slideViewPr>
    <p:cSldViewPr>
      <p:cViewPr varScale="1">
        <p:scale>
          <a:sx n="106" d="100"/>
          <a:sy n="106" d="100"/>
        </p:scale>
        <p:origin x="132" y="12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128" y="2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Dave Halasz, Morse Micro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Dave Halasz, Morse Micro</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July 2024</a:t>
            </a:r>
            <a:endParaRPr lang="en-US" dirty="0"/>
          </a:p>
        </p:txBody>
      </p:sp>
      <p:sp>
        <p:nvSpPr>
          <p:cNvPr id="6" name="Rectangle 6"/>
          <p:cNvSpPr>
            <a:spLocks noGrp="1" noChangeArrowheads="1"/>
          </p:cNvSpPr>
          <p:nvPr>
            <p:ph type="ftr"/>
          </p:nvPr>
        </p:nvSpPr>
        <p:spPr>
          <a:ln/>
        </p:spPr>
        <p:txBody>
          <a:bodyPr/>
          <a:lstStyle/>
          <a:p>
            <a:r>
              <a:rPr lang="en-US"/>
              <a:t>Dave Halasz, Morse Micro</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Dave Halasz, Morse Micro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dirty="0"/>
          </a:p>
        </p:txBody>
      </p:sp>
      <p:sp>
        <p:nvSpPr>
          <p:cNvPr id="6" name="Footer Placeholder 5"/>
          <p:cNvSpPr>
            <a:spLocks noGrp="1"/>
          </p:cNvSpPr>
          <p:nvPr>
            <p:ph type="ftr" idx="11"/>
          </p:nvPr>
        </p:nvSpPr>
        <p:spPr/>
        <p:txBody>
          <a:bodyPr/>
          <a:lstStyle>
            <a:lvl1pPr>
              <a:defRPr/>
            </a:lvl1pPr>
          </a:lstStyle>
          <a:p>
            <a:r>
              <a:rPr lang="en-GB"/>
              <a:t>Dave Halasz, Morse Micro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Dave Halasz, Morse Micro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dirty="0"/>
          </a:p>
        </p:txBody>
      </p:sp>
      <p:sp>
        <p:nvSpPr>
          <p:cNvPr id="4" name="Footer Placeholder 3"/>
          <p:cNvSpPr>
            <a:spLocks noGrp="1"/>
          </p:cNvSpPr>
          <p:nvPr>
            <p:ph type="ftr" idx="11"/>
          </p:nvPr>
        </p:nvSpPr>
        <p:spPr/>
        <p:txBody>
          <a:bodyPr/>
          <a:lstStyle>
            <a:lvl1pPr>
              <a:defRPr/>
            </a:lvl1pPr>
          </a:lstStyle>
          <a:p>
            <a:r>
              <a:rPr lang="en-GB"/>
              <a:t>Dave Halasz, Morse Micro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dirty="0"/>
          </a:p>
        </p:txBody>
      </p:sp>
      <p:sp>
        <p:nvSpPr>
          <p:cNvPr id="3" name="Footer Placeholder 2"/>
          <p:cNvSpPr>
            <a:spLocks noGrp="1"/>
          </p:cNvSpPr>
          <p:nvPr>
            <p:ph type="ftr" idx="11"/>
          </p:nvPr>
        </p:nvSpPr>
        <p:spPr/>
        <p:txBody>
          <a:bodyPr/>
          <a:lstStyle>
            <a:lvl1pPr>
              <a:defRPr/>
            </a:lvl1pPr>
          </a:lstStyle>
          <a:p>
            <a:r>
              <a:rPr lang="en-GB"/>
              <a:t>Dave Halasz, Morse Micro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Dave Halasz, Morse Micro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IEEE 802 doc.: ec-25-0053-00-LMSC</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vent.com/api/email/dispatch/v1/click/q4prklrwyk3l4l/yk5kb4lz/aHR0cHMlM0ElMkYlMkZjYWxlbmRhci5nb29nbGUuY29tJTJGY2FsZW5kYXIlMkZldmVudCUzRmFjdGlvbiUzRFRFTVBMQVRFJTI2dG1laWQlM0RNR2RzYnpGdU9XcDJNamR3YVhOMGRXWXphakF4YVhKdGJ6VWdZakZwTmpFM09UZHljV05sT0d0ek5XWmtPV1pwTjJzeWJtTkFadyUyNnRtc3JjJTNEYjFpNjE3OTdycWNlOGtzNWZkOWZpN2sybmMlMjU0MGdyb3VwLmNhbGVuZGFyLmdvb2dsZS5jb20mZm42JTJCNTIyJTJCMjlOenl3QyUyQm9UUlBzSVhWT05tWENUd1BLR1dYTzklMkZpQ2JRJTNEJmh0dHBzJTNBJTJGJTJGY2FsZW5kYXIuZ29vZ2xlLmNvbSUyRmNhbGVuZGFyJTJGZXZlbnQlM0ZhY3Rpb24lM0RURU1QTEFURSUyNnRtZWlkJTNETUdkc2J6RnVPV3AyTWpkd2FYTjBkV1l6YWpBeGFYSnRielVnWWpGcE5qRTNPVGR5Y1dObE9HdHpOV1prT1dacE4yc3libU5BWnclMjZ0bXNyYyUzRGIxaTYxNzk3cnFjZThrczVmZDlmaTdrMm5jJTI1NDBncm91cC5jYWxlbmRhci5nb29nbGUuY29t" TargetMode="External"/><Relationship Id="rId2" Type="http://schemas.openxmlformats.org/officeDocument/2006/relationships/hyperlink" Target="https://mentor.ieee.org/802-ec/documents?is_dcn=0023&amp;is_year=2020" TargetMode="External"/><Relationship Id="rId1" Type="http://schemas.openxmlformats.org/officeDocument/2006/relationships/slideLayout" Target="../slideLayouts/slideLayout2.xml"/><Relationship Id="rId5" Type="http://schemas.openxmlformats.org/officeDocument/2006/relationships/hyperlink" Target="https://www.cvent.com/api/email/dispatch/v1/click/q4prklrwyk3l4l/yk5kb4lz/aHR0cHMlM0ElMkYlMkZpbWF0LmllZWUub3JnJTJGJlplWjk4S1glMkZSR1p6Z0RWV2RzU3dQOUdLN00xVjEydG43NWVYeEt2a2hsRSUzRCZodHRwcyUzQSUyRiUyRmltYXQuaWVlZS5vcmc" TargetMode="External"/><Relationship Id="rId4" Type="http://schemas.openxmlformats.org/officeDocument/2006/relationships/hyperlink" Target="https://www.cvent.com/api/email/dispatch/v1/click/q4prklrwyk3l4l/yk5kb4lz/aHR0cHMlM0ElMkYlMkZjYWxlbmRhci5nb29nbGUuY29tJTJGY2FsZW5kYXIlMkZldmVudCUzRmFjdGlvbiUzRFRFTVBMQVRFJTI2dG1laWQlM0RObXhpWTJ0aGEyNXRNV1UxYW1vM05qZzNkSFV6WTNFd1kyMGdZakZwTmpFM09UZHljV05sT0d0ek5XWmtPV1pwTjJzeWJtTkFadyUyNnRtc3JjJTNEYjFpNjE3OTdycWNlOGtzNWZkOWZpN2sybmMlMjU0MGdyb3VwLmNhbGVuZGFyLmdvb2dsZS5jb20mYTV0TkFKV2daclBGOTFhOXM3bHlSSG9LQ2dmWDh4c2t1TnVJUW52aTBsSSUzRCZodHRwcyUzQSUyRiUyRmNhbGVuZGFyLmdvb2dsZS5jb20lMkZjYWxlbmRhciUyRmV2ZW50JTNGYWN0aW9uJTNEVEVNUExBVEUlMjZ0bWVpZCUzRE5teGlZMnRoYTI1dE1XVTFhbW8zTmpnM2RIVXpZM0V3WTIwZ1lqRnBOakUzT1RkeWNXTmxPR3R6Tldaa09XWnBOMnN5Ym1OQVp3JTI2dG1zcmMlM0RiMWk2MTc5N3JxY2U4a3M1ZmQ5Zmk3azJuYyUyNTQwZ3JvdXAuY2FsZW5kYXIuZ29vZ2xlLmNvbQ"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AU" dirty="0"/>
              <a:t>IEEE 802 Orientation Report</a:t>
            </a:r>
            <a:endParaRPr lang="en-GB" dirty="0"/>
          </a:p>
        </p:txBody>
      </p:sp>
      <p:sp>
        <p:nvSpPr>
          <p:cNvPr id="3074" name="Rectangle 2"/>
          <p:cNvSpPr>
            <a:spLocks noGrp="1" noChangeArrowheads="1"/>
          </p:cNvSpPr>
          <p:nvPr>
            <p:ph type="subTitle" idx="1"/>
          </p:nvPr>
        </p:nvSpPr>
        <p:spPr>
          <a:xfrm>
            <a:off x="1828800" y="208865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2025-03-06</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a:t>Dave Halasz, Morse Micro</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561339"/>
              </p:ext>
            </p:extLst>
          </p:nvPr>
        </p:nvGraphicFramePr>
        <p:xfrm>
          <a:off x="1484313" y="3305175"/>
          <a:ext cx="10221912" cy="2117725"/>
        </p:xfrm>
        <a:graphic>
          <a:graphicData uri="http://schemas.openxmlformats.org/presentationml/2006/ole">
            <mc:AlternateContent xmlns:mc="http://schemas.openxmlformats.org/markup-compatibility/2006">
              <mc:Choice xmlns:v="urn:schemas-microsoft-com:vml" Requires="v">
                <p:oleObj name="Document" r:id="rId3" imgW="10442994" imgH="2169154" progId="Word.Document.8">
                  <p:embed/>
                </p:oleObj>
              </mc:Choice>
              <mc:Fallback>
                <p:oleObj name="Document" r:id="rId3" imgW="10442994" imgH="2169154" progId="Word.Document.8">
                  <p:embed/>
                  <p:pic>
                    <p:nvPicPr>
                      <p:cNvPr id="3075" name="Object 3"/>
                      <p:cNvPicPr>
                        <a:picLocks noChangeAspect="1" noChangeArrowheads="1"/>
                      </p:cNvPicPr>
                      <p:nvPr/>
                    </p:nvPicPr>
                    <p:blipFill>
                      <a:blip r:embed="rId4"/>
                      <a:srcRect/>
                      <a:stretch>
                        <a:fillRect/>
                      </a:stretch>
                    </p:blipFill>
                    <p:spPr bwMode="auto">
                      <a:xfrm>
                        <a:off x="1484313" y="3305175"/>
                        <a:ext cx="10221912" cy="2117725"/>
                      </a:xfrm>
                      <a:prstGeom prst="rect">
                        <a:avLst/>
                      </a:prstGeom>
                      <a:noFill/>
                    </p:spPr>
                  </p:pic>
                </p:oleObj>
              </mc:Fallback>
            </mc:AlternateContent>
          </a:graphicData>
        </a:graphic>
      </p:graphicFrame>
      <p:sp>
        <p:nvSpPr>
          <p:cNvPr id="3076" name="Rectangle 4"/>
          <p:cNvSpPr>
            <a:spLocks noChangeArrowheads="1"/>
          </p:cNvSpPr>
          <p:nvPr/>
        </p:nvSpPr>
        <p:spPr bwMode="auto">
          <a:xfrm>
            <a:off x="993775" y="270289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8CC03-FF0A-4E93-E5A6-0A97D690A70F}"/>
              </a:ext>
            </a:extLst>
          </p:cNvPr>
          <p:cNvSpPr>
            <a:spLocks noGrp="1"/>
          </p:cNvSpPr>
          <p:nvPr>
            <p:ph type="title"/>
          </p:nvPr>
        </p:nvSpPr>
        <p:spPr/>
        <p:txBody>
          <a:bodyPr/>
          <a:lstStyle/>
          <a:p>
            <a:r>
              <a:rPr lang="en-US" dirty="0"/>
              <a:t>IEEE 802 Orientation</a:t>
            </a:r>
          </a:p>
        </p:txBody>
      </p:sp>
      <p:sp>
        <p:nvSpPr>
          <p:cNvPr id="3" name="Content Placeholder 2">
            <a:extLst>
              <a:ext uri="{FF2B5EF4-FFF2-40B4-BE49-F238E27FC236}">
                <a16:creationId xmlns:a16="http://schemas.microsoft.com/office/drawing/2014/main" id="{0658BBFA-8DC4-B000-72B0-49C8CEC3AAF6}"/>
              </a:ext>
            </a:extLst>
          </p:cNvPr>
          <p:cNvSpPr>
            <a:spLocks noGrp="1"/>
          </p:cNvSpPr>
          <p:nvPr>
            <p:ph idx="1"/>
          </p:nvPr>
        </p:nvSpPr>
        <p:spPr>
          <a:xfrm>
            <a:off x="914401" y="1981201"/>
            <a:ext cx="10361084" cy="4400127"/>
          </a:xfrm>
        </p:spPr>
        <p:txBody>
          <a:bodyPr/>
          <a:lstStyle/>
          <a:p>
            <a:r>
              <a:rPr lang="en-US" dirty="0"/>
              <a:t>The orientation slides are here:</a:t>
            </a:r>
          </a:p>
          <a:p>
            <a:pPr lvl="1"/>
            <a:r>
              <a:rPr lang="en-US" dirty="0"/>
              <a:t>https://mentor.ieee.org/802-ec/dcn/20/ec-20-0023-10-00EC-ieee-802-orientation.pptx</a:t>
            </a:r>
          </a:p>
          <a:p>
            <a:endParaRPr lang="en-US" dirty="0"/>
          </a:p>
          <a:p>
            <a:r>
              <a:rPr lang="en-US" dirty="0"/>
              <a:t>Two conference calls on March 3</a:t>
            </a:r>
            <a:r>
              <a:rPr lang="en-US" baseline="30000" dirty="0"/>
              <a:t>rd</a:t>
            </a:r>
            <a:r>
              <a:rPr lang="en-US" dirty="0"/>
              <a:t>, to provide flexibility to attendees.</a:t>
            </a:r>
          </a:p>
          <a:p>
            <a:pPr>
              <a:buFont typeface="Arial" panose="020B0604020202020204" pitchFamily="34" charset="0"/>
              <a:buChar char="•"/>
            </a:pPr>
            <a:r>
              <a:rPr lang="en-US" dirty="0"/>
              <a:t>11 am Eastern U.S.</a:t>
            </a:r>
          </a:p>
          <a:p>
            <a:pPr>
              <a:buFont typeface="Arial" panose="020B0604020202020204" pitchFamily="34" charset="0"/>
              <a:buChar char="•"/>
            </a:pPr>
            <a:r>
              <a:rPr lang="en-US" dirty="0"/>
              <a:t>10 pm Eastern U.S.</a:t>
            </a:r>
          </a:p>
          <a:p>
            <a:pPr>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80E7F1AE-F59E-02FC-4B60-CE39E046AD6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29D482D-4FB1-7105-76F1-76A528A51569}"/>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697218FF-9C16-6A99-9578-5BD8348CB1A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52039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C2DBB-F10A-C6C9-9263-2EE0EFA73718}"/>
              </a:ext>
            </a:extLst>
          </p:cNvPr>
          <p:cNvSpPr>
            <a:spLocks noGrp="1"/>
          </p:cNvSpPr>
          <p:nvPr>
            <p:ph type="title"/>
          </p:nvPr>
        </p:nvSpPr>
        <p:spPr/>
        <p:txBody>
          <a:bodyPr/>
          <a:lstStyle/>
          <a:p>
            <a:r>
              <a:rPr lang="en-US" dirty="0"/>
              <a:t>Invitation email</a:t>
            </a:r>
          </a:p>
        </p:txBody>
      </p:sp>
      <p:graphicFrame>
        <p:nvGraphicFramePr>
          <p:cNvPr id="7" name="Content Placeholder 6">
            <a:extLst>
              <a:ext uri="{FF2B5EF4-FFF2-40B4-BE49-F238E27FC236}">
                <a16:creationId xmlns:a16="http://schemas.microsoft.com/office/drawing/2014/main" id="{D85EFD2A-623C-9E97-3F0B-D03A71C8ACD4}"/>
              </a:ext>
            </a:extLst>
          </p:cNvPr>
          <p:cNvGraphicFramePr>
            <a:graphicFrameLocks noGrp="1"/>
          </p:cNvGraphicFramePr>
          <p:nvPr>
            <p:ph idx="1"/>
            <p:extLst>
              <p:ext uri="{D42A27DB-BD31-4B8C-83A1-F6EECF244321}">
                <p14:modId xmlns:p14="http://schemas.microsoft.com/office/powerpoint/2010/main" val="2962165786"/>
              </p:ext>
            </p:extLst>
          </p:nvPr>
        </p:nvGraphicFramePr>
        <p:xfrm>
          <a:off x="914400" y="1628800"/>
          <a:ext cx="10361613" cy="4752531"/>
        </p:xfrm>
        <a:graphic>
          <a:graphicData uri="http://schemas.openxmlformats.org/drawingml/2006/table">
            <a:tbl>
              <a:tblPr/>
              <a:tblGrid>
                <a:gridCol w="10361613">
                  <a:extLst>
                    <a:ext uri="{9D8B030D-6E8A-4147-A177-3AD203B41FA5}">
                      <a16:colId xmlns:a16="http://schemas.microsoft.com/office/drawing/2014/main" val="1133227"/>
                    </a:ext>
                  </a:extLst>
                </a:gridCol>
              </a:tblGrid>
              <a:tr h="741060">
                <a:tc>
                  <a:txBody>
                    <a:bodyPr/>
                    <a:lstStyle/>
                    <a:p>
                      <a:pPr algn="l">
                        <a:lnSpc>
                          <a:spcPts val="1350"/>
                        </a:lnSpc>
                      </a:pPr>
                      <a:r>
                        <a:rPr lang="en-US" sz="1400" b="0" i="0" dirty="0">
                          <a:solidFill>
                            <a:srgbClr val="000000"/>
                          </a:solidFill>
                          <a:effectLst/>
                          <a:latin typeface="Arial" panose="020B0604020202020204" pitchFamily="34" charset="0"/>
                        </a:rPr>
                        <a:t>As a new attendee to IEEE 802, I'd like to encourage you to attend one of our new member orientation conference calls. We'll be going over the IEEE 802 Orientation material, which can be found at the following link,</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787254122"/>
                  </a:ext>
                </a:extLst>
              </a:tr>
              <a:tr h="253979">
                <a:tc>
                  <a:txBody>
                    <a:bodyPr/>
                    <a:lstStyle/>
                    <a:p>
                      <a:pPr algn="l">
                        <a:lnSpc>
                          <a:spcPts val="1350"/>
                        </a:lnSpc>
                      </a:pPr>
                      <a:r>
                        <a:rPr lang="en-US" sz="1400" b="0" i="0" dirty="0">
                          <a:solidFill>
                            <a:srgbClr val="00629B"/>
                          </a:solidFill>
                          <a:effectLst/>
                          <a:latin typeface="Arial" panose="020B0604020202020204" pitchFamily="34" charset="0"/>
                          <a:hlinkClick r:id="rId2"/>
                        </a:rPr>
                        <a:t>https://mentor.ieee.org/802-ec/documents?is_dcn=0023&amp;is_year=2020</a:t>
                      </a:r>
                      <a:endParaRPr lang="en-US" sz="1400" b="0" i="0" dirty="0">
                        <a:solidFill>
                          <a:srgbClr val="000000"/>
                        </a:solidFill>
                        <a:effectLst/>
                        <a:latin typeface="Arial" panose="020B060402020202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239451730"/>
                  </a:ext>
                </a:extLst>
              </a:tr>
              <a:tr h="497519">
                <a:tc>
                  <a:txBody>
                    <a:bodyPr/>
                    <a:lstStyle/>
                    <a:p>
                      <a:pPr algn="l">
                        <a:lnSpc>
                          <a:spcPts val="1350"/>
                        </a:lnSpc>
                      </a:pPr>
                      <a:r>
                        <a:rPr lang="en-US" sz="1400" b="0" i="0" dirty="0">
                          <a:solidFill>
                            <a:srgbClr val="000000"/>
                          </a:solidFill>
                          <a:effectLst/>
                          <a:latin typeface="Arial" panose="020B0604020202020204" pitchFamily="34" charset="0"/>
                        </a:rPr>
                        <a:t>There will be two calls on Monday, March 3rd. One at 11 am eastern US, and the second at 10 pm eastern US. The calls will cover the same material.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653030635"/>
                  </a:ext>
                </a:extLst>
              </a:tr>
              <a:tr h="253979">
                <a:tc>
                  <a:txBody>
                    <a:bodyPr/>
                    <a:lstStyle/>
                    <a:p>
                      <a:pPr algn="l">
                        <a:lnSpc>
                          <a:spcPts val="1350"/>
                        </a:lnSpc>
                      </a:pPr>
                      <a:r>
                        <a:rPr lang="en-US" sz="1400" b="1" i="0" dirty="0">
                          <a:solidFill>
                            <a:srgbClr val="000000"/>
                          </a:solidFill>
                          <a:effectLst/>
                          <a:latin typeface="Arial" panose="020B0604020202020204" pitchFamily="34" charset="0"/>
                        </a:rPr>
                        <a:t>Session #1 at 11 am eastern time US</a:t>
                      </a:r>
                      <a:endParaRPr lang="en-US" sz="1400" b="0" i="0" dirty="0">
                        <a:solidFill>
                          <a:srgbClr val="000000"/>
                        </a:solidFill>
                        <a:effectLst/>
                        <a:latin typeface="Arial" panose="020B060402020202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594003522"/>
                  </a:ext>
                </a:extLst>
              </a:tr>
              <a:tr h="741060">
                <a:tc>
                  <a:txBody>
                    <a:bodyPr/>
                    <a:lstStyle/>
                    <a:p>
                      <a:pPr algn="l">
                        <a:lnSpc>
                          <a:spcPts val="1350"/>
                        </a:lnSpc>
                      </a:pPr>
                      <a:r>
                        <a:rPr lang="en-US" sz="1400" b="0" i="0" u="sng" dirty="0">
                          <a:solidFill>
                            <a:srgbClr val="00629B"/>
                          </a:solidFill>
                          <a:effectLst/>
                          <a:latin typeface="Arial" panose="020B0604020202020204" pitchFamily="34" charset="0"/>
                          <a:hlinkClick r:id="rId3"/>
                        </a:rPr>
                        <a:t>https://calendar.google.com/calendar/event?action=TEMPLATE&amp;tmeid=MGdsbzFuOWp2MjdwaXN0dWYzajAxaXJtbzUgYjFpNjE3OTdycWNlOGtzNWZkOWZpN2sybmNAZw&amp;tmsrc=b1i61797rqce8ks5fd9fi7k2nc%40group.calendar.google.com</a:t>
                      </a:r>
                      <a:endParaRPr lang="en-US" sz="1400" b="0" i="0" dirty="0">
                        <a:solidFill>
                          <a:srgbClr val="000000"/>
                        </a:solidFill>
                        <a:effectLst/>
                        <a:latin typeface="Arial" panose="020B060402020202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924240641"/>
                  </a:ext>
                </a:extLst>
              </a:tr>
              <a:tr h="253979">
                <a:tc>
                  <a:txBody>
                    <a:bodyPr/>
                    <a:lstStyle/>
                    <a:p>
                      <a:pPr algn="l">
                        <a:lnSpc>
                          <a:spcPts val="1350"/>
                        </a:lnSpc>
                      </a:pPr>
                      <a:r>
                        <a:rPr lang="en-US" sz="1400" b="1" i="0" dirty="0">
                          <a:solidFill>
                            <a:srgbClr val="000000"/>
                          </a:solidFill>
                          <a:effectLst/>
                          <a:latin typeface="Arial" panose="020B0604020202020204" pitchFamily="34" charset="0"/>
                        </a:rPr>
                        <a:t>Session #2 at 10 pm eastern time US</a:t>
                      </a:r>
                      <a:endParaRPr lang="en-US" sz="1400" b="0" i="0" dirty="0">
                        <a:solidFill>
                          <a:srgbClr val="000000"/>
                        </a:solidFill>
                        <a:effectLst/>
                        <a:latin typeface="Arial" panose="020B060402020202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4181376783"/>
                  </a:ext>
                </a:extLst>
              </a:tr>
              <a:tr h="741060">
                <a:tc>
                  <a:txBody>
                    <a:bodyPr/>
                    <a:lstStyle/>
                    <a:p>
                      <a:pPr algn="l">
                        <a:lnSpc>
                          <a:spcPts val="1350"/>
                        </a:lnSpc>
                      </a:pPr>
                      <a:r>
                        <a:rPr lang="en-US" sz="1400" b="0" i="0" u="sng" dirty="0">
                          <a:solidFill>
                            <a:srgbClr val="00629B"/>
                          </a:solidFill>
                          <a:effectLst/>
                          <a:latin typeface="Arial" panose="020B0604020202020204" pitchFamily="34" charset="0"/>
                          <a:hlinkClick r:id="rId4"/>
                        </a:rPr>
                        <a:t>https://calendar.google.com/calendar/event?action=TEMPLATE&amp;tmeid=NmxiY2tha25tMWU1amo3Njg3dHUzY3EwY20gYjFpNjE3OTdycWNlOGtzNWZkOWZpN2sybmNAZw&amp;tmsrc=b1i61797rqce8ks5fd9fi7k2nc%40group.calendar.google.com</a:t>
                      </a:r>
                      <a:endParaRPr lang="en-US" sz="1400" b="0" i="0" dirty="0">
                        <a:solidFill>
                          <a:srgbClr val="000000"/>
                        </a:solidFill>
                        <a:effectLst/>
                        <a:latin typeface="Arial" panose="020B060402020202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528479883"/>
                  </a:ext>
                </a:extLst>
              </a:tr>
              <a:tr h="253979">
                <a:tc>
                  <a:txBody>
                    <a:bodyPr/>
                    <a:lstStyle/>
                    <a:p>
                      <a:pPr algn="l">
                        <a:lnSpc>
                          <a:spcPts val="1350"/>
                        </a:lnSpc>
                      </a:pPr>
                      <a:r>
                        <a:rPr lang="en-US" sz="1400" b="0" i="0" dirty="0">
                          <a:solidFill>
                            <a:srgbClr val="000000"/>
                          </a:solidFill>
                          <a:effectLst/>
                          <a:latin typeface="Arial" panose="020B0604020202020204" pitchFamily="34" charset="0"/>
                        </a:rPr>
                        <a:t>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376731153"/>
                  </a:ext>
                </a:extLst>
              </a:tr>
              <a:tr h="253979">
                <a:tc>
                  <a:txBody>
                    <a:bodyPr/>
                    <a:lstStyle/>
                    <a:p>
                      <a:pPr algn="l">
                        <a:lnSpc>
                          <a:spcPts val="1350"/>
                        </a:lnSpc>
                      </a:pPr>
                      <a:r>
                        <a:rPr lang="en-US" sz="1400" b="0" i="0" dirty="0">
                          <a:solidFill>
                            <a:srgbClr val="000000"/>
                          </a:solidFill>
                          <a:effectLst/>
                          <a:latin typeface="Arial" panose="020B0604020202020204" pitchFamily="34" charset="0"/>
                        </a:rPr>
                        <a:t>Prior to the call, please attempt to log into IMAT at the following link,</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163040350"/>
                  </a:ext>
                </a:extLst>
              </a:tr>
              <a:tr h="253979">
                <a:tc>
                  <a:txBody>
                    <a:bodyPr/>
                    <a:lstStyle/>
                    <a:p>
                      <a:pPr algn="l">
                        <a:lnSpc>
                          <a:spcPts val="1350"/>
                        </a:lnSpc>
                      </a:pPr>
                      <a:r>
                        <a:rPr lang="en-US" sz="1400" b="0" i="0" u="sng" dirty="0">
                          <a:solidFill>
                            <a:srgbClr val="00629B"/>
                          </a:solidFill>
                          <a:effectLst/>
                          <a:latin typeface="Arial" panose="020B0604020202020204" pitchFamily="34" charset="0"/>
                          <a:hlinkClick r:id="rId5"/>
                        </a:rPr>
                        <a:t>https://imat.ieee.org</a:t>
                      </a:r>
                      <a:endParaRPr lang="en-US" sz="1400" b="0" i="0" dirty="0">
                        <a:solidFill>
                          <a:srgbClr val="000000"/>
                        </a:solidFill>
                        <a:effectLst/>
                        <a:latin typeface="Arial" panose="020B060402020202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840477201"/>
                  </a:ext>
                </a:extLst>
              </a:tr>
              <a:tr h="253979">
                <a:tc>
                  <a:txBody>
                    <a:bodyPr/>
                    <a:lstStyle/>
                    <a:p>
                      <a:pPr algn="l">
                        <a:lnSpc>
                          <a:spcPts val="1350"/>
                        </a:lnSpc>
                      </a:pPr>
                      <a:r>
                        <a:rPr lang="en-US" sz="1400" b="0" i="0" dirty="0">
                          <a:solidFill>
                            <a:srgbClr val="000000"/>
                          </a:solidFill>
                          <a:effectLst/>
                          <a:latin typeface="Arial" panose="020B0604020202020204" pitchFamily="34" charset="0"/>
                        </a:rPr>
                        <a:t>Logging into IMAT uses your IEEE Account credentials.</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857704096"/>
                  </a:ext>
                </a:extLst>
              </a:tr>
              <a:tr h="253979">
                <a:tc>
                  <a:txBody>
                    <a:bodyPr/>
                    <a:lstStyle/>
                    <a:p>
                      <a:pPr algn="l">
                        <a:lnSpc>
                          <a:spcPts val="1350"/>
                        </a:lnSpc>
                      </a:pPr>
                      <a:r>
                        <a:rPr lang="en-US" sz="1400" b="0" i="0" dirty="0">
                          <a:solidFill>
                            <a:srgbClr val="000000"/>
                          </a:solidFill>
                          <a:effectLst/>
                          <a:latin typeface="Arial" panose="020B0604020202020204" pitchFamily="34" charset="0"/>
                        </a:rPr>
                        <a:t>During orientation, we will review logging into IMAT.</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198565673"/>
                  </a:ext>
                </a:extLst>
              </a:tr>
            </a:tbl>
          </a:graphicData>
        </a:graphic>
      </p:graphicFrame>
      <p:sp>
        <p:nvSpPr>
          <p:cNvPr id="4" name="Slide Number Placeholder 3">
            <a:extLst>
              <a:ext uri="{FF2B5EF4-FFF2-40B4-BE49-F238E27FC236}">
                <a16:creationId xmlns:a16="http://schemas.microsoft.com/office/drawing/2014/main" id="{CCECE4C7-E42D-AE62-B963-DF6F1AD3243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10FA34C-B623-F7CD-9FF9-FA8A5404EE3B}"/>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891F1A3C-0A11-7077-7604-3CAF5FF681B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61510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C0A79-8376-9F86-89FC-378BEE980D3E}"/>
              </a:ext>
            </a:extLst>
          </p:cNvPr>
          <p:cNvSpPr>
            <a:spLocks noGrp="1"/>
          </p:cNvSpPr>
          <p:nvPr>
            <p:ph type="title"/>
          </p:nvPr>
        </p:nvSpPr>
        <p:spPr/>
        <p:txBody>
          <a:bodyPr/>
          <a:lstStyle/>
          <a:p>
            <a:r>
              <a:rPr lang="en-US" dirty="0"/>
              <a:t>Attendance</a:t>
            </a:r>
          </a:p>
        </p:txBody>
      </p:sp>
      <p:sp>
        <p:nvSpPr>
          <p:cNvPr id="3" name="Content Placeholder 2">
            <a:extLst>
              <a:ext uri="{FF2B5EF4-FFF2-40B4-BE49-F238E27FC236}">
                <a16:creationId xmlns:a16="http://schemas.microsoft.com/office/drawing/2014/main" id="{C439D617-E286-66F0-AFFA-5EDA860E6103}"/>
              </a:ext>
            </a:extLst>
          </p:cNvPr>
          <p:cNvSpPr>
            <a:spLocks noGrp="1"/>
          </p:cNvSpPr>
          <p:nvPr>
            <p:ph idx="1"/>
          </p:nvPr>
        </p:nvSpPr>
        <p:spPr/>
        <p:txBody>
          <a:bodyPr/>
          <a:lstStyle/>
          <a:p>
            <a:r>
              <a:rPr lang="en-US" dirty="0"/>
              <a:t>Invitation email sent to first timers</a:t>
            </a:r>
          </a:p>
          <a:p>
            <a:pPr lvl="1"/>
            <a:r>
              <a:rPr lang="en-US" dirty="0"/>
              <a:t>26 Letters of Invitation Sent (1 for Dave Halasz)</a:t>
            </a:r>
          </a:p>
          <a:p>
            <a:endParaRPr lang="en-US" dirty="0"/>
          </a:p>
          <a:p>
            <a:r>
              <a:rPr lang="en-US" dirty="0"/>
              <a:t>March 3, 11am</a:t>
            </a:r>
          </a:p>
          <a:p>
            <a:pPr lvl="1"/>
            <a:r>
              <a:rPr lang="en-US" dirty="0"/>
              <a:t>3 + Dave Halasz + Jon </a:t>
            </a:r>
            <a:r>
              <a:rPr lang="en-US" dirty="0" err="1"/>
              <a:t>Rosdahl</a:t>
            </a:r>
            <a:endParaRPr lang="en-US" dirty="0"/>
          </a:p>
          <a:p>
            <a:endParaRPr lang="en-US" dirty="0"/>
          </a:p>
          <a:p>
            <a:r>
              <a:rPr lang="en-US" dirty="0"/>
              <a:t>March 3, 10 pm </a:t>
            </a:r>
          </a:p>
          <a:p>
            <a:pPr lvl="1"/>
            <a:r>
              <a:rPr lang="en-US" dirty="0"/>
              <a:t>1 + Dave Halasz</a:t>
            </a:r>
          </a:p>
        </p:txBody>
      </p:sp>
      <p:sp>
        <p:nvSpPr>
          <p:cNvPr id="4" name="Slide Number Placeholder 3">
            <a:extLst>
              <a:ext uri="{FF2B5EF4-FFF2-40B4-BE49-F238E27FC236}">
                <a16:creationId xmlns:a16="http://schemas.microsoft.com/office/drawing/2014/main" id="{508FD770-C739-4C79-7580-D3FC02AE353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72EA8AF-60B1-8AAF-EC73-FB7F384E4B09}"/>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50FA89F7-5044-6900-2D81-CB4FBCE99D7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467403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ECB46-BE5E-5651-9586-B4EBEA41040F}"/>
              </a:ext>
            </a:extLst>
          </p:cNvPr>
          <p:cNvSpPr>
            <a:spLocks noGrp="1"/>
          </p:cNvSpPr>
          <p:nvPr>
            <p:ph type="title"/>
          </p:nvPr>
        </p:nvSpPr>
        <p:spPr/>
        <p:txBody>
          <a:bodyPr/>
          <a:lstStyle/>
          <a:p>
            <a:r>
              <a:rPr lang="en-US" dirty="0"/>
              <a:t>Issue 1</a:t>
            </a:r>
          </a:p>
        </p:txBody>
      </p:sp>
      <p:sp>
        <p:nvSpPr>
          <p:cNvPr id="3" name="Content Placeholder 2">
            <a:extLst>
              <a:ext uri="{FF2B5EF4-FFF2-40B4-BE49-F238E27FC236}">
                <a16:creationId xmlns:a16="http://schemas.microsoft.com/office/drawing/2014/main" id="{F5E1D14B-A097-7FFC-02A6-6B69006D2A82}"/>
              </a:ext>
            </a:extLst>
          </p:cNvPr>
          <p:cNvSpPr>
            <a:spLocks noGrp="1"/>
          </p:cNvSpPr>
          <p:nvPr>
            <p:ph idx="1"/>
          </p:nvPr>
        </p:nvSpPr>
        <p:spPr/>
        <p:txBody>
          <a:bodyPr/>
          <a:lstStyle/>
          <a:p>
            <a:r>
              <a:rPr lang="en-US" dirty="0"/>
              <a:t>In </a:t>
            </a:r>
            <a:r>
              <a:rPr lang="en-US" dirty="0" err="1"/>
              <a:t>imat</a:t>
            </a:r>
            <a:r>
              <a:rPr lang="en-US" dirty="0"/>
              <a:t>, common affiliation is typically difficult to find.</a:t>
            </a:r>
          </a:p>
          <a:p>
            <a:endParaRPr lang="en-US" dirty="0"/>
          </a:p>
          <a:p>
            <a:r>
              <a:rPr lang="en-US" dirty="0"/>
              <a:t>Action Item : Discuss</a:t>
            </a:r>
          </a:p>
        </p:txBody>
      </p:sp>
      <p:sp>
        <p:nvSpPr>
          <p:cNvPr id="4" name="Slide Number Placeholder 3">
            <a:extLst>
              <a:ext uri="{FF2B5EF4-FFF2-40B4-BE49-F238E27FC236}">
                <a16:creationId xmlns:a16="http://schemas.microsoft.com/office/drawing/2014/main" id="{DD712D86-6229-D853-C5A4-B8F8747F347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EF89032-AC6C-4DCB-ED78-EE2F450AB48F}"/>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4C0DAD5C-2FEE-F635-2FC3-6C69AFB141D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82541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5BBE3D-7C6F-FE67-80B6-BA9DE6D0F8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248207-2403-D45E-99AD-E3752052CA03}"/>
              </a:ext>
            </a:extLst>
          </p:cNvPr>
          <p:cNvSpPr>
            <a:spLocks noGrp="1"/>
          </p:cNvSpPr>
          <p:nvPr>
            <p:ph type="title"/>
          </p:nvPr>
        </p:nvSpPr>
        <p:spPr/>
        <p:txBody>
          <a:bodyPr/>
          <a:lstStyle/>
          <a:p>
            <a:r>
              <a:rPr lang="en-US" dirty="0"/>
              <a:t>Issue 2</a:t>
            </a:r>
          </a:p>
        </p:txBody>
      </p:sp>
      <p:sp>
        <p:nvSpPr>
          <p:cNvPr id="3" name="Content Placeholder 2">
            <a:extLst>
              <a:ext uri="{FF2B5EF4-FFF2-40B4-BE49-F238E27FC236}">
                <a16:creationId xmlns:a16="http://schemas.microsoft.com/office/drawing/2014/main" id="{49D35FB8-8E50-206B-076D-B3B48A1ACC1E}"/>
              </a:ext>
            </a:extLst>
          </p:cNvPr>
          <p:cNvSpPr>
            <a:spLocks noGrp="1"/>
          </p:cNvSpPr>
          <p:nvPr>
            <p:ph idx="1"/>
          </p:nvPr>
        </p:nvSpPr>
        <p:spPr/>
        <p:txBody>
          <a:bodyPr/>
          <a:lstStyle/>
          <a:p>
            <a:r>
              <a:rPr lang="en-US" dirty="0"/>
              <a:t>Orientation slides refer to the “EC”.</a:t>
            </a:r>
          </a:p>
          <a:p>
            <a:endParaRPr lang="en-US" dirty="0"/>
          </a:p>
          <a:p>
            <a:r>
              <a:rPr lang="en-US" dirty="0"/>
              <a:t>Action Item : Dave Halasz to review and make appropriate updates to indicate “LMSC”.</a:t>
            </a:r>
          </a:p>
        </p:txBody>
      </p:sp>
      <p:sp>
        <p:nvSpPr>
          <p:cNvPr id="4" name="Slide Number Placeholder 3">
            <a:extLst>
              <a:ext uri="{FF2B5EF4-FFF2-40B4-BE49-F238E27FC236}">
                <a16:creationId xmlns:a16="http://schemas.microsoft.com/office/drawing/2014/main" id="{5504A34D-6772-65ED-284C-0BB6A3B98CA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95CB3FA-D9D2-24C4-C5B5-0CCA11C0E6B7}"/>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243C2F45-E69F-34F8-129C-0BEACE4F3382}"/>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26748235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6892</TotalTime>
  <Words>438</Words>
  <Application>Microsoft Office PowerPoint</Application>
  <PresentationFormat>Widescreen</PresentationFormat>
  <Paragraphs>62</Paragraphs>
  <Slides>6</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Arial Unicode MS</vt:lpstr>
      <vt:lpstr>Times New Roman</vt:lpstr>
      <vt:lpstr>Office Theme</vt:lpstr>
      <vt:lpstr>Document</vt:lpstr>
      <vt:lpstr>IEEE 802 Orientation Report</vt:lpstr>
      <vt:lpstr>IEEE 802 Orientation</vt:lpstr>
      <vt:lpstr>Invitation email</vt:lpstr>
      <vt:lpstr>Attendance</vt:lpstr>
      <vt:lpstr>Issue 1</vt:lpstr>
      <vt:lpstr>Issue 2</vt:lpstr>
    </vt:vector>
  </TitlesOfParts>
  <Manager/>
  <Company>AKAYLA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Orientation Report</dc:title>
  <dc:subject/>
  <dc:creator>Dave Halasz</dc:creator>
  <cp:keywords/>
  <dc:description/>
  <cp:lastModifiedBy>David Halasz</cp:lastModifiedBy>
  <cp:revision>98</cp:revision>
  <cp:lastPrinted>1601-01-01T00:00:00Z</cp:lastPrinted>
  <dcterms:created xsi:type="dcterms:W3CDTF">2019-09-19T04:57:16Z</dcterms:created>
  <dcterms:modified xsi:type="dcterms:W3CDTF">2025-03-07T01:01:32Z</dcterms:modified>
  <cp:category/>
</cp:coreProperties>
</file>