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  <p:sldMasterId id="2147483737" r:id="rId2"/>
  </p:sldMasterIdLst>
  <p:notesMasterIdLst>
    <p:notesMasterId r:id="rId9"/>
  </p:notesMasterIdLst>
  <p:handoutMasterIdLst>
    <p:handoutMasterId r:id="rId10"/>
  </p:handoutMasterIdLst>
  <p:sldIdLst>
    <p:sldId id="256" r:id="rId3"/>
    <p:sldId id="686" r:id="rId4"/>
    <p:sldId id="257" r:id="rId5"/>
    <p:sldId id="693" r:id="rId6"/>
    <p:sldId id="692" r:id="rId7"/>
    <p:sldId id="688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D361F4A-E880-4E66-B29E-2EF98C525416}">
          <p14:sldIdLst>
            <p14:sldId id="256"/>
            <p14:sldId id="686"/>
            <p14:sldId id="257"/>
            <p14:sldId id="693"/>
            <p14:sldId id="692"/>
            <p14:sldId id="6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99"/>
    <a:srgbClr val="F9EAE8"/>
    <a:srgbClr val="BFD9E5"/>
    <a:srgbClr val="A6A6A6"/>
    <a:srgbClr val="000000"/>
    <a:srgbClr val="005582"/>
    <a:srgbClr val="B2D1E0"/>
    <a:srgbClr val="7FB3CC"/>
    <a:srgbClr val="00609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83" autoAdjust="0"/>
    <p:restoredTop sz="96357" autoAdjust="0"/>
  </p:normalViewPr>
  <p:slideViewPr>
    <p:cSldViewPr snapToGrid="0" snapToObjects="1">
      <p:cViewPr varScale="1">
        <p:scale>
          <a:sx n="60" d="100"/>
          <a:sy n="60" d="100"/>
        </p:scale>
        <p:origin x="328" y="48"/>
      </p:cViewPr>
      <p:guideLst>
        <p:guide orient="horz" pos="2160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49" d="100"/>
          <a:sy n="49" d="100"/>
        </p:scale>
        <p:origin x="2740" y="40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C6F15F-043F-4A07-9271-814C1FF12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D4F2C-72F1-47FF-81B5-3AEC55C4AE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3DC4-3777-4E36-9080-69B3B9F4B3A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D7A82-2B2F-40C8-B174-E38DB57423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6559A-5BC9-4A10-84D9-DB6F3A1590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B727A-6171-488F-9AFC-4286CAF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0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7D43-250E-47E3-9E6E-F4C000A7A362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EA21-83D2-47D4-8C46-43C733F3C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9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4074CB1C-C51E-4D07-A379-614A66D21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22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883C9D13-1AE7-4566-83DE-A7473A9E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F33B605-73FD-45E3-B6C4-C665E0CA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40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83865D9-1C1D-438F-8DF1-74E67794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47B5D6FE-3429-4E4E-9B71-3EDB54407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87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02559A12-91A7-4BDD-A83E-9AD7409B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800EE5C-C8F8-4508-A3FE-BC87291C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00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1E4B548-0797-41DB-B0F9-BA9017CA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A7C77F8-D839-45AC-8CB8-2C9B1415D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98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19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0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0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4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3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3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30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8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6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5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3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4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6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211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850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42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3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56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9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1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25600" y="6635687"/>
            <a:ext cx="1327606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tr-TR" dirty="0" err="1">
                <a:latin typeface="Verdana" panose="020B0604030504040204" pitchFamily="34" charset="0"/>
              </a:rPr>
              <a:t>March</a:t>
            </a:r>
            <a:r>
              <a:rPr lang="en-US" dirty="0">
                <a:latin typeface="Verdana" panose="020B0604030504040204" pitchFamily="34" charset="0"/>
              </a:rPr>
              <a:t> 2025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05AFCB-6B6D-457E-983A-F9274F33559E}"/>
              </a:ext>
            </a:extLst>
          </p:cNvPr>
          <p:cNvSpPr/>
          <p:nvPr userDrawn="1"/>
        </p:nvSpPr>
        <p:spPr>
          <a:xfrm>
            <a:off x="3301671" y="6619736"/>
            <a:ext cx="16738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ec-24-00</a:t>
            </a:r>
            <a:r>
              <a:rPr lang="tr-TR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62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-0</a:t>
            </a:r>
            <a:r>
              <a:rPr lang="tr-TR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1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-PVIS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2B3E0-4863-61BD-F4C9-763C9812595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338375" y="69913"/>
            <a:ext cx="750238" cy="5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924551"/>
            <a:ext cx="1219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17ECB64A-59B8-4435-8D4C-59F3CA108821}"/>
              </a:ext>
            </a:extLst>
          </p:cNvPr>
          <p:cNvSpPr txBox="1">
            <a:spLocks/>
          </p:cNvSpPr>
          <p:nvPr userDrawn="1"/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01 July 2020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75485EB-D5CD-438A-98F9-5987E1CE15D1}"/>
              </a:ext>
            </a:extLst>
          </p:cNvPr>
          <p:cNvSpPr txBox="1">
            <a:spLocks/>
          </p:cNvSpPr>
          <p:nvPr userDrawn="1"/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02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eee.org/featured/802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inkedin.com/company/ieee8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o.standards.ieee.org/MjExLUZZTC05NTUAAAGYcI4aLxcuscfzSOwFRXlJa6AX5amXtdPl4v5tJdz3_YkVYa48gRftTXgXFDFyL40YWOBBKbc=" TargetMode="External"/><Relationship Id="rId3" Type="http://schemas.openxmlformats.org/officeDocument/2006/relationships/hyperlink" Target="https://standards.ieee.org/about/awards/nominate/" TargetMode="External"/><Relationship Id="rId7" Type="http://schemas.openxmlformats.org/officeDocument/2006/relationships/hyperlink" Target="https://go.standards.ieee.org/MjExLUZZTC05NTUAAAGYcI4aL18TcjN0MgZO0TxVTkMSed81wrDObuRiiUic4ESZIaNwj04duBZjFjh63AnMBJAzJg0=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.standards.ieee.org/MjExLUZZTC05NTUAAAGYcI4aLkJE1YwkxLQRgRIFbnnWvNqQiyxwnCcw3VOVpq3qXXim4aT5ze8uJTd4sLGiDpXnSgY=" TargetMode="External"/><Relationship Id="rId5" Type="http://schemas.openxmlformats.org/officeDocument/2006/relationships/hyperlink" Target="https://go.standards.ieee.org/MjExLUZZTC05NTUAAAGYcI4aL2TAeILfYzlw_c3Dh7ilvztmxu2oSCkPiPVRMrrNJPZT8IjjKFXeiJBLLjIrkKqIt8I=" TargetMode="External"/><Relationship Id="rId10" Type="http://schemas.openxmlformats.org/officeDocument/2006/relationships/hyperlink" Target="https://go.standards.ieee.org/MjExLUZZTC05NTUAAAGYcI4aLjqYgKuqSQGmB2uPhJNFS3DGa4eg1qqLub9deOkKRjO3UMZoQ4wUFNDT0oNEPFffbE8=" TargetMode="External"/><Relationship Id="rId4" Type="http://schemas.openxmlformats.org/officeDocument/2006/relationships/hyperlink" Target="https://go.standards.ieee.org/MjExLUZZTC05NTUAAAGYcI4aL8_TPZalPFeM0B9aAvtIsxPwDlu2HfDQfmmldyt2FjZbZn-I-D0J8gTSGETBZR5-JYs=" TargetMode="External"/><Relationship Id="rId9" Type="http://schemas.openxmlformats.org/officeDocument/2006/relationships/hyperlink" Target="https://go.standards.ieee.org/MjExLUZZTC05NTUAAAGYcI4aLwgiJm4Lf7GbTCxLrulX56CsETAcYHHVc7Q99Roee80lW5dtzg0RqxlPAbv2K7ouFGE=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91D1B-1208-42F7-A249-0DD512746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IEEE 802 </a:t>
            </a:r>
            <a:r>
              <a:rPr lang="tr-TR" dirty="0" err="1">
                <a:solidFill>
                  <a:srgbClr val="006799"/>
                </a:solidFill>
              </a:rPr>
              <a:t>March</a:t>
            </a:r>
            <a:r>
              <a:rPr lang="en-US" dirty="0">
                <a:solidFill>
                  <a:srgbClr val="006799"/>
                </a:solidFill>
              </a:rPr>
              <a:t> 2025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Public Visibility 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Standing Committee Report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6DB2F60-85B2-4076-A1CA-C47C2C2E6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March</a:t>
            </a:r>
            <a:r>
              <a:rPr lang="en-US" dirty="0"/>
              <a:t>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021ED-A25A-4120-BC7B-CBF2171C9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1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25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5A7B-CD7D-49EB-9F3D-DF629B7C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506200" cy="1143000"/>
          </a:xfrm>
        </p:spPr>
        <p:txBody>
          <a:bodyPr/>
          <a:lstStyle/>
          <a:p>
            <a:r>
              <a:rPr lang="en-US" dirty="0"/>
              <a:t>802 Public Visibility SC Scope, Duties, Membership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10278-CCF0-43BB-B025-C818F3CC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C4431C-3C8B-4238-82E7-816A2505E6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1C88C2-7B5D-44C3-B28E-365D5B792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46068" y="1557344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Scope and Duties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To raise public visibility and industry awareness in timely fashion of IEEE 802 WG / TAG activities 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Develop social media content based on IEEE 802 WG / TAG activities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LinkedIn – https://www.linkedin.com/company/ieee802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IEEE-SA 802  - </a:t>
            </a:r>
            <a:r>
              <a:rPr lang="en-AU" sz="1400" dirty="0">
                <a:solidFill>
                  <a:srgbClr val="000000"/>
                </a:solidFill>
                <a:latin typeface="Arial"/>
                <a:hlinkClick r:id="rId2"/>
              </a:rPr>
              <a:t>https://standards.ieee.org/featured/802/index.html</a:t>
            </a:r>
            <a:r>
              <a:rPr lang="en-AU" sz="14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63550" lvl="1"/>
            <a:r>
              <a:rPr kumimoji="0" lang="en-AU" sz="14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Content 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Pre 802 Plenary meetings for social media messaging: PARs to be considered, Tutorials, [802.3] Call-for-Interests, New Task Force formations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Post 802 Plenary meetings for social media messaging: Study Group formations, IEEE 802 Position Approvals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Other 802 related material for social media messaging: Press Releases, White Paper publications, Other 802 approved news, </a:t>
            </a:r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802 WG / TAG Activities with IEEE-SA</a:t>
            </a:r>
          </a:p>
          <a:p>
            <a:pPr marL="631825" lvl="2" indent="-177800"/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IEEE-SA Standards Board Related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- PAR Approvals, Standards Approval, Standards Publication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 indent="0">
              <a:buNone/>
            </a:pPr>
            <a:r>
              <a:rPr lang="en-AU" sz="1400" b="1" dirty="0">
                <a:latin typeface="Arial"/>
              </a:rPr>
              <a:t>Membership</a:t>
            </a:r>
          </a:p>
          <a:p>
            <a:pPr marL="566738" lvl="1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Arial"/>
              </a:rPr>
              <a:t>Membership in the Standing Committee is open to anyone that wishes to participate (ideally at least one participant from each 802 WG and TAG)</a:t>
            </a:r>
            <a:endParaRPr kumimoji="0" lang="en-AU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5435955-F4BE-4DBA-94CA-FDAB551D1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</p:spPr>
        <p:txBody>
          <a:bodyPr/>
          <a:lstStyle/>
          <a:p>
            <a:fld id="{427953F7-7028-42D5-916D-7BE6627B02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F9B9-556C-4F07-8481-85508D96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</a:t>
            </a:r>
            <a:r>
              <a:rPr lang="en-US" dirty="0"/>
              <a:t>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5B92-32B4-465D-B4C4-2F21CC8C3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83" y="1853418"/>
            <a:ext cx="5519195" cy="4114800"/>
          </a:xfrm>
        </p:spPr>
        <p:txBody>
          <a:bodyPr/>
          <a:lstStyle/>
          <a:p>
            <a:pPr marL="457200" lvl="1" indent="0">
              <a:buNone/>
            </a:pP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tr-T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5006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total followers</a:t>
            </a:r>
          </a:p>
          <a:p>
            <a:pPr marL="457200" lvl="1" indent="0"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Last 365 days</a:t>
            </a:r>
          </a:p>
          <a:p>
            <a:pPr lvl="2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tr-T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3258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Impressions</a:t>
            </a:r>
          </a:p>
          <a:p>
            <a:pPr lvl="2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15</a:t>
            </a:r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39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Reactions</a:t>
            </a:r>
          </a:p>
          <a:p>
            <a:pPr lvl="1"/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Latest Posts</a:t>
            </a:r>
          </a:p>
          <a:p>
            <a:pPr lvl="2"/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802.11 Webinar</a:t>
            </a:r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2"/>
            <a:r>
              <a:rPr lang="en-US" sz="1600" b="0" i="0" dirty="0">
                <a:effectLst/>
                <a:latin typeface="-apple-system"/>
              </a:rPr>
              <a:t>March Meeting</a:t>
            </a:r>
          </a:p>
          <a:p>
            <a:pPr lvl="2"/>
            <a:r>
              <a:rPr lang="tr-TR" sz="1600" dirty="0">
                <a:latin typeface="-apple-system"/>
              </a:rPr>
              <a:t>WG </a:t>
            </a:r>
            <a:r>
              <a:rPr lang="tr-TR" sz="1600" dirty="0" err="1">
                <a:latin typeface="-apple-system"/>
              </a:rPr>
              <a:t>Reports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B153-D275-4B51-BDBF-552A1BF04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BCCE2-92A5-A513-F542-456139B874D7}"/>
              </a:ext>
            </a:extLst>
          </p:cNvPr>
          <p:cNvSpPr txBox="1"/>
          <p:nvPr/>
        </p:nvSpPr>
        <p:spPr>
          <a:xfrm>
            <a:off x="337595" y="1124654"/>
            <a:ext cx="7164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altLang="en-US" sz="1800" b="1" dirty="0">
                <a:solidFill>
                  <a:schemeClr val="tx1"/>
                </a:solidFill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https://www.linkedin.com/company/ieee802</a:t>
            </a:r>
            <a:r>
              <a:rPr lang="en-US" altLang="en-US" sz="18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33183-B1BC-D2CB-95EF-EC406F56B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936" y="1877160"/>
            <a:ext cx="7241664" cy="38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FF2EC4-CEC4-907A-F3B9-9531AAA0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WG </a:t>
            </a:r>
            <a:r>
              <a:rPr lang="tr-TR" dirty="0" err="1"/>
              <a:t>Reports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1BB2E5-D84A-BA88-15A1-D55C8D4AA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74" y="1566862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I </a:t>
            </a:r>
            <a:r>
              <a:rPr lang="tr-TR" dirty="0" err="1"/>
              <a:t>would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thank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WG </a:t>
            </a:r>
            <a:r>
              <a:rPr lang="tr-TR" dirty="0" err="1"/>
              <a:t>chairs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short</a:t>
            </a:r>
            <a:r>
              <a:rPr lang="tr-TR" dirty="0"/>
              <a:t> </a:t>
            </a:r>
            <a:r>
              <a:rPr lang="tr-TR" dirty="0" err="1"/>
              <a:t>reports</a:t>
            </a:r>
            <a:r>
              <a:rPr lang="tr-TR" dirty="0"/>
              <a:t>. At </a:t>
            </a:r>
            <a:r>
              <a:rPr lang="tr-TR" dirty="0" err="1"/>
              <a:t>the</a:t>
            </a:r>
            <a:r>
              <a:rPr lang="tr-TR" dirty="0"/>
              <a:t> moment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logos </a:t>
            </a:r>
            <a:r>
              <a:rPr lang="tr-TR" dirty="0" err="1"/>
              <a:t>for</a:t>
            </a:r>
            <a:r>
              <a:rPr lang="tr-TR" dirty="0"/>
              <a:t> 802.11 </a:t>
            </a:r>
            <a:r>
              <a:rPr lang="tr-TR" dirty="0" err="1"/>
              <a:t>and</a:t>
            </a:r>
            <a:r>
              <a:rPr lang="tr-TR" dirty="0"/>
              <a:t> 802.15.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create</a:t>
            </a:r>
            <a:r>
              <a:rPr lang="tr-TR" dirty="0"/>
              <a:t> 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ones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?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EC31D54-CAC7-2B2E-7B23-CEF10B714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5BCB41FB-A937-42F6-3AEA-A30B256FE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56" y="4114800"/>
            <a:ext cx="2757362" cy="12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A72D26C-778D-E97B-BDC1-0E2672936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537" y="4037271"/>
            <a:ext cx="2705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4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4807-69FA-DA54-8783-961963BA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SA Standards Awards Nominations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07F11-407E-E933-D481-ADFDB2CD8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Trophy image">
            <a:extLst>
              <a:ext uri="{FF2B5EF4-FFF2-40B4-BE49-F238E27FC236}">
                <a16:creationId xmlns:a16="http://schemas.microsoft.com/office/drawing/2014/main" id="{91EE3FEE-8BD1-BA8D-A14E-324810B7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03" y="1553718"/>
            <a:ext cx="3964142" cy="26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A22E2-4918-B769-281A-42DFA5427B04}"/>
              </a:ext>
            </a:extLst>
          </p:cNvPr>
          <p:cNvSpPr txBox="1"/>
          <p:nvPr/>
        </p:nvSpPr>
        <p:spPr>
          <a:xfrm>
            <a:off x="874207" y="1800235"/>
            <a:ext cx="62651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Submit your nominations of deserving honorees today</a:t>
            </a:r>
          </a:p>
          <a:p>
            <a:r>
              <a:rPr lang="en-US" dirty="0">
                <a:hlinkClick r:id="rId3"/>
              </a:rPr>
              <a:t>https://standards.ieee.org/about/awards/nominate/</a:t>
            </a:r>
            <a:endParaRPr lang="en-US" dirty="0"/>
          </a:p>
          <a:p>
            <a:endParaRPr lang="en-US" dirty="0"/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nomination period is now open and will run until 31 July 2025.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B21856-AB77-66F7-BBE4-93BC1F49B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40246"/>
              </p:ext>
            </p:extLst>
          </p:nvPr>
        </p:nvGraphicFramePr>
        <p:xfrm>
          <a:off x="826757" y="3629746"/>
          <a:ext cx="11326724" cy="2779512"/>
        </p:xfrm>
        <a:graphic>
          <a:graphicData uri="http://schemas.openxmlformats.org/drawingml/2006/table">
            <a:tbl>
              <a:tblPr/>
              <a:tblGrid>
                <a:gridCol w="11326724">
                  <a:extLst>
                    <a:ext uri="{9D8B030D-6E8A-4147-A177-3AD203B41FA5}">
                      <a16:colId xmlns:a16="http://schemas.microsoft.com/office/drawing/2014/main" val="759038452"/>
                    </a:ext>
                  </a:extLst>
                </a:gridCol>
              </a:tblGrid>
              <a:tr h="228271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062836"/>
                  </a:ext>
                </a:extLst>
              </a:tr>
              <a:tr h="221719">
                <a:tc>
                  <a:txBody>
                    <a:bodyPr/>
                    <a:lstStyle/>
                    <a:p>
                      <a:pPr>
                        <a:lnSpc>
                          <a:spcPts val="2250"/>
                        </a:lnSpc>
                      </a:pP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586299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IEEE SA CONFORMITY ASSESSMENT AWARD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5"/>
                        </a:rPr>
                        <a:t>IEEE SA CORPORATE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88507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6"/>
                        </a:rPr>
                        <a:t>IEEE SA STANDARDS BOARD DISTINGUISHED SERVICE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194968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7"/>
                        </a:rPr>
                        <a:t>IEEE SA LIFETIME ACHIEVEMENT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24279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8"/>
                        </a:rPr>
                        <a:t>IEEE SA INTERNATIONAL AWARD</a:t>
                      </a:r>
                      <a:endParaRPr lang="en-US" sz="1600" b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9"/>
                        </a:rPr>
                        <a:t>IEEE SA STANDARDS COMMITTEE AWARD FOR OUTSTANDING CONTRIBUTION TO ENTITY STANDARDS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10"/>
                        </a:rPr>
                        <a:t>IEEE SA STANDARDS MEDALLION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345047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effectLst/>
                      </a:endParaRPr>
                    </a:p>
                  </a:txBody>
                  <a:tcPr marL="158522" marR="158522" marT="31704" marB="634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658667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7AED2818-622E-B8FF-F4DC-E454342AC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139" y="2011472"/>
            <a:ext cx="1219200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6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0B6E-3394-4A63-9988-4D79134D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Reaching Young Engineer through Content Creators</a:t>
            </a:r>
            <a:endParaRPr lang="en-US" sz="3200" dirty="0">
              <a:solidFill>
                <a:srgbClr val="00679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18110-41C2-4EFE-BC27-60FBBFD4B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36904-4E6A-FF5E-8F1D-1BA047D2E204}"/>
              </a:ext>
            </a:extLst>
          </p:cNvPr>
          <p:cNvSpPr txBox="1"/>
          <p:nvPr/>
        </p:nvSpPr>
        <p:spPr>
          <a:xfrm>
            <a:off x="711200" y="2022990"/>
            <a:ext cx="111787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Lexie Cooper</a:t>
            </a:r>
          </a:p>
          <a:p>
            <a:pPr algn="l" fontAlgn="base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TikTok https://www.tiktok.com/@tracketpacer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dirty="0">
                <a:solidFill>
                  <a:srgbClr val="444444"/>
                </a:solidFill>
                <a:latin typeface="Open Sans" panose="020B0606030504020204" pitchFamily="34" charset="0"/>
              </a:rPr>
              <a:t>She </a:t>
            </a:r>
            <a:r>
              <a:rPr lang="tr-TR" dirty="0" err="1">
                <a:solidFill>
                  <a:srgbClr val="444444"/>
                </a:solidFill>
                <a:latin typeface="Open Sans" panose="020B0606030504020204" pitchFamily="34" charset="0"/>
              </a:rPr>
              <a:t>couldn’t</a:t>
            </a:r>
            <a:r>
              <a:rPr lang="tr-TR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tr-TR" dirty="0" err="1">
                <a:solidFill>
                  <a:srgbClr val="444444"/>
                </a:solidFill>
                <a:latin typeface="Open Sans" panose="020B0606030504020204" pitchFamily="34" charset="0"/>
              </a:rPr>
              <a:t>join</a:t>
            </a:r>
            <a:r>
              <a:rPr lang="tr-TR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tr-TR" dirty="0" err="1">
                <a:solidFill>
                  <a:srgbClr val="444444"/>
                </a:solidFill>
                <a:latin typeface="Open Sans" panose="020B0606030504020204" pitchFamily="34" charset="0"/>
              </a:rPr>
              <a:t>due</a:t>
            </a:r>
            <a:r>
              <a:rPr lang="tr-TR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tr-TR" dirty="0" err="1">
                <a:solidFill>
                  <a:srgbClr val="444444"/>
                </a:solidFill>
                <a:latin typeface="Open Sans" panose="020B0606030504020204" pitchFamily="34" charset="0"/>
              </a:rPr>
              <a:t>to</a:t>
            </a:r>
            <a:r>
              <a:rPr lang="tr-TR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scheduling conflict with work travel 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38733-EF55-A961-281A-6D68ADC00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43" y="1532236"/>
            <a:ext cx="2198914" cy="2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3123"/>
      </p:ext>
    </p:extLst>
  </p:cSld>
  <p:clrMapOvr>
    <a:masterClrMapping/>
  </p:clrMapOvr>
</p:sld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12962</TotalTime>
  <Words>385</Words>
  <Application>Microsoft Office PowerPoint</Application>
  <PresentationFormat>Geniş ekran</PresentationFormat>
  <Paragraphs>58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15" baseType="lpstr">
      <vt:lpstr>ＭＳ Ｐゴシック</vt:lpstr>
      <vt:lpstr>-apple-system</vt:lpstr>
      <vt:lpstr>Arial</vt:lpstr>
      <vt:lpstr>Calibri</vt:lpstr>
      <vt:lpstr>Open Sans</vt:lpstr>
      <vt:lpstr>Verdana</vt:lpstr>
      <vt:lpstr>Wingdings</vt:lpstr>
      <vt:lpstr>ieee_corporate_template_1</vt:lpstr>
      <vt:lpstr>1_ieee_corporate_template_1</vt:lpstr>
      <vt:lpstr>IEEE 802 March 2025 Public Visibility  Standing Committee Report</vt:lpstr>
      <vt:lpstr>802 Public Visibility SC Scope, Duties, Membership</vt:lpstr>
      <vt:lpstr>Linkedin Report </vt:lpstr>
      <vt:lpstr>WG Reports</vt:lpstr>
      <vt:lpstr>IEEE SA Standards Awards Nominations</vt:lpstr>
      <vt:lpstr>Reaching Young Engineer through Content Creators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Tunçer Baykaş</cp:lastModifiedBy>
  <cp:revision>183</cp:revision>
  <dcterms:created xsi:type="dcterms:W3CDTF">2012-11-14T18:53:32Z</dcterms:created>
  <dcterms:modified xsi:type="dcterms:W3CDTF">2025-03-10T12:49:26Z</dcterms:modified>
</cp:coreProperties>
</file>