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675" r:id="rId2"/>
    <p:sldId id="684" r:id="rId3"/>
    <p:sldId id="682" r:id="rId4"/>
    <p:sldId id="685" r:id="rId5"/>
    <p:sldId id="678" r:id="rId6"/>
    <p:sldId id="691" r:id="rId7"/>
    <p:sldId id="676" r:id="rId8"/>
    <p:sldId id="686" r:id="rId9"/>
    <p:sldId id="689" r:id="rId10"/>
    <p:sldId id="688" r:id="rId11"/>
    <p:sldId id="681" r:id="rId12"/>
    <p:sldId id="687" r:id="rId13"/>
    <p:sldId id="683" r:id="rId14"/>
    <p:sldId id="680" r:id="rId15"/>
    <p:sldId id="679" r:id="rId16"/>
    <p:sldId id="674" r:id="rId1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5" autoAdjust="0"/>
    <p:restoredTop sz="94660"/>
  </p:normalViewPr>
  <p:slideViewPr>
    <p:cSldViewPr snapToGrid="0">
      <p:cViewPr varScale="1">
        <p:scale>
          <a:sx n="79" d="100"/>
          <a:sy n="79" d="100"/>
        </p:scale>
        <p:origin x="120" y="744"/>
      </p:cViewPr>
      <p:guideLst/>
    </p:cSldViewPr>
  </p:slideViewPr>
  <p:notesTextViewPr>
    <p:cViewPr>
      <p:scale>
        <a:sx n="1" d="1"/>
        <a:sy n="1" d="1"/>
      </p:scale>
      <p:origin x="0" y="0"/>
    </p:cViewPr>
  </p:notesTextViewPr>
  <p:notesViewPr>
    <p:cSldViewPr snapToGrid="0">
      <p:cViewPr varScale="1">
        <p:scale>
          <a:sx n="62" d="100"/>
          <a:sy n="62" d="100"/>
        </p:scale>
        <p:origin x="2352"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FF1CDD1-F724-CDDC-40FF-AF76939FFD2C}"/>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A2B816E-6128-0362-A64C-CE55CA96A3E6}"/>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3C897996-3992-4F35-9000-AF84CAFF3CE4}" type="datetimeFigureOut">
              <a:rPr lang="en-US" smtClean="0"/>
              <a:t>3/12/2025</a:t>
            </a:fld>
            <a:endParaRPr lang="en-US"/>
          </a:p>
        </p:txBody>
      </p:sp>
      <p:sp>
        <p:nvSpPr>
          <p:cNvPr id="4" name="Footer Placeholder 3">
            <a:extLst>
              <a:ext uri="{FF2B5EF4-FFF2-40B4-BE49-F238E27FC236}">
                <a16:creationId xmlns:a16="http://schemas.microsoft.com/office/drawing/2014/main" id="{11091D9A-181F-FCE0-B7E0-D367522E1A1D}"/>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r>
              <a:rPr lang="en-US"/>
              <a:t>Paul Nikolich (self)</a:t>
            </a:r>
          </a:p>
        </p:txBody>
      </p:sp>
      <p:sp>
        <p:nvSpPr>
          <p:cNvPr id="5" name="Slide Number Placeholder 4">
            <a:extLst>
              <a:ext uri="{FF2B5EF4-FFF2-40B4-BE49-F238E27FC236}">
                <a16:creationId xmlns:a16="http://schemas.microsoft.com/office/drawing/2014/main" id="{28800628-9B6E-E5DC-D580-47C607FF180F}"/>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DE19FB8F-7A86-4170-B0AD-62F07B796C4E}" type="slidenum">
              <a:rPr lang="en-US" smtClean="0"/>
              <a:t>‹#›</a:t>
            </a:fld>
            <a:endParaRPr lang="en-US"/>
          </a:p>
        </p:txBody>
      </p:sp>
    </p:spTree>
    <p:extLst>
      <p:ext uri="{BB962C8B-B14F-4D97-AF65-F5344CB8AC3E}">
        <p14:creationId xmlns:p14="http://schemas.microsoft.com/office/powerpoint/2010/main" val="877731867"/>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EB127329-F009-4789-A3B8-48793A4D3A89}" type="datetimeFigureOut">
              <a:rPr lang="en-US" smtClean="0"/>
              <a:t>3/12/2025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r>
              <a:rPr lang="en-US"/>
              <a:t>Paul Nikolich (self)</a:t>
            </a:r>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2FADFB60-581E-44EC-90B4-B979F9CD4D74}" type="slidenum">
              <a:rPr lang="en-US" smtClean="0"/>
              <a:t>‹#›</a:t>
            </a:fld>
            <a:endParaRPr lang="en-US"/>
          </a:p>
        </p:txBody>
      </p:sp>
    </p:spTree>
    <p:extLst>
      <p:ext uri="{BB962C8B-B14F-4D97-AF65-F5344CB8AC3E}">
        <p14:creationId xmlns:p14="http://schemas.microsoft.com/office/powerpoint/2010/main" val="396665980"/>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r>
              <a:rPr lang="en-US"/>
              <a:t>Paul Nikolich (self)</a:t>
            </a:r>
          </a:p>
        </p:txBody>
      </p:sp>
      <p:sp>
        <p:nvSpPr>
          <p:cNvPr id="5" name="Slide Number Placeholder 4"/>
          <p:cNvSpPr>
            <a:spLocks noGrp="1"/>
          </p:cNvSpPr>
          <p:nvPr>
            <p:ph type="sldNum" sz="quarter" idx="5"/>
          </p:nvPr>
        </p:nvSpPr>
        <p:spPr/>
        <p:txBody>
          <a:bodyPr/>
          <a:lstStyle/>
          <a:p>
            <a:fld id="{2FADFB60-581E-44EC-90B4-B979F9CD4D74}" type="slidenum">
              <a:rPr lang="en-US" smtClean="0"/>
              <a:t>1</a:t>
            </a:fld>
            <a:endParaRPr lang="en-US"/>
          </a:p>
        </p:txBody>
      </p:sp>
    </p:spTree>
    <p:extLst>
      <p:ext uri="{BB962C8B-B14F-4D97-AF65-F5344CB8AC3E}">
        <p14:creationId xmlns:p14="http://schemas.microsoft.com/office/powerpoint/2010/main" val="14002213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9AD1E6-1F9E-0447-DF72-C062FAC285B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D0B7EFC-76E4-73BA-1136-E2A6C694AD9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D0CFCFB-AB74-49AE-B1AC-5B914AB24F1E}"/>
              </a:ext>
            </a:extLst>
          </p:cNvPr>
          <p:cNvSpPr>
            <a:spLocks noGrp="1"/>
          </p:cNvSpPr>
          <p:nvPr>
            <p:ph type="dt" sz="half" idx="10"/>
          </p:nvPr>
        </p:nvSpPr>
        <p:spPr/>
        <p:txBody>
          <a:bodyPr/>
          <a:lstStyle/>
          <a:p>
            <a:r>
              <a:rPr lang="en-US"/>
              <a:t>test</a:t>
            </a:r>
          </a:p>
        </p:txBody>
      </p:sp>
      <p:sp>
        <p:nvSpPr>
          <p:cNvPr id="5" name="Footer Placeholder 4">
            <a:extLst>
              <a:ext uri="{FF2B5EF4-FFF2-40B4-BE49-F238E27FC236}">
                <a16:creationId xmlns:a16="http://schemas.microsoft.com/office/drawing/2014/main" id="{DE83E165-0EFD-FDF5-B3EC-78FEFF8E10DA}"/>
              </a:ext>
            </a:extLst>
          </p:cNvPr>
          <p:cNvSpPr>
            <a:spLocks noGrp="1"/>
          </p:cNvSpPr>
          <p:nvPr>
            <p:ph type="ftr" sz="quarter" idx="11"/>
          </p:nvPr>
        </p:nvSpPr>
        <p:spPr/>
        <p:txBody>
          <a:bodyPr/>
          <a:lstStyle/>
          <a:p>
            <a:r>
              <a:rPr lang="en-US"/>
              <a:t>ec-25-0064-00-LMSC</a:t>
            </a:r>
          </a:p>
        </p:txBody>
      </p:sp>
      <p:sp>
        <p:nvSpPr>
          <p:cNvPr id="6" name="Slide Number Placeholder 5">
            <a:extLst>
              <a:ext uri="{FF2B5EF4-FFF2-40B4-BE49-F238E27FC236}">
                <a16:creationId xmlns:a16="http://schemas.microsoft.com/office/drawing/2014/main" id="{20B4F581-ACEB-AEC2-9786-6A3D8EBC23EF}"/>
              </a:ext>
            </a:extLst>
          </p:cNvPr>
          <p:cNvSpPr>
            <a:spLocks noGrp="1"/>
          </p:cNvSpPr>
          <p:nvPr>
            <p:ph type="sldNum" sz="quarter" idx="12"/>
          </p:nvPr>
        </p:nvSpPr>
        <p:spPr/>
        <p:txBody>
          <a:bodyPr/>
          <a:lstStyle/>
          <a:p>
            <a:fld id="{AA48EFB7-51EC-4EB0-9C8D-DD3ECA58F707}" type="slidenum">
              <a:rPr lang="en-US" smtClean="0"/>
              <a:t>‹#›</a:t>
            </a:fld>
            <a:endParaRPr lang="en-US"/>
          </a:p>
        </p:txBody>
      </p:sp>
    </p:spTree>
    <p:extLst>
      <p:ext uri="{BB962C8B-B14F-4D97-AF65-F5344CB8AC3E}">
        <p14:creationId xmlns:p14="http://schemas.microsoft.com/office/powerpoint/2010/main" val="1122464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4DB91-D09C-B844-3C82-3B64FC1F305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DAEBBC3-DF63-FEE8-88AF-EFCEA26DB32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E37200-E33E-3360-6F3B-D6D7C64A59B9}"/>
              </a:ext>
            </a:extLst>
          </p:cNvPr>
          <p:cNvSpPr>
            <a:spLocks noGrp="1"/>
          </p:cNvSpPr>
          <p:nvPr>
            <p:ph type="dt" sz="half" idx="10"/>
          </p:nvPr>
        </p:nvSpPr>
        <p:spPr/>
        <p:txBody>
          <a:bodyPr/>
          <a:lstStyle/>
          <a:p>
            <a:r>
              <a:rPr lang="en-US"/>
              <a:t>test</a:t>
            </a:r>
          </a:p>
        </p:txBody>
      </p:sp>
      <p:sp>
        <p:nvSpPr>
          <p:cNvPr id="5" name="Footer Placeholder 4">
            <a:extLst>
              <a:ext uri="{FF2B5EF4-FFF2-40B4-BE49-F238E27FC236}">
                <a16:creationId xmlns:a16="http://schemas.microsoft.com/office/drawing/2014/main" id="{3085900A-75E9-976D-3F2D-6E0DDC926FC1}"/>
              </a:ext>
            </a:extLst>
          </p:cNvPr>
          <p:cNvSpPr>
            <a:spLocks noGrp="1"/>
          </p:cNvSpPr>
          <p:nvPr>
            <p:ph type="ftr" sz="quarter" idx="11"/>
          </p:nvPr>
        </p:nvSpPr>
        <p:spPr/>
        <p:txBody>
          <a:bodyPr/>
          <a:lstStyle/>
          <a:p>
            <a:r>
              <a:rPr lang="en-US"/>
              <a:t>ec-25-0064-00-LMSC</a:t>
            </a:r>
          </a:p>
        </p:txBody>
      </p:sp>
      <p:sp>
        <p:nvSpPr>
          <p:cNvPr id="6" name="Slide Number Placeholder 5">
            <a:extLst>
              <a:ext uri="{FF2B5EF4-FFF2-40B4-BE49-F238E27FC236}">
                <a16:creationId xmlns:a16="http://schemas.microsoft.com/office/drawing/2014/main" id="{E145C784-0E04-E436-B00B-A4F595676DD1}"/>
              </a:ext>
            </a:extLst>
          </p:cNvPr>
          <p:cNvSpPr>
            <a:spLocks noGrp="1"/>
          </p:cNvSpPr>
          <p:nvPr>
            <p:ph type="sldNum" sz="quarter" idx="12"/>
          </p:nvPr>
        </p:nvSpPr>
        <p:spPr/>
        <p:txBody>
          <a:bodyPr/>
          <a:lstStyle/>
          <a:p>
            <a:fld id="{AA48EFB7-51EC-4EB0-9C8D-DD3ECA58F707}" type="slidenum">
              <a:rPr lang="en-US" smtClean="0"/>
              <a:t>‹#›</a:t>
            </a:fld>
            <a:endParaRPr lang="en-US"/>
          </a:p>
        </p:txBody>
      </p:sp>
    </p:spTree>
    <p:extLst>
      <p:ext uri="{BB962C8B-B14F-4D97-AF65-F5344CB8AC3E}">
        <p14:creationId xmlns:p14="http://schemas.microsoft.com/office/powerpoint/2010/main" val="2939415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7C1C12-4DEC-172A-8887-CACF91BBBCF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85FFD98-269C-65C3-4792-555C56DCD39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2B8DF1-7925-A789-FEE8-1DF349E8C5CF}"/>
              </a:ext>
            </a:extLst>
          </p:cNvPr>
          <p:cNvSpPr>
            <a:spLocks noGrp="1"/>
          </p:cNvSpPr>
          <p:nvPr>
            <p:ph type="dt" sz="half" idx="10"/>
          </p:nvPr>
        </p:nvSpPr>
        <p:spPr/>
        <p:txBody>
          <a:bodyPr/>
          <a:lstStyle/>
          <a:p>
            <a:r>
              <a:rPr lang="en-US"/>
              <a:t>test</a:t>
            </a:r>
          </a:p>
        </p:txBody>
      </p:sp>
      <p:sp>
        <p:nvSpPr>
          <p:cNvPr id="5" name="Footer Placeholder 4">
            <a:extLst>
              <a:ext uri="{FF2B5EF4-FFF2-40B4-BE49-F238E27FC236}">
                <a16:creationId xmlns:a16="http://schemas.microsoft.com/office/drawing/2014/main" id="{CBB4560D-1E44-2D08-1AA8-C490F03B82B5}"/>
              </a:ext>
            </a:extLst>
          </p:cNvPr>
          <p:cNvSpPr>
            <a:spLocks noGrp="1"/>
          </p:cNvSpPr>
          <p:nvPr>
            <p:ph type="ftr" sz="quarter" idx="11"/>
          </p:nvPr>
        </p:nvSpPr>
        <p:spPr/>
        <p:txBody>
          <a:bodyPr/>
          <a:lstStyle/>
          <a:p>
            <a:r>
              <a:rPr lang="en-US"/>
              <a:t>ec-25-0064-00-LMSC</a:t>
            </a:r>
          </a:p>
        </p:txBody>
      </p:sp>
      <p:sp>
        <p:nvSpPr>
          <p:cNvPr id="6" name="Slide Number Placeholder 5">
            <a:extLst>
              <a:ext uri="{FF2B5EF4-FFF2-40B4-BE49-F238E27FC236}">
                <a16:creationId xmlns:a16="http://schemas.microsoft.com/office/drawing/2014/main" id="{C68BFCE6-80E0-6169-012E-ABD29BBDF3B8}"/>
              </a:ext>
            </a:extLst>
          </p:cNvPr>
          <p:cNvSpPr>
            <a:spLocks noGrp="1"/>
          </p:cNvSpPr>
          <p:nvPr>
            <p:ph type="sldNum" sz="quarter" idx="12"/>
          </p:nvPr>
        </p:nvSpPr>
        <p:spPr/>
        <p:txBody>
          <a:bodyPr/>
          <a:lstStyle/>
          <a:p>
            <a:fld id="{AA48EFB7-51EC-4EB0-9C8D-DD3ECA58F707}" type="slidenum">
              <a:rPr lang="en-US" smtClean="0"/>
              <a:t>‹#›</a:t>
            </a:fld>
            <a:endParaRPr lang="en-US"/>
          </a:p>
        </p:txBody>
      </p:sp>
    </p:spTree>
    <p:extLst>
      <p:ext uri="{BB962C8B-B14F-4D97-AF65-F5344CB8AC3E}">
        <p14:creationId xmlns:p14="http://schemas.microsoft.com/office/powerpoint/2010/main" val="3576175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59BB39-3B5C-93F7-701B-7706E63FF64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5DA03C9-2F06-C2B1-F3D3-9127E6DB31B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EF3BC1-38BF-370A-0ED4-3A55833194E1}"/>
              </a:ext>
            </a:extLst>
          </p:cNvPr>
          <p:cNvSpPr>
            <a:spLocks noGrp="1"/>
          </p:cNvSpPr>
          <p:nvPr>
            <p:ph type="dt" sz="half" idx="10"/>
          </p:nvPr>
        </p:nvSpPr>
        <p:spPr/>
        <p:txBody>
          <a:bodyPr/>
          <a:lstStyle/>
          <a:p>
            <a:r>
              <a:rPr lang="en-US"/>
              <a:t>test</a:t>
            </a:r>
          </a:p>
        </p:txBody>
      </p:sp>
      <p:sp>
        <p:nvSpPr>
          <p:cNvPr id="5" name="Footer Placeholder 4">
            <a:extLst>
              <a:ext uri="{FF2B5EF4-FFF2-40B4-BE49-F238E27FC236}">
                <a16:creationId xmlns:a16="http://schemas.microsoft.com/office/drawing/2014/main" id="{7B70FA7A-2080-707A-5D48-7B932F6436AA}"/>
              </a:ext>
            </a:extLst>
          </p:cNvPr>
          <p:cNvSpPr>
            <a:spLocks noGrp="1"/>
          </p:cNvSpPr>
          <p:nvPr>
            <p:ph type="ftr" sz="quarter" idx="11"/>
          </p:nvPr>
        </p:nvSpPr>
        <p:spPr/>
        <p:txBody>
          <a:bodyPr/>
          <a:lstStyle/>
          <a:p>
            <a:r>
              <a:rPr lang="en-US"/>
              <a:t>ec-25-0064-00-LMSC</a:t>
            </a:r>
          </a:p>
        </p:txBody>
      </p:sp>
      <p:sp>
        <p:nvSpPr>
          <p:cNvPr id="6" name="Slide Number Placeholder 5">
            <a:extLst>
              <a:ext uri="{FF2B5EF4-FFF2-40B4-BE49-F238E27FC236}">
                <a16:creationId xmlns:a16="http://schemas.microsoft.com/office/drawing/2014/main" id="{2A27A2DC-465B-DE4A-2FC6-602AC3B1CBE5}"/>
              </a:ext>
            </a:extLst>
          </p:cNvPr>
          <p:cNvSpPr>
            <a:spLocks noGrp="1"/>
          </p:cNvSpPr>
          <p:nvPr>
            <p:ph type="sldNum" sz="quarter" idx="12"/>
          </p:nvPr>
        </p:nvSpPr>
        <p:spPr/>
        <p:txBody>
          <a:bodyPr/>
          <a:lstStyle/>
          <a:p>
            <a:fld id="{AA48EFB7-51EC-4EB0-9C8D-DD3ECA58F707}" type="slidenum">
              <a:rPr lang="en-US" smtClean="0"/>
              <a:t>‹#›</a:t>
            </a:fld>
            <a:endParaRPr lang="en-US"/>
          </a:p>
        </p:txBody>
      </p:sp>
    </p:spTree>
    <p:extLst>
      <p:ext uri="{BB962C8B-B14F-4D97-AF65-F5344CB8AC3E}">
        <p14:creationId xmlns:p14="http://schemas.microsoft.com/office/powerpoint/2010/main" val="3034990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C7161-CF6F-D2B2-6225-D4AEC536CA3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5954413-8FE0-7FA9-91C6-EBA2E9B1B71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A562760-0AF5-189E-7E35-190314A476A6}"/>
              </a:ext>
            </a:extLst>
          </p:cNvPr>
          <p:cNvSpPr>
            <a:spLocks noGrp="1"/>
          </p:cNvSpPr>
          <p:nvPr>
            <p:ph type="dt" sz="half" idx="10"/>
          </p:nvPr>
        </p:nvSpPr>
        <p:spPr/>
        <p:txBody>
          <a:bodyPr/>
          <a:lstStyle/>
          <a:p>
            <a:r>
              <a:rPr lang="en-US"/>
              <a:t>test</a:t>
            </a:r>
          </a:p>
        </p:txBody>
      </p:sp>
      <p:sp>
        <p:nvSpPr>
          <p:cNvPr id="5" name="Footer Placeholder 4">
            <a:extLst>
              <a:ext uri="{FF2B5EF4-FFF2-40B4-BE49-F238E27FC236}">
                <a16:creationId xmlns:a16="http://schemas.microsoft.com/office/drawing/2014/main" id="{23FC65F3-511F-7635-800F-3A18FF092F67}"/>
              </a:ext>
            </a:extLst>
          </p:cNvPr>
          <p:cNvSpPr>
            <a:spLocks noGrp="1"/>
          </p:cNvSpPr>
          <p:nvPr>
            <p:ph type="ftr" sz="quarter" idx="11"/>
          </p:nvPr>
        </p:nvSpPr>
        <p:spPr/>
        <p:txBody>
          <a:bodyPr/>
          <a:lstStyle/>
          <a:p>
            <a:r>
              <a:rPr lang="en-US"/>
              <a:t>ec-25-0064-00-LMSC</a:t>
            </a:r>
          </a:p>
        </p:txBody>
      </p:sp>
      <p:sp>
        <p:nvSpPr>
          <p:cNvPr id="6" name="Slide Number Placeholder 5">
            <a:extLst>
              <a:ext uri="{FF2B5EF4-FFF2-40B4-BE49-F238E27FC236}">
                <a16:creationId xmlns:a16="http://schemas.microsoft.com/office/drawing/2014/main" id="{5CBD4717-E21C-A8C4-2FE7-12119B681222}"/>
              </a:ext>
            </a:extLst>
          </p:cNvPr>
          <p:cNvSpPr>
            <a:spLocks noGrp="1"/>
          </p:cNvSpPr>
          <p:nvPr>
            <p:ph type="sldNum" sz="quarter" idx="12"/>
          </p:nvPr>
        </p:nvSpPr>
        <p:spPr/>
        <p:txBody>
          <a:bodyPr/>
          <a:lstStyle/>
          <a:p>
            <a:fld id="{AA48EFB7-51EC-4EB0-9C8D-DD3ECA58F707}" type="slidenum">
              <a:rPr lang="en-US" smtClean="0"/>
              <a:t>‹#›</a:t>
            </a:fld>
            <a:endParaRPr lang="en-US"/>
          </a:p>
        </p:txBody>
      </p:sp>
    </p:spTree>
    <p:extLst>
      <p:ext uri="{BB962C8B-B14F-4D97-AF65-F5344CB8AC3E}">
        <p14:creationId xmlns:p14="http://schemas.microsoft.com/office/powerpoint/2010/main" val="749499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5EFA6-1355-829B-8CA5-A591D39650E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FFDD61D-43C3-0800-61E3-3E622B287F1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C11CC8F-3019-E802-A499-72992018E35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4CC9068-8B84-ECC3-AF64-049F7E3F3B0B}"/>
              </a:ext>
            </a:extLst>
          </p:cNvPr>
          <p:cNvSpPr>
            <a:spLocks noGrp="1"/>
          </p:cNvSpPr>
          <p:nvPr>
            <p:ph type="dt" sz="half" idx="10"/>
          </p:nvPr>
        </p:nvSpPr>
        <p:spPr/>
        <p:txBody>
          <a:bodyPr/>
          <a:lstStyle/>
          <a:p>
            <a:r>
              <a:rPr lang="en-US"/>
              <a:t>test</a:t>
            </a:r>
          </a:p>
        </p:txBody>
      </p:sp>
      <p:sp>
        <p:nvSpPr>
          <p:cNvPr id="6" name="Footer Placeholder 5">
            <a:extLst>
              <a:ext uri="{FF2B5EF4-FFF2-40B4-BE49-F238E27FC236}">
                <a16:creationId xmlns:a16="http://schemas.microsoft.com/office/drawing/2014/main" id="{5AEBBE26-C35A-028D-F4D5-1E4D27445784}"/>
              </a:ext>
            </a:extLst>
          </p:cNvPr>
          <p:cNvSpPr>
            <a:spLocks noGrp="1"/>
          </p:cNvSpPr>
          <p:nvPr>
            <p:ph type="ftr" sz="quarter" idx="11"/>
          </p:nvPr>
        </p:nvSpPr>
        <p:spPr/>
        <p:txBody>
          <a:bodyPr/>
          <a:lstStyle/>
          <a:p>
            <a:r>
              <a:rPr lang="en-US"/>
              <a:t>ec-25-0064-00-LMSC</a:t>
            </a:r>
          </a:p>
        </p:txBody>
      </p:sp>
      <p:sp>
        <p:nvSpPr>
          <p:cNvPr id="7" name="Slide Number Placeholder 6">
            <a:extLst>
              <a:ext uri="{FF2B5EF4-FFF2-40B4-BE49-F238E27FC236}">
                <a16:creationId xmlns:a16="http://schemas.microsoft.com/office/drawing/2014/main" id="{36AC0E38-B0F7-2CC1-FF05-0B5457C4A0CE}"/>
              </a:ext>
            </a:extLst>
          </p:cNvPr>
          <p:cNvSpPr>
            <a:spLocks noGrp="1"/>
          </p:cNvSpPr>
          <p:nvPr>
            <p:ph type="sldNum" sz="quarter" idx="12"/>
          </p:nvPr>
        </p:nvSpPr>
        <p:spPr/>
        <p:txBody>
          <a:bodyPr/>
          <a:lstStyle/>
          <a:p>
            <a:fld id="{AA48EFB7-51EC-4EB0-9C8D-DD3ECA58F707}" type="slidenum">
              <a:rPr lang="en-US" smtClean="0"/>
              <a:t>‹#›</a:t>
            </a:fld>
            <a:endParaRPr lang="en-US"/>
          </a:p>
        </p:txBody>
      </p:sp>
    </p:spTree>
    <p:extLst>
      <p:ext uri="{BB962C8B-B14F-4D97-AF65-F5344CB8AC3E}">
        <p14:creationId xmlns:p14="http://schemas.microsoft.com/office/powerpoint/2010/main" val="974340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76908-CCB7-E1DF-E395-7FB77C6AFA2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9C61135-8947-75A8-C624-4CEED9D0D78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52C7605-94DE-F709-A388-C2BFB8D1DA2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38CD4C0-1649-742C-947B-C54289541F8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FC12B8E-C90D-7AAA-66F2-B3F343EC8AA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C7D90CA-9F62-4FE4-3B2D-D9B3334D6A7F}"/>
              </a:ext>
            </a:extLst>
          </p:cNvPr>
          <p:cNvSpPr>
            <a:spLocks noGrp="1"/>
          </p:cNvSpPr>
          <p:nvPr>
            <p:ph type="dt" sz="half" idx="10"/>
          </p:nvPr>
        </p:nvSpPr>
        <p:spPr/>
        <p:txBody>
          <a:bodyPr/>
          <a:lstStyle/>
          <a:p>
            <a:r>
              <a:rPr lang="en-US"/>
              <a:t>test</a:t>
            </a:r>
          </a:p>
        </p:txBody>
      </p:sp>
      <p:sp>
        <p:nvSpPr>
          <p:cNvPr id="8" name="Footer Placeholder 7">
            <a:extLst>
              <a:ext uri="{FF2B5EF4-FFF2-40B4-BE49-F238E27FC236}">
                <a16:creationId xmlns:a16="http://schemas.microsoft.com/office/drawing/2014/main" id="{9AE660D3-DAC6-A821-FBF7-5CD5BCDD8150}"/>
              </a:ext>
            </a:extLst>
          </p:cNvPr>
          <p:cNvSpPr>
            <a:spLocks noGrp="1"/>
          </p:cNvSpPr>
          <p:nvPr>
            <p:ph type="ftr" sz="quarter" idx="11"/>
          </p:nvPr>
        </p:nvSpPr>
        <p:spPr/>
        <p:txBody>
          <a:bodyPr/>
          <a:lstStyle/>
          <a:p>
            <a:r>
              <a:rPr lang="en-US"/>
              <a:t>ec-25-0064-00-LMSC</a:t>
            </a:r>
          </a:p>
        </p:txBody>
      </p:sp>
      <p:sp>
        <p:nvSpPr>
          <p:cNvPr id="9" name="Slide Number Placeholder 8">
            <a:extLst>
              <a:ext uri="{FF2B5EF4-FFF2-40B4-BE49-F238E27FC236}">
                <a16:creationId xmlns:a16="http://schemas.microsoft.com/office/drawing/2014/main" id="{A0287633-0991-B14F-552A-63BBE6B273F4}"/>
              </a:ext>
            </a:extLst>
          </p:cNvPr>
          <p:cNvSpPr>
            <a:spLocks noGrp="1"/>
          </p:cNvSpPr>
          <p:nvPr>
            <p:ph type="sldNum" sz="quarter" idx="12"/>
          </p:nvPr>
        </p:nvSpPr>
        <p:spPr/>
        <p:txBody>
          <a:bodyPr/>
          <a:lstStyle/>
          <a:p>
            <a:fld id="{AA48EFB7-51EC-4EB0-9C8D-DD3ECA58F707}" type="slidenum">
              <a:rPr lang="en-US" smtClean="0"/>
              <a:t>‹#›</a:t>
            </a:fld>
            <a:endParaRPr lang="en-US"/>
          </a:p>
        </p:txBody>
      </p:sp>
    </p:spTree>
    <p:extLst>
      <p:ext uri="{BB962C8B-B14F-4D97-AF65-F5344CB8AC3E}">
        <p14:creationId xmlns:p14="http://schemas.microsoft.com/office/powerpoint/2010/main" val="3313436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ED9B6-CBF5-0373-0EC1-14F37CC631A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83FD103-3771-2D82-5D01-03B892EFC340}"/>
              </a:ext>
            </a:extLst>
          </p:cNvPr>
          <p:cNvSpPr>
            <a:spLocks noGrp="1"/>
          </p:cNvSpPr>
          <p:nvPr>
            <p:ph type="dt" sz="half" idx="10"/>
          </p:nvPr>
        </p:nvSpPr>
        <p:spPr/>
        <p:txBody>
          <a:bodyPr/>
          <a:lstStyle/>
          <a:p>
            <a:r>
              <a:rPr lang="en-US"/>
              <a:t>test</a:t>
            </a:r>
          </a:p>
        </p:txBody>
      </p:sp>
      <p:sp>
        <p:nvSpPr>
          <p:cNvPr id="4" name="Footer Placeholder 3">
            <a:extLst>
              <a:ext uri="{FF2B5EF4-FFF2-40B4-BE49-F238E27FC236}">
                <a16:creationId xmlns:a16="http://schemas.microsoft.com/office/drawing/2014/main" id="{934FCD40-D45A-D6B6-FB92-48ABA22219C1}"/>
              </a:ext>
            </a:extLst>
          </p:cNvPr>
          <p:cNvSpPr>
            <a:spLocks noGrp="1"/>
          </p:cNvSpPr>
          <p:nvPr>
            <p:ph type="ftr" sz="quarter" idx="11"/>
          </p:nvPr>
        </p:nvSpPr>
        <p:spPr/>
        <p:txBody>
          <a:bodyPr/>
          <a:lstStyle/>
          <a:p>
            <a:r>
              <a:rPr lang="en-US"/>
              <a:t>ec-25-0064-00-LMSC</a:t>
            </a:r>
          </a:p>
        </p:txBody>
      </p:sp>
      <p:sp>
        <p:nvSpPr>
          <p:cNvPr id="5" name="Slide Number Placeholder 4">
            <a:extLst>
              <a:ext uri="{FF2B5EF4-FFF2-40B4-BE49-F238E27FC236}">
                <a16:creationId xmlns:a16="http://schemas.microsoft.com/office/drawing/2014/main" id="{807F212B-EB1A-6C1E-5174-8AAD3CB6AB09}"/>
              </a:ext>
            </a:extLst>
          </p:cNvPr>
          <p:cNvSpPr>
            <a:spLocks noGrp="1"/>
          </p:cNvSpPr>
          <p:nvPr>
            <p:ph type="sldNum" sz="quarter" idx="12"/>
          </p:nvPr>
        </p:nvSpPr>
        <p:spPr/>
        <p:txBody>
          <a:bodyPr/>
          <a:lstStyle/>
          <a:p>
            <a:fld id="{AA48EFB7-51EC-4EB0-9C8D-DD3ECA58F707}" type="slidenum">
              <a:rPr lang="en-US" smtClean="0"/>
              <a:t>‹#›</a:t>
            </a:fld>
            <a:endParaRPr lang="en-US"/>
          </a:p>
        </p:txBody>
      </p:sp>
    </p:spTree>
    <p:extLst>
      <p:ext uri="{BB962C8B-B14F-4D97-AF65-F5344CB8AC3E}">
        <p14:creationId xmlns:p14="http://schemas.microsoft.com/office/powerpoint/2010/main" val="157397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DF61FC6-5845-7F9B-1463-FD2DC0536C97}"/>
              </a:ext>
            </a:extLst>
          </p:cNvPr>
          <p:cNvSpPr>
            <a:spLocks noGrp="1"/>
          </p:cNvSpPr>
          <p:nvPr>
            <p:ph type="dt" sz="half" idx="10"/>
          </p:nvPr>
        </p:nvSpPr>
        <p:spPr/>
        <p:txBody>
          <a:bodyPr/>
          <a:lstStyle/>
          <a:p>
            <a:r>
              <a:rPr lang="en-US"/>
              <a:t>test</a:t>
            </a:r>
          </a:p>
        </p:txBody>
      </p:sp>
      <p:sp>
        <p:nvSpPr>
          <p:cNvPr id="3" name="Footer Placeholder 2">
            <a:extLst>
              <a:ext uri="{FF2B5EF4-FFF2-40B4-BE49-F238E27FC236}">
                <a16:creationId xmlns:a16="http://schemas.microsoft.com/office/drawing/2014/main" id="{756A671E-798C-B273-3BBA-B902E79AAB9F}"/>
              </a:ext>
            </a:extLst>
          </p:cNvPr>
          <p:cNvSpPr>
            <a:spLocks noGrp="1"/>
          </p:cNvSpPr>
          <p:nvPr>
            <p:ph type="ftr" sz="quarter" idx="11"/>
          </p:nvPr>
        </p:nvSpPr>
        <p:spPr/>
        <p:txBody>
          <a:bodyPr/>
          <a:lstStyle/>
          <a:p>
            <a:r>
              <a:rPr lang="en-US"/>
              <a:t>ec-25-0064-00-LMSC</a:t>
            </a:r>
          </a:p>
        </p:txBody>
      </p:sp>
      <p:sp>
        <p:nvSpPr>
          <p:cNvPr id="4" name="Slide Number Placeholder 3">
            <a:extLst>
              <a:ext uri="{FF2B5EF4-FFF2-40B4-BE49-F238E27FC236}">
                <a16:creationId xmlns:a16="http://schemas.microsoft.com/office/drawing/2014/main" id="{6B061795-1614-7E93-7F2C-E34D7320AFE9}"/>
              </a:ext>
            </a:extLst>
          </p:cNvPr>
          <p:cNvSpPr>
            <a:spLocks noGrp="1"/>
          </p:cNvSpPr>
          <p:nvPr>
            <p:ph type="sldNum" sz="quarter" idx="12"/>
          </p:nvPr>
        </p:nvSpPr>
        <p:spPr/>
        <p:txBody>
          <a:bodyPr/>
          <a:lstStyle/>
          <a:p>
            <a:fld id="{AA48EFB7-51EC-4EB0-9C8D-DD3ECA58F707}" type="slidenum">
              <a:rPr lang="en-US" smtClean="0"/>
              <a:t>‹#›</a:t>
            </a:fld>
            <a:endParaRPr lang="en-US"/>
          </a:p>
        </p:txBody>
      </p:sp>
    </p:spTree>
    <p:extLst>
      <p:ext uri="{BB962C8B-B14F-4D97-AF65-F5344CB8AC3E}">
        <p14:creationId xmlns:p14="http://schemas.microsoft.com/office/powerpoint/2010/main" val="1418391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1E535-C9EF-134A-D080-882128844F8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E23DD7D-6D72-B6D2-CFB5-F6233675569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3E03286-13D2-FFA2-83CC-08A2C3DF93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A773549-6A13-9A43-C41C-4C37998DC845}"/>
              </a:ext>
            </a:extLst>
          </p:cNvPr>
          <p:cNvSpPr>
            <a:spLocks noGrp="1"/>
          </p:cNvSpPr>
          <p:nvPr>
            <p:ph type="dt" sz="half" idx="10"/>
          </p:nvPr>
        </p:nvSpPr>
        <p:spPr/>
        <p:txBody>
          <a:bodyPr/>
          <a:lstStyle/>
          <a:p>
            <a:r>
              <a:rPr lang="en-US"/>
              <a:t>test</a:t>
            </a:r>
          </a:p>
        </p:txBody>
      </p:sp>
      <p:sp>
        <p:nvSpPr>
          <p:cNvPr id="6" name="Footer Placeholder 5">
            <a:extLst>
              <a:ext uri="{FF2B5EF4-FFF2-40B4-BE49-F238E27FC236}">
                <a16:creationId xmlns:a16="http://schemas.microsoft.com/office/drawing/2014/main" id="{A43CAFA8-E784-79AE-B82A-E581E7E9C1BD}"/>
              </a:ext>
            </a:extLst>
          </p:cNvPr>
          <p:cNvSpPr>
            <a:spLocks noGrp="1"/>
          </p:cNvSpPr>
          <p:nvPr>
            <p:ph type="ftr" sz="quarter" idx="11"/>
          </p:nvPr>
        </p:nvSpPr>
        <p:spPr/>
        <p:txBody>
          <a:bodyPr/>
          <a:lstStyle/>
          <a:p>
            <a:r>
              <a:rPr lang="en-US"/>
              <a:t>ec-25-0064-00-LMSC</a:t>
            </a:r>
          </a:p>
        </p:txBody>
      </p:sp>
      <p:sp>
        <p:nvSpPr>
          <p:cNvPr id="7" name="Slide Number Placeholder 6">
            <a:extLst>
              <a:ext uri="{FF2B5EF4-FFF2-40B4-BE49-F238E27FC236}">
                <a16:creationId xmlns:a16="http://schemas.microsoft.com/office/drawing/2014/main" id="{4F06C317-08C5-8F47-26A8-1EBF09979CEC}"/>
              </a:ext>
            </a:extLst>
          </p:cNvPr>
          <p:cNvSpPr>
            <a:spLocks noGrp="1"/>
          </p:cNvSpPr>
          <p:nvPr>
            <p:ph type="sldNum" sz="quarter" idx="12"/>
          </p:nvPr>
        </p:nvSpPr>
        <p:spPr/>
        <p:txBody>
          <a:bodyPr/>
          <a:lstStyle/>
          <a:p>
            <a:fld id="{AA48EFB7-51EC-4EB0-9C8D-DD3ECA58F707}" type="slidenum">
              <a:rPr lang="en-US" smtClean="0"/>
              <a:t>‹#›</a:t>
            </a:fld>
            <a:endParaRPr lang="en-US"/>
          </a:p>
        </p:txBody>
      </p:sp>
    </p:spTree>
    <p:extLst>
      <p:ext uri="{BB962C8B-B14F-4D97-AF65-F5344CB8AC3E}">
        <p14:creationId xmlns:p14="http://schemas.microsoft.com/office/powerpoint/2010/main" val="623684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6C8F0-228C-7DE0-04AF-3042280B5A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EEC3274-6FAD-9A53-FC41-513B0EB14C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17BC738-79B1-52F0-5237-251F0F69D2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1C1050A-0CEA-9948-8B5E-32585C735EC1}"/>
              </a:ext>
            </a:extLst>
          </p:cNvPr>
          <p:cNvSpPr>
            <a:spLocks noGrp="1"/>
          </p:cNvSpPr>
          <p:nvPr>
            <p:ph type="dt" sz="half" idx="10"/>
          </p:nvPr>
        </p:nvSpPr>
        <p:spPr/>
        <p:txBody>
          <a:bodyPr/>
          <a:lstStyle/>
          <a:p>
            <a:r>
              <a:rPr lang="en-US"/>
              <a:t>test</a:t>
            </a:r>
          </a:p>
        </p:txBody>
      </p:sp>
      <p:sp>
        <p:nvSpPr>
          <p:cNvPr id="6" name="Footer Placeholder 5">
            <a:extLst>
              <a:ext uri="{FF2B5EF4-FFF2-40B4-BE49-F238E27FC236}">
                <a16:creationId xmlns:a16="http://schemas.microsoft.com/office/drawing/2014/main" id="{0643C210-0D4C-2207-536B-115B43C0B58C}"/>
              </a:ext>
            </a:extLst>
          </p:cNvPr>
          <p:cNvSpPr>
            <a:spLocks noGrp="1"/>
          </p:cNvSpPr>
          <p:nvPr>
            <p:ph type="ftr" sz="quarter" idx="11"/>
          </p:nvPr>
        </p:nvSpPr>
        <p:spPr/>
        <p:txBody>
          <a:bodyPr/>
          <a:lstStyle/>
          <a:p>
            <a:r>
              <a:rPr lang="en-US"/>
              <a:t>ec-25-0064-00-LMSC</a:t>
            </a:r>
          </a:p>
        </p:txBody>
      </p:sp>
      <p:sp>
        <p:nvSpPr>
          <p:cNvPr id="7" name="Slide Number Placeholder 6">
            <a:extLst>
              <a:ext uri="{FF2B5EF4-FFF2-40B4-BE49-F238E27FC236}">
                <a16:creationId xmlns:a16="http://schemas.microsoft.com/office/drawing/2014/main" id="{6FDC44D1-97CA-A752-438D-B21280A029D6}"/>
              </a:ext>
            </a:extLst>
          </p:cNvPr>
          <p:cNvSpPr>
            <a:spLocks noGrp="1"/>
          </p:cNvSpPr>
          <p:nvPr>
            <p:ph type="sldNum" sz="quarter" idx="12"/>
          </p:nvPr>
        </p:nvSpPr>
        <p:spPr/>
        <p:txBody>
          <a:bodyPr/>
          <a:lstStyle/>
          <a:p>
            <a:fld id="{AA48EFB7-51EC-4EB0-9C8D-DD3ECA58F707}" type="slidenum">
              <a:rPr lang="en-US" smtClean="0"/>
              <a:t>‹#›</a:t>
            </a:fld>
            <a:endParaRPr lang="en-US"/>
          </a:p>
        </p:txBody>
      </p:sp>
    </p:spTree>
    <p:extLst>
      <p:ext uri="{BB962C8B-B14F-4D97-AF65-F5344CB8AC3E}">
        <p14:creationId xmlns:p14="http://schemas.microsoft.com/office/powerpoint/2010/main" val="3079679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98A376B-57E8-83CF-ABC0-01FFD6785C9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87389A9-7F84-7F36-24B5-8A791BF016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1F489D-D7A9-2708-FF7C-566C5900F1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r>
              <a:rPr lang="en-US"/>
              <a:t>test</a:t>
            </a:r>
          </a:p>
        </p:txBody>
      </p:sp>
      <p:sp>
        <p:nvSpPr>
          <p:cNvPr id="5" name="Footer Placeholder 4">
            <a:extLst>
              <a:ext uri="{FF2B5EF4-FFF2-40B4-BE49-F238E27FC236}">
                <a16:creationId xmlns:a16="http://schemas.microsoft.com/office/drawing/2014/main" id="{DF99E79B-F04E-6FC9-5395-5C8243E8B50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ec-25-0064-00-LMSC</a:t>
            </a:r>
          </a:p>
        </p:txBody>
      </p:sp>
      <p:sp>
        <p:nvSpPr>
          <p:cNvPr id="6" name="Slide Number Placeholder 5">
            <a:extLst>
              <a:ext uri="{FF2B5EF4-FFF2-40B4-BE49-F238E27FC236}">
                <a16:creationId xmlns:a16="http://schemas.microsoft.com/office/drawing/2014/main" id="{830FC974-8C1B-B946-FA03-53062DA7E9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A48EFB7-51EC-4EB0-9C8D-DD3ECA58F707}" type="slidenum">
              <a:rPr lang="en-US" smtClean="0"/>
              <a:t>‹#›</a:t>
            </a:fld>
            <a:endParaRPr lang="en-US"/>
          </a:p>
        </p:txBody>
      </p:sp>
    </p:spTree>
    <p:extLst>
      <p:ext uri="{BB962C8B-B14F-4D97-AF65-F5344CB8AC3E}">
        <p14:creationId xmlns:p14="http://schemas.microsoft.com/office/powerpoint/2010/main" val="21286295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umedia.lib.umn.edu/search?facets%5Bcollection_name_s%5D%5B%5D=Alex+McKenzie+Collection+of+Computer+Networking+Development+Records&amp;facets%5Bcontributing_organization_name_s%5D%5B%5D=University+of+Minnesota+Libraries%2C+Charles+Babbage+Institute.&amp;q=vint" TargetMode="External"/><Relationship Id="rId2" Type="http://schemas.openxmlformats.org/officeDocument/2006/relationships/hyperlink" Target="https://archives.lib.umn.edu/repositories/3/resources/242/digitized"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infoage.org/"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F8431-8B93-8043-BC0A-4894B3E4AE59}"/>
              </a:ext>
            </a:extLst>
          </p:cNvPr>
          <p:cNvSpPr>
            <a:spLocks noGrp="1"/>
          </p:cNvSpPr>
          <p:nvPr>
            <p:ph type="title"/>
          </p:nvPr>
        </p:nvSpPr>
        <p:spPr/>
        <p:txBody>
          <a:bodyPr/>
          <a:lstStyle/>
          <a:p>
            <a:r>
              <a:rPr lang="en-US" dirty="0"/>
              <a:t>11 March 2025 History Ad Hoc Agenda</a:t>
            </a:r>
          </a:p>
        </p:txBody>
      </p:sp>
      <p:sp>
        <p:nvSpPr>
          <p:cNvPr id="3" name="Content Placeholder 2">
            <a:extLst>
              <a:ext uri="{FF2B5EF4-FFF2-40B4-BE49-F238E27FC236}">
                <a16:creationId xmlns:a16="http://schemas.microsoft.com/office/drawing/2014/main" id="{53AFD834-7D7C-3D34-9E07-86A927D09E91}"/>
              </a:ext>
            </a:extLst>
          </p:cNvPr>
          <p:cNvSpPr>
            <a:spLocks noGrp="1"/>
          </p:cNvSpPr>
          <p:nvPr>
            <p:ph idx="1"/>
          </p:nvPr>
        </p:nvSpPr>
        <p:spPr/>
        <p:txBody>
          <a:bodyPr/>
          <a:lstStyle/>
          <a:p>
            <a:pPr marL="514350" indent="-514350">
              <a:buFont typeface="+mj-lt"/>
              <a:buAutoNum type="arabicPeriod"/>
            </a:pPr>
            <a:r>
              <a:rPr lang="en-US" dirty="0"/>
              <a:t>Introductions</a:t>
            </a:r>
          </a:p>
          <a:p>
            <a:pPr marL="514350" indent="-514350">
              <a:buFont typeface="+mj-lt"/>
              <a:buAutoNum type="arabicPeriod"/>
            </a:pPr>
            <a:r>
              <a:rPr lang="en-US" dirty="0"/>
              <a:t>Scope</a:t>
            </a:r>
          </a:p>
          <a:p>
            <a:pPr marL="514350" indent="-514350">
              <a:buFont typeface="+mj-lt"/>
              <a:buAutoNum type="arabicPeriod"/>
            </a:pPr>
            <a:r>
              <a:rPr lang="en-US" dirty="0"/>
              <a:t>Status of planned activities</a:t>
            </a:r>
          </a:p>
          <a:p>
            <a:pPr marL="514350" indent="-514350">
              <a:buFont typeface="+mj-lt"/>
              <a:buAutoNum type="arabicPeriod"/>
            </a:pPr>
            <a:r>
              <a:rPr lang="en-US" dirty="0"/>
              <a:t>Plan next steps</a:t>
            </a:r>
          </a:p>
          <a:p>
            <a:pPr marL="514350" indent="-514350">
              <a:buFont typeface="+mj-lt"/>
              <a:buAutoNum type="arabicPeriod"/>
            </a:pPr>
            <a:r>
              <a:rPr lang="en-US" dirty="0"/>
              <a:t>Schedule next meetings</a:t>
            </a:r>
          </a:p>
        </p:txBody>
      </p:sp>
      <p:sp>
        <p:nvSpPr>
          <p:cNvPr id="4" name="Footer Placeholder 3">
            <a:extLst>
              <a:ext uri="{FF2B5EF4-FFF2-40B4-BE49-F238E27FC236}">
                <a16:creationId xmlns:a16="http://schemas.microsoft.com/office/drawing/2014/main" id="{E0BC10DF-9175-4719-76C2-24AC42C9968C}"/>
              </a:ext>
            </a:extLst>
          </p:cNvPr>
          <p:cNvSpPr>
            <a:spLocks noGrp="1"/>
          </p:cNvSpPr>
          <p:nvPr>
            <p:ph type="ftr" sz="quarter" idx="11"/>
          </p:nvPr>
        </p:nvSpPr>
        <p:spPr/>
        <p:txBody>
          <a:bodyPr/>
          <a:lstStyle/>
          <a:p>
            <a:r>
              <a:rPr lang="en-US" dirty="0"/>
              <a:t>ec-25-0064-00-LMSC</a:t>
            </a:r>
          </a:p>
        </p:txBody>
      </p:sp>
      <p:sp>
        <p:nvSpPr>
          <p:cNvPr id="5" name="Slide Number Placeholder 4">
            <a:extLst>
              <a:ext uri="{FF2B5EF4-FFF2-40B4-BE49-F238E27FC236}">
                <a16:creationId xmlns:a16="http://schemas.microsoft.com/office/drawing/2014/main" id="{D35E3BC6-1701-1164-1A0A-1AD19FA0EE42}"/>
              </a:ext>
            </a:extLst>
          </p:cNvPr>
          <p:cNvSpPr>
            <a:spLocks noGrp="1"/>
          </p:cNvSpPr>
          <p:nvPr>
            <p:ph type="sldNum" sz="quarter" idx="12"/>
          </p:nvPr>
        </p:nvSpPr>
        <p:spPr/>
        <p:txBody>
          <a:bodyPr/>
          <a:lstStyle/>
          <a:p>
            <a:fld id="{AA48EFB7-51EC-4EB0-9C8D-DD3ECA58F707}" type="slidenum">
              <a:rPr lang="en-US" smtClean="0"/>
              <a:t>1</a:t>
            </a:fld>
            <a:endParaRPr lang="en-US"/>
          </a:p>
        </p:txBody>
      </p:sp>
    </p:spTree>
    <p:extLst>
      <p:ext uri="{BB962C8B-B14F-4D97-AF65-F5344CB8AC3E}">
        <p14:creationId xmlns:p14="http://schemas.microsoft.com/office/powerpoint/2010/main" val="32774525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730700-2015-226A-F0DA-DF6E1BD9A78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91062BA-55E0-2AF4-8E19-4636B971A290}"/>
              </a:ext>
            </a:extLst>
          </p:cNvPr>
          <p:cNvSpPr>
            <a:spLocks noGrp="1"/>
          </p:cNvSpPr>
          <p:nvPr>
            <p:ph type="title"/>
          </p:nvPr>
        </p:nvSpPr>
        <p:spPr/>
        <p:txBody>
          <a:bodyPr/>
          <a:lstStyle/>
          <a:p>
            <a:r>
              <a:rPr lang="en-US" dirty="0"/>
              <a:t>Charles Babbage Institute Update</a:t>
            </a:r>
          </a:p>
        </p:txBody>
      </p:sp>
      <p:sp>
        <p:nvSpPr>
          <p:cNvPr id="3" name="Content Placeholder 2">
            <a:extLst>
              <a:ext uri="{FF2B5EF4-FFF2-40B4-BE49-F238E27FC236}">
                <a16:creationId xmlns:a16="http://schemas.microsoft.com/office/drawing/2014/main" id="{EFFF9A13-40EC-EEE5-D268-E03D3D2724F5}"/>
              </a:ext>
            </a:extLst>
          </p:cNvPr>
          <p:cNvSpPr>
            <a:spLocks noGrp="1"/>
          </p:cNvSpPr>
          <p:nvPr>
            <p:ph idx="1"/>
          </p:nvPr>
        </p:nvSpPr>
        <p:spPr/>
        <p:txBody>
          <a:bodyPr>
            <a:normAutofit lnSpcReduction="10000"/>
          </a:bodyPr>
          <a:lstStyle/>
          <a:p>
            <a:r>
              <a:rPr lang="en-US" sz="1800" dirty="0">
                <a:latin typeface="arial" panose="020B0604020202020204" pitchFamily="34" charset="0"/>
              </a:rPr>
              <a:t>CBI will provide</a:t>
            </a:r>
            <a:r>
              <a:rPr lang="en-US" sz="1800" dirty="0">
                <a:effectLst/>
                <a:latin typeface="arial" panose="020B0604020202020204" pitchFamily="34" charset="0"/>
              </a:rPr>
              <a:t> a current Deed of Gift agreement and I will request IEEE legal review.  </a:t>
            </a:r>
            <a:r>
              <a:rPr lang="en-US" sz="1800" b="1" dirty="0">
                <a:effectLst/>
                <a:latin typeface="arial" panose="020B0604020202020204" pitchFamily="34" charset="0"/>
              </a:rPr>
              <a:t>Question:  For the 802 collection, are these mostly personal papers and committee documents? </a:t>
            </a:r>
            <a:r>
              <a:rPr lang="en-US" sz="1800" dirty="0">
                <a:effectLst/>
                <a:latin typeface="arial" panose="020B0604020202020204" pitchFamily="34" charset="0"/>
              </a:rPr>
              <a:t> </a:t>
            </a:r>
            <a:r>
              <a:rPr lang="en-US" sz="1800" dirty="0">
                <a:latin typeface="arial" panose="020B0604020202020204" pitchFamily="34" charset="0"/>
              </a:rPr>
              <a:t>Asked</a:t>
            </a:r>
            <a:r>
              <a:rPr lang="en-US" sz="1800" dirty="0">
                <a:effectLst/>
                <a:latin typeface="arial" panose="020B0604020202020204" pitchFamily="34" charset="0"/>
              </a:rPr>
              <a:t> because IEEE SA documents  might require further approvals/releases?   You and Geoff may need to sign paperwork for the donations - will let you know.  </a:t>
            </a:r>
            <a:br>
              <a:rPr lang="en-US" sz="1800" dirty="0">
                <a:effectLst/>
                <a:latin typeface="arial" panose="020B0604020202020204" pitchFamily="34" charset="0"/>
              </a:rPr>
            </a:br>
            <a:endParaRPr lang="en-US" sz="1800" dirty="0">
              <a:effectLst/>
              <a:latin typeface="arial" panose="020B0604020202020204" pitchFamily="34" charset="0"/>
            </a:endParaRPr>
          </a:p>
          <a:p>
            <a:r>
              <a:rPr lang="en-US" sz="1800" dirty="0">
                <a:effectLst/>
                <a:latin typeface="arial" panose="020B0604020202020204" pitchFamily="34" charset="0"/>
              </a:rPr>
              <a:t>CBI doesn't charge to accept collections but donations help CBI to hire temp staff to process collections.  (The digitalization fees are a direct charge). The Computer Society </a:t>
            </a:r>
            <a:r>
              <a:rPr lang="en-US" sz="1800" dirty="0" err="1">
                <a:effectLst/>
                <a:latin typeface="arial" panose="020B0604020202020204" pitchFamily="34" charset="0"/>
              </a:rPr>
              <a:t>BoG</a:t>
            </a:r>
            <a:r>
              <a:rPr lang="en-US" sz="1800" dirty="0">
                <a:effectLst/>
                <a:latin typeface="arial" panose="020B0604020202020204" pitchFamily="34" charset="0"/>
              </a:rPr>
              <a:t> had previously agreed to make a donation to CBI and that could be extended to include the 802 papers.  </a:t>
            </a:r>
            <a:br>
              <a:rPr lang="en-US" sz="1800" dirty="0">
                <a:effectLst/>
                <a:latin typeface="arial" panose="020B0604020202020204" pitchFamily="34" charset="0"/>
              </a:rPr>
            </a:br>
            <a:endParaRPr lang="en-US" sz="1800" dirty="0">
              <a:effectLst/>
              <a:latin typeface="arial" panose="020B0604020202020204" pitchFamily="34" charset="0"/>
            </a:endParaRPr>
          </a:p>
          <a:p>
            <a:r>
              <a:rPr lang="en-US" sz="1800" dirty="0">
                <a:effectLst/>
                <a:latin typeface="arial" panose="020B0604020202020204" pitchFamily="34" charset="0"/>
              </a:rPr>
              <a:t>Here are examples shared of a collection donated to CBI and put online:  </a:t>
            </a:r>
            <a:r>
              <a:rPr lang="en-US" sz="1800" dirty="0">
                <a:solidFill>
                  <a:srgbClr val="0000EE"/>
                </a:solidFill>
                <a:effectLst/>
                <a:latin typeface="arial" panose="020B0604020202020204" pitchFamily="34" charset="0"/>
                <a:hlinkClick r:id="rId2"/>
              </a:rPr>
              <a:t>https://archives.lib.umn.edu/repositories/3/resources/242/digitized</a:t>
            </a:r>
            <a:r>
              <a:rPr lang="en-US" sz="1800" dirty="0">
                <a:effectLst/>
                <a:latin typeface="arial" panose="020B0604020202020204" pitchFamily="34" charset="0"/>
              </a:rPr>
              <a:t>,  </a:t>
            </a:r>
            <a:r>
              <a:rPr lang="en-US" sz="1800" dirty="0">
                <a:solidFill>
                  <a:srgbClr val="0000EE"/>
                </a:solidFill>
                <a:effectLst/>
                <a:latin typeface="arial" panose="020B0604020202020204" pitchFamily="34" charset="0"/>
                <a:hlinkClick r:id="rId3"/>
              </a:rPr>
              <a:t>https://umedia.lib.umn.edu/search?facets%5Bcollection_name_s%5D%5B%5D=Alex+McKenzie+Collection+of+Computer+Networking+Development+Records&amp;facets%5Bcontributing_organization_name_s%5D%5B%5D=University+of+Minnesota+Libraries%2C+Charles+Babbage+Institute.&amp;q=vint</a:t>
            </a:r>
            <a:endParaRPr lang="en-US" sz="1800" dirty="0">
              <a:solidFill>
                <a:srgbClr val="0000EE"/>
              </a:solidFill>
              <a:effectLst/>
              <a:latin typeface="arial" panose="020B0604020202020204" pitchFamily="34" charset="0"/>
            </a:endParaRPr>
          </a:p>
          <a:p>
            <a:endParaRPr lang="en-US" sz="1800" dirty="0">
              <a:effectLst/>
              <a:latin typeface="arial" panose="020B0604020202020204" pitchFamily="34" charset="0"/>
            </a:endParaRPr>
          </a:p>
          <a:p>
            <a:r>
              <a:rPr lang="en-US" sz="1800" dirty="0">
                <a:effectLst/>
                <a:latin typeface="arial" panose="020B0604020202020204" pitchFamily="34" charset="0"/>
              </a:rPr>
              <a:t>Anne Marie Kelley (AMK) from the Computer Society will coordinate another call with CBI and the 802 volunteers as needed.</a:t>
            </a:r>
          </a:p>
          <a:p>
            <a:endParaRPr lang="en-US" dirty="0"/>
          </a:p>
        </p:txBody>
      </p:sp>
      <p:sp>
        <p:nvSpPr>
          <p:cNvPr id="4" name="Footer Placeholder 3">
            <a:extLst>
              <a:ext uri="{FF2B5EF4-FFF2-40B4-BE49-F238E27FC236}">
                <a16:creationId xmlns:a16="http://schemas.microsoft.com/office/drawing/2014/main" id="{DBED73EF-9833-77D9-1508-1589AB15506A}"/>
              </a:ext>
            </a:extLst>
          </p:cNvPr>
          <p:cNvSpPr>
            <a:spLocks noGrp="1"/>
          </p:cNvSpPr>
          <p:nvPr>
            <p:ph type="ftr" sz="quarter" idx="11"/>
          </p:nvPr>
        </p:nvSpPr>
        <p:spPr/>
        <p:txBody>
          <a:bodyPr/>
          <a:lstStyle/>
          <a:p>
            <a:r>
              <a:rPr lang="en-US"/>
              <a:t>ec-25-0064-00-LMSC</a:t>
            </a:r>
          </a:p>
        </p:txBody>
      </p:sp>
      <p:sp>
        <p:nvSpPr>
          <p:cNvPr id="5" name="Slide Number Placeholder 4">
            <a:extLst>
              <a:ext uri="{FF2B5EF4-FFF2-40B4-BE49-F238E27FC236}">
                <a16:creationId xmlns:a16="http://schemas.microsoft.com/office/drawing/2014/main" id="{EF81CF16-0A9C-35D1-1692-9EC671B3A335}"/>
              </a:ext>
            </a:extLst>
          </p:cNvPr>
          <p:cNvSpPr>
            <a:spLocks noGrp="1"/>
          </p:cNvSpPr>
          <p:nvPr>
            <p:ph type="sldNum" sz="quarter" idx="12"/>
          </p:nvPr>
        </p:nvSpPr>
        <p:spPr/>
        <p:txBody>
          <a:bodyPr/>
          <a:lstStyle/>
          <a:p>
            <a:fld id="{AA48EFB7-51EC-4EB0-9C8D-DD3ECA58F707}" type="slidenum">
              <a:rPr lang="en-US" smtClean="0"/>
              <a:t>10</a:t>
            </a:fld>
            <a:endParaRPr lang="en-US"/>
          </a:p>
        </p:txBody>
      </p:sp>
    </p:spTree>
    <p:extLst>
      <p:ext uri="{BB962C8B-B14F-4D97-AF65-F5344CB8AC3E}">
        <p14:creationId xmlns:p14="http://schemas.microsoft.com/office/powerpoint/2010/main" val="37215870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50091-A6F7-EE95-01C2-2FDC21268985}"/>
              </a:ext>
            </a:extLst>
          </p:cNvPr>
          <p:cNvSpPr>
            <a:spLocks noGrp="1"/>
          </p:cNvSpPr>
          <p:nvPr>
            <p:ph type="title"/>
          </p:nvPr>
        </p:nvSpPr>
        <p:spPr/>
        <p:txBody>
          <a:bodyPr/>
          <a:lstStyle/>
          <a:p>
            <a:r>
              <a:rPr lang="en-US" dirty="0"/>
              <a:t>Background Information</a:t>
            </a:r>
          </a:p>
        </p:txBody>
      </p:sp>
      <p:sp>
        <p:nvSpPr>
          <p:cNvPr id="3" name="Content Placeholder 2">
            <a:extLst>
              <a:ext uri="{FF2B5EF4-FFF2-40B4-BE49-F238E27FC236}">
                <a16:creationId xmlns:a16="http://schemas.microsoft.com/office/drawing/2014/main" id="{0D50337F-1392-9892-4F74-2FC3B4E35488}"/>
              </a:ext>
            </a:extLst>
          </p:cNvPr>
          <p:cNvSpPr>
            <a:spLocks noGrp="1"/>
          </p:cNvSpPr>
          <p:nvPr>
            <p:ph idx="1"/>
          </p:nvPr>
        </p:nvSpPr>
        <p:spPr/>
        <p:txBody>
          <a:bodyPr/>
          <a:lstStyle/>
          <a:p>
            <a:endParaRPr lang="en-US"/>
          </a:p>
        </p:txBody>
      </p:sp>
      <p:sp>
        <p:nvSpPr>
          <p:cNvPr id="4" name="Footer Placeholder 3">
            <a:extLst>
              <a:ext uri="{FF2B5EF4-FFF2-40B4-BE49-F238E27FC236}">
                <a16:creationId xmlns:a16="http://schemas.microsoft.com/office/drawing/2014/main" id="{7778829F-7152-0E63-BBB9-D7F7C58D312B}"/>
              </a:ext>
            </a:extLst>
          </p:cNvPr>
          <p:cNvSpPr>
            <a:spLocks noGrp="1"/>
          </p:cNvSpPr>
          <p:nvPr>
            <p:ph type="ftr" sz="quarter" idx="11"/>
          </p:nvPr>
        </p:nvSpPr>
        <p:spPr/>
        <p:txBody>
          <a:bodyPr/>
          <a:lstStyle/>
          <a:p>
            <a:r>
              <a:rPr lang="en-US"/>
              <a:t>ec-25-0064-00-LMSC</a:t>
            </a:r>
          </a:p>
        </p:txBody>
      </p:sp>
      <p:sp>
        <p:nvSpPr>
          <p:cNvPr id="5" name="Slide Number Placeholder 4">
            <a:extLst>
              <a:ext uri="{FF2B5EF4-FFF2-40B4-BE49-F238E27FC236}">
                <a16:creationId xmlns:a16="http://schemas.microsoft.com/office/drawing/2014/main" id="{28A4CA08-5E1D-E5E0-5475-404E4C8BEE8D}"/>
              </a:ext>
            </a:extLst>
          </p:cNvPr>
          <p:cNvSpPr>
            <a:spLocks noGrp="1"/>
          </p:cNvSpPr>
          <p:nvPr>
            <p:ph type="sldNum" sz="quarter" idx="12"/>
          </p:nvPr>
        </p:nvSpPr>
        <p:spPr/>
        <p:txBody>
          <a:bodyPr/>
          <a:lstStyle/>
          <a:p>
            <a:fld id="{AA48EFB7-51EC-4EB0-9C8D-DD3ECA58F707}" type="slidenum">
              <a:rPr lang="en-US" smtClean="0"/>
              <a:t>11</a:t>
            </a:fld>
            <a:endParaRPr lang="en-US"/>
          </a:p>
        </p:txBody>
      </p:sp>
    </p:spTree>
    <p:extLst>
      <p:ext uri="{BB962C8B-B14F-4D97-AF65-F5344CB8AC3E}">
        <p14:creationId xmlns:p14="http://schemas.microsoft.com/office/powerpoint/2010/main" val="5903897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5A7667-72D4-73E6-D8B9-CFDC10D4E4B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8220622-FD93-2EDD-1BE9-8F9BDC560D04}"/>
              </a:ext>
            </a:extLst>
          </p:cNvPr>
          <p:cNvSpPr>
            <a:spLocks noGrp="1"/>
          </p:cNvSpPr>
          <p:nvPr>
            <p:ph type="title"/>
          </p:nvPr>
        </p:nvSpPr>
        <p:spPr/>
        <p:txBody>
          <a:bodyPr/>
          <a:lstStyle/>
          <a:p>
            <a:r>
              <a:rPr lang="en-US" dirty="0"/>
              <a:t>Noon-2pm EST 11 March 2025 Notes</a:t>
            </a:r>
          </a:p>
        </p:txBody>
      </p:sp>
      <p:sp>
        <p:nvSpPr>
          <p:cNvPr id="3" name="Content Placeholder 2">
            <a:extLst>
              <a:ext uri="{FF2B5EF4-FFF2-40B4-BE49-F238E27FC236}">
                <a16:creationId xmlns:a16="http://schemas.microsoft.com/office/drawing/2014/main" id="{4A5BF684-6470-C998-1E48-85A7149E53C9}"/>
              </a:ext>
            </a:extLst>
          </p:cNvPr>
          <p:cNvSpPr>
            <a:spLocks noGrp="1"/>
          </p:cNvSpPr>
          <p:nvPr>
            <p:ph idx="1"/>
          </p:nvPr>
        </p:nvSpPr>
        <p:spPr>
          <a:xfrm>
            <a:off x="268357" y="1451113"/>
            <a:ext cx="11479695" cy="4725850"/>
          </a:xfrm>
        </p:spPr>
        <p:txBody>
          <a:bodyPr>
            <a:normAutofit/>
          </a:bodyPr>
          <a:lstStyle/>
          <a:p>
            <a:pPr marL="0" indent="0">
              <a:buNone/>
            </a:pPr>
            <a:r>
              <a:rPr lang="en-US" sz="2000" dirty="0"/>
              <a:t>Attendees: </a:t>
            </a:r>
            <a:br>
              <a:rPr lang="en-US" sz="2000" dirty="0"/>
            </a:br>
            <a:r>
              <a:rPr lang="en-US" sz="2000" dirty="0"/>
              <a:t>Paul Nikolich, </a:t>
            </a:r>
          </a:p>
          <a:p>
            <a:pPr marL="0" indent="0">
              <a:buNone/>
            </a:pPr>
            <a:r>
              <a:rPr lang="en-US" sz="2000" dirty="0"/>
              <a:t>James Gilb, Geoff Thompson, Peter Jones, Tuncer </a:t>
            </a:r>
            <a:r>
              <a:rPr lang="en-US" sz="2000" dirty="0" err="1"/>
              <a:t>Baykas</a:t>
            </a:r>
            <a:r>
              <a:rPr lang="en-US" sz="2000" dirty="0"/>
              <a:t>, Dawn </a:t>
            </a:r>
            <a:r>
              <a:rPr lang="en-US" sz="2000" dirty="0" err="1"/>
              <a:t>Slykhouse</a:t>
            </a:r>
            <a:r>
              <a:rPr lang="en-US" sz="2000" dirty="0"/>
              <a:t>, Gary Robinson, Bob Love, Yvette Ho Sang, Nathan Brewer, Mario Costa, Yuan Qiu Luo, Al Petrick?</a:t>
            </a:r>
          </a:p>
          <a:p>
            <a:pPr marL="0" indent="0">
              <a:buNone/>
            </a:pPr>
            <a:r>
              <a:rPr lang="en-US" sz="2000" dirty="0"/>
              <a:t>Action Items:</a:t>
            </a:r>
          </a:p>
          <a:p>
            <a:pPr marL="514350" indent="-514350">
              <a:buFont typeface="+mj-lt"/>
              <a:buAutoNum type="arabicPeriod"/>
            </a:pPr>
            <a:r>
              <a:rPr lang="en-US" sz="2000" dirty="0" err="1"/>
              <a:t>tbd</a:t>
            </a:r>
            <a:endParaRPr lang="en-US" sz="2000" dirty="0"/>
          </a:p>
          <a:p>
            <a:pPr marL="0" indent="0">
              <a:buNone/>
            </a:pPr>
            <a:endParaRPr lang="en-US" sz="2000" dirty="0"/>
          </a:p>
          <a:p>
            <a:pPr marL="0" indent="0">
              <a:buNone/>
            </a:pPr>
            <a:r>
              <a:rPr lang="en-US" sz="2000" dirty="0"/>
              <a:t>Next Meeting scheduled for noon CET 29 July 2025 via </a:t>
            </a:r>
            <a:r>
              <a:rPr lang="en-US" sz="2000" dirty="0" err="1"/>
              <a:t>webex</a:t>
            </a:r>
            <a:endParaRPr lang="en-US" sz="2000" dirty="0"/>
          </a:p>
          <a:p>
            <a:pPr marL="514350" indent="-514350">
              <a:buFont typeface="+mj-lt"/>
              <a:buAutoNum type="arabicPeriod"/>
            </a:pPr>
            <a:endParaRPr lang="en-US" sz="2000" dirty="0"/>
          </a:p>
          <a:p>
            <a:pPr marL="514350" indent="-514350">
              <a:buFont typeface="+mj-lt"/>
              <a:buAutoNum type="arabicPeriod"/>
            </a:pPr>
            <a:endParaRPr lang="en-US" sz="2000" dirty="0"/>
          </a:p>
          <a:p>
            <a:pPr marL="514350" indent="-514350">
              <a:buFont typeface="+mj-lt"/>
              <a:buAutoNum type="arabicPeriod"/>
            </a:pPr>
            <a:endParaRPr lang="en-US" sz="2000" dirty="0"/>
          </a:p>
        </p:txBody>
      </p:sp>
      <p:sp>
        <p:nvSpPr>
          <p:cNvPr id="4" name="Footer Placeholder 3">
            <a:extLst>
              <a:ext uri="{FF2B5EF4-FFF2-40B4-BE49-F238E27FC236}">
                <a16:creationId xmlns:a16="http://schemas.microsoft.com/office/drawing/2014/main" id="{81582DED-0EFC-EDCB-3DE5-A75D1A6E87F2}"/>
              </a:ext>
            </a:extLst>
          </p:cNvPr>
          <p:cNvSpPr>
            <a:spLocks noGrp="1"/>
          </p:cNvSpPr>
          <p:nvPr>
            <p:ph type="ftr" sz="quarter" idx="11"/>
          </p:nvPr>
        </p:nvSpPr>
        <p:spPr/>
        <p:txBody>
          <a:bodyPr/>
          <a:lstStyle/>
          <a:p>
            <a:r>
              <a:rPr lang="en-US"/>
              <a:t>ec-25-0064-00-LMSC</a:t>
            </a:r>
          </a:p>
        </p:txBody>
      </p:sp>
      <p:sp>
        <p:nvSpPr>
          <p:cNvPr id="5" name="Slide Number Placeholder 4">
            <a:extLst>
              <a:ext uri="{FF2B5EF4-FFF2-40B4-BE49-F238E27FC236}">
                <a16:creationId xmlns:a16="http://schemas.microsoft.com/office/drawing/2014/main" id="{587410F5-C98A-65EC-5210-7DA8684C4F35}"/>
              </a:ext>
            </a:extLst>
          </p:cNvPr>
          <p:cNvSpPr>
            <a:spLocks noGrp="1"/>
          </p:cNvSpPr>
          <p:nvPr>
            <p:ph type="sldNum" sz="quarter" idx="12"/>
          </p:nvPr>
        </p:nvSpPr>
        <p:spPr/>
        <p:txBody>
          <a:bodyPr/>
          <a:lstStyle/>
          <a:p>
            <a:fld id="{AA48EFB7-51EC-4EB0-9C8D-DD3ECA58F707}" type="slidenum">
              <a:rPr lang="en-US" smtClean="0"/>
              <a:t>12</a:t>
            </a:fld>
            <a:endParaRPr lang="en-US"/>
          </a:p>
        </p:txBody>
      </p:sp>
    </p:spTree>
    <p:extLst>
      <p:ext uri="{BB962C8B-B14F-4D97-AF65-F5344CB8AC3E}">
        <p14:creationId xmlns:p14="http://schemas.microsoft.com/office/powerpoint/2010/main" val="25974884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D12FBC-9BE6-EA77-3E95-374DF1B968B5}"/>
              </a:ext>
            </a:extLst>
          </p:cNvPr>
          <p:cNvSpPr>
            <a:spLocks noGrp="1"/>
          </p:cNvSpPr>
          <p:nvPr>
            <p:ph type="title"/>
          </p:nvPr>
        </p:nvSpPr>
        <p:spPr/>
        <p:txBody>
          <a:bodyPr/>
          <a:lstStyle/>
          <a:p>
            <a:r>
              <a:rPr lang="en-US" dirty="0"/>
              <a:t>Noon-1pm PST 12 November 2024 Notes</a:t>
            </a:r>
          </a:p>
        </p:txBody>
      </p:sp>
      <p:sp>
        <p:nvSpPr>
          <p:cNvPr id="3" name="Content Placeholder 2">
            <a:extLst>
              <a:ext uri="{FF2B5EF4-FFF2-40B4-BE49-F238E27FC236}">
                <a16:creationId xmlns:a16="http://schemas.microsoft.com/office/drawing/2014/main" id="{984E74A3-EB18-4A43-E84A-B56FA1D61EEC}"/>
              </a:ext>
            </a:extLst>
          </p:cNvPr>
          <p:cNvSpPr>
            <a:spLocks noGrp="1"/>
          </p:cNvSpPr>
          <p:nvPr>
            <p:ph idx="1"/>
          </p:nvPr>
        </p:nvSpPr>
        <p:spPr>
          <a:xfrm>
            <a:off x="268357" y="1451113"/>
            <a:ext cx="11479695" cy="4725850"/>
          </a:xfrm>
        </p:spPr>
        <p:txBody>
          <a:bodyPr>
            <a:normAutofit fontScale="92500" lnSpcReduction="20000"/>
          </a:bodyPr>
          <a:lstStyle/>
          <a:p>
            <a:pPr marL="0" indent="0">
              <a:buNone/>
            </a:pPr>
            <a:r>
              <a:rPr lang="en-US" sz="2000" dirty="0"/>
              <a:t>Attendees: </a:t>
            </a:r>
            <a:br>
              <a:rPr lang="en-US" sz="2000" dirty="0"/>
            </a:br>
            <a:r>
              <a:rPr lang="en-US" sz="2000" dirty="0"/>
              <a:t>James </a:t>
            </a:r>
            <a:r>
              <a:rPr lang="en-US" sz="2000" dirty="0" err="1"/>
              <a:t>Gilb</a:t>
            </a:r>
            <a:r>
              <a:rPr lang="en-US" sz="2000" dirty="0"/>
              <a:t>, Geoff Thompson, Peter Jones, Paul Nikolich, Tuncer </a:t>
            </a:r>
            <a:r>
              <a:rPr lang="en-US" sz="2000" dirty="0" err="1"/>
              <a:t>Baykas</a:t>
            </a:r>
            <a:r>
              <a:rPr lang="en-US" sz="2000" dirty="0"/>
              <a:t>, Dawn </a:t>
            </a:r>
            <a:r>
              <a:rPr lang="en-US" sz="2000" dirty="0" err="1"/>
              <a:t>Slykhouse</a:t>
            </a:r>
            <a:r>
              <a:rPr lang="en-US" sz="2000" dirty="0"/>
              <a:t>, Gary Robinson, Bob Love, Yvette Ho Sang, Nathan Brewer, Mario Costa, Yuan Qiu Luo, </a:t>
            </a:r>
            <a:r>
              <a:rPr lang="en-US" sz="2000"/>
              <a:t>Al Petrick?</a:t>
            </a:r>
            <a:endParaRPr lang="en-US" sz="2000" dirty="0"/>
          </a:p>
          <a:p>
            <a:pPr marL="0" indent="0">
              <a:buNone/>
            </a:pPr>
            <a:r>
              <a:rPr lang="en-US" sz="2000" dirty="0"/>
              <a:t>Action Items:</a:t>
            </a:r>
          </a:p>
          <a:p>
            <a:pPr marL="514350" indent="-514350">
              <a:buFont typeface="+mj-lt"/>
              <a:buAutoNum type="arabicPeriod"/>
            </a:pPr>
            <a:r>
              <a:rPr lang="en-US" sz="2000" dirty="0"/>
              <a:t>Peter Jones to determine if the Computer History Museum has interest in supporting this effort</a:t>
            </a:r>
          </a:p>
          <a:p>
            <a:pPr marL="514350" indent="-514350">
              <a:buFont typeface="+mj-lt"/>
              <a:buAutoNum type="arabicPeriod"/>
            </a:pPr>
            <a:r>
              <a:rPr lang="en-US" sz="2000" dirty="0"/>
              <a:t>Dawn </a:t>
            </a:r>
            <a:r>
              <a:rPr lang="en-US" sz="2000" dirty="0" err="1"/>
              <a:t>Slykhouse</a:t>
            </a:r>
            <a:r>
              <a:rPr lang="en-US" sz="2000" dirty="0"/>
              <a:t> to contact Alpha Graphics and Don Loughry’s family for potential contributions</a:t>
            </a:r>
          </a:p>
          <a:p>
            <a:pPr marL="514350" indent="-514350">
              <a:buFont typeface="+mj-lt"/>
              <a:buAutoNum type="arabicPeriod"/>
            </a:pPr>
            <a:r>
              <a:rPr lang="en-US" sz="2000" dirty="0"/>
              <a:t>Yvette Ho Sang to obtain clarity on IEEE copyright permissions for old (&gt;15yo documents)</a:t>
            </a:r>
          </a:p>
          <a:p>
            <a:pPr marL="514350" indent="-514350">
              <a:buFont typeface="+mj-lt"/>
              <a:buAutoNum type="arabicPeriod"/>
            </a:pPr>
            <a:r>
              <a:rPr lang="en-US" sz="2000" dirty="0"/>
              <a:t>James </a:t>
            </a:r>
            <a:r>
              <a:rPr lang="en-US" sz="2000" dirty="0" err="1"/>
              <a:t>Gilb</a:t>
            </a:r>
            <a:r>
              <a:rPr lang="en-US" sz="2000" dirty="0"/>
              <a:t> to search for/identify relevant interviews (journals, magazines, aural, etc.)</a:t>
            </a:r>
          </a:p>
          <a:p>
            <a:pPr marL="514350" indent="-514350">
              <a:buFont typeface="+mj-lt"/>
              <a:buAutoNum type="arabicPeriod"/>
            </a:pPr>
            <a:r>
              <a:rPr lang="en-US" sz="2000" dirty="0"/>
              <a:t>Geoff Thompson to draft criteria to qualify potential repositories</a:t>
            </a:r>
          </a:p>
          <a:p>
            <a:pPr marL="514350" indent="-514350">
              <a:buFont typeface="+mj-lt"/>
              <a:buAutoNum type="arabicPeriod"/>
            </a:pPr>
            <a:r>
              <a:rPr lang="en-US" sz="2000" dirty="0"/>
              <a:t>Gary Robinson to inventory items of interest in his possession (original DIX doc, mementos, videos)</a:t>
            </a:r>
          </a:p>
          <a:p>
            <a:pPr marL="514350" indent="-514350">
              <a:buFont typeface="+mj-lt"/>
              <a:buAutoNum type="arabicPeriod"/>
            </a:pPr>
            <a:r>
              <a:rPr lang="en-US" sz="2000" dirty="0"/>
              <a:t>Bob Love to reach out early 802.5 WG participants, inventory items he may possess.</a:t>
            </a:r>
          </a:p>
          <a:p>
            <a:pPr marL="514350" indent="-514350">
              <a:buFont typeface="+mj-lt"/>
              <a:buAutoNum type="arabicPeriod"/>
            </a:pPr>
            <a:r>
              <a:rPr lang="en-US" sz="2000" dirty="0"/>
              <a:t>Paul Nikolich to contact Vic Hayes to obtain permission for recently recorded video</a:t>
            </a:r>
          </a:p>
          <a:p>
            <a:pPr marL="0" indent="0">
              <a:buNone/>
            </a:pPr>
            <a:endParaRPr lang="en-US" sz="2000" dirty="0"/>
          </a:p>
          <a:p>
            <a:pPr marL="0" indent="0">
              <a:buNone/>
            </a:pPr>
            <a:r>
              <a:rPr lang="en-US" sz="2000" dirty="0"/>
              <a:t>Next Meeting scheduled for 13:00 EST Monday 27 January 2025 via </a:t>
            </a:r>
            <a:r>
              <a:rPr lang="en-US" sz="2000" dirty="0" err="1"/>
              <a:t>webex</a:t>
            </a:r>
            <a:endParaRPr lang="en-US" sz="2000" dirty="0"/>
          </a:p>
          <a:p>
            <a:pPr marL="514350" indent="-514350">
              <a:buFont typeface="+mj-lt"/>
              <a:buAutoNum type="arabicPeriod"/>
            </a:pPr>
            <a:endParaRPr lang="en-US" sz="2000" dirty="0"/>
          </a:p>
          <a:p>
            <a:pPr marL="514350" indent="-514350">
              <a:buFont typeface="+mj-lt"/>
              <a:buAutoNum type="arabicPeriod"/>
            </a:pPr>
            <a:endParaRPr lang="en-US" sz="2000" dirty="0"/>
          </a:p>
          <a:p>
            <a:pPr marL="514350" indent="-514350">
              <a:buFont typeface="+mj-lt"/>
              <a:buAutoNum type="arabicPeriod"/>
            </a:pPr>
            <a:endParaRPr lang="en-US" sz="2000" dirty="0"/>
          </a:p>
        </p:txBody>
      </p:sp>
      <p:sp>
        <p:nvSpPr>
          <p:cNvPr id="4" name="Footer Placeholder 3">
            <a:extLst>
              <a:ext uri="{FF2B5EF4-FFF2-40B4-BE49-F238E27FC236}">
                <a16:creationId xmlns:a16="http://schemas.microsoft.com/office/drawing/2014/main" id="{E0B30599-E289-E3FD-A16E-2A00DDFBE660}"/>
              </a:ext>
            </a:extLst>
          </p:cNvPr>
          <p:cNvSpPr>
            <a:spLocks noGrp="1"/>
          </p:cNvSpPr>
          <p:nvPr>
            <p:ph type="ftr" sz="quarter" idx="11"/>
          </p:nvPr>
        </p:nvSpPr>
        <p:spPr/>
        <p:txBody>
          <a:bodyPr/>
          <a:lstStyle/>
          <a:p>
            <a:r>
              <a:rPr lang="en-US"/>
              <a:t>ec-25-0064-00-LMSC</a:t>
            </a:r>
          </a:p>
        </p:txBody>
      </p:sp>
      <p:sp>
        <p:nvSpPr>
          <p:cNvPr id="5" name="Slide Number Placeholder 4">
            <a:extLst>
              <a:ext uri="{FF2B5EF4-FFF2-40B4-BE49-F238E27FC236}">
                <a16:creationId xmlns:a16="http://schemas.microsoft.com/office/drawing/2014/main" id="{AF9025F6-4854-E03A-749D-D25C26790F5E}"/>
              </a:ext>
            </a:extLst>
          </p:cNvPr>
          <p:cNvSpPr>
            <a:spLocks noGrp="1"/>
          </p:cNvSpPr>
          <p:nvPr>
            <p:ph type="sldNum" sz="quarter" idx="12"/>
          </p:nvPr>
        </p:nvSpPr>
        <p:spPr/>
        <p:txBody>
          <a:bodyPr/>
          <a:lstStyle/>
          <a:p>
            <a:fld id="{AA48EFB7-51EC-4EB0-9C8D-DD3ECA58F707}" type="slidenum">
              <a:rPr lang="en-US" smtClean="0"/>
              <a:t>13</a:t>
            </a:fld>
            <a:endParaRPr lang="en-US"/>
          </a:p>
        </p:txBody>
      </p:sp>
    </p:spTree>
    <p:extLst>
      <p:ext uri="{BB962C8B-B14F-4D97-AF65-F5344CB8AC3E}">
        <p14:creationId xmlns:p14="http://schemas.microsoft.com/office/powerpoint/2010/main" val="14604658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7AAC67-CE9C-172E-E768-5E535FC81119}"/>
              </a:ext>
            </a:extLst>
          </p:cNvPr>
          <p:cNvSpPr>
            <a:spLocks noGrp="1"/>
          </p:cNvSpPr>
          <p:nvPr>
            <p:ph type="title"/>
          </p:nvPr>
        </p:nvSpPr>
        <p:spPr/>
        <p:txBody>
          <a:bodyPr/>
          <a:lstStyle/>
          <a:p>
            <a:r>
              <a:rPr lang="en-US" dirty="0"/>
              <a:t>21 October 2024 notes</a:t>
            </a:r>
          </a:p>
        </p:txBody>
      </p:sp>
      <p:sp>
        <p:nvSpPr>
          <p:cNvPr id="3" name="Content Placeholder 2">
            <a:extLst>
              <a:ext uri="{FF2B5EF4-FFF2-40B4-BE49-F238E27FC236}">
                <a16:creationId xmlns:a16="http://schemas.microsoft.com/office/drawing/2014/main" id="{20F38851-EDFB-BA18-2C82-DEE8AF10EE3A}"/>
              </a:ext>
            </a:extLst>
          </p:cNvPr>
          <p:cNvSpPr>
            <a:spLocks noGrp="1"/>
          </p:cNvSpPr>
          <p:nvPr>
            <p:ph idx="1"/>
          </p:nvPr>
        </p:nvSpPr>
        <p:spPr/>
        <p:txBody>
          <a:bodyPr>
            <a:normAutofit/>
          </a:bodyPr>
          <a:lstStyle/>
          <a:p>
            <a:r>
              <a:rPr lang="en-US" dirty="0" err="1"/>
              <a:t>PaulN</a:t>
            </a:r>
            <a:r>
              <a:rPr lang="en-US" dirty="0"/>
              <a:t> reviewed scope, membership, action items</a:t>
            </a:r>
          </a:p>
          <a:p>
            <a:pPr lvl="1"/>
            <a:r>
              <a:rPr lang="en-US" dirty="0"/>
              <a:t>Michael Fischer joined the group in September, he will focus on early 802.11 WG historical details.</a:t>
            </a:r>
          </a:p>
          <a:p>
            <a:pPr lvl="2"/>
            <a:r>
              <a:rPr lang="en-US" dirty="0"/>
              <a:t>He has experience archiving and curating computer history with SAMSAT (San Antonio Computer History Museum).</a:t>
            </a:r>
          </a:p>
          <a:p>
            <a:pPr lvl="2"/>
            <a:r>
              <a:rPr lang="en-US" dirty="0"/>
              <a:t>Drafting a ‘pre-history’ of LAN technology activities (i.e., pre-1980)</a:t>
            </a:r>
          </a:p>
          <a:p>
            <a:r>
              <a:rPr lang="en-US" dirty="0"/>
              <a:t>Al </a:t>
            </a:r>
            <a:r>
              <a:rPr lang="en-US" dirty="0" err="1"/>
              <a:t>Petrick</a:t>
            </a:r>
            <a:r>
              <a:rPr lang="en-US" dirty="0"/>
              <a:t> will draft a timeline for early (pre) and post establishment of 802.11 activities.</a:t>
            </a:r>
          </a:p>
          <a:p>
            <a:r>
              <a:rPr lang="en-US" dirty="0" err="1"/>
              <a:t>PaulN</a:t>
            </a:r>
            <a:r>
              <a:rPr lang="en-US" dirty="0"/>
              <a:t> will explore collecting aural histories.  MF observes the quality of the interviewer is critical.  Knowledgeable interviewers are important!</a:t>
            </a:r>
          </a:p>
          <a:p>
            <a:endParaRPr lang="en-US" dirty="0"/>
          </a:p>
          <a:p>
            <a:pPr lvl="1"/>
            <a:endParaRPr lang="en-US" dirty="0"/>
          </a:p>
        </p:txBody>
      </p:sp>
      <p:sp>
        <p:nvSpPr>
          <p:cNvPr id="4" name="Footer Placeholder 3">
            <a:extLst>
              <a:ext uri="{FF2B5EF4-FFF2-40B4-BE49-F238E27FC236}">
                <a16:creationId xmlns:a16="http://schemas.microsoft.com/office/drawing/2014/main" id="{C8BFF015-DBEC-EBCB-F02A-46AC6C640E8F}"/>
              </a:ext>
            </a:extLst>
          </p:cNvPr>
          <p:cNvSpPr>
            <a:spLocks noGrp="1"/>
          </p:cNvSpPr>
          <p:nvPr>
            <p:ph type="ftr" sz="quarter" idx="11"/>
          </p:nvPr>
        </p:nvSpPr>
        <p:spPr/>
        <p:txBody>
          <a:bodyPr/>
          <a:lstStyle/>
          <a:p>
            <a:r>
              <a:rPr lang="en-US"/>
              <a:t>ec-25-0064-00-LMSC</a:t>
            </a:r>
            <a:endParaRPr lang="en-US" dirty="0"/>
          </a:p>
        </p:txBody>
      </p:sp>
      <p:sp>
        <p:nvSpPr>
          <p:cNvPr id="5" name="Slide Number Placeholder 4">
            <a:extLst>
              <a:ext uri="{FF2B5EF4-FFF2-40B4-BE49-F238E27FC236}">
                <a16:creationId xmlns:a16="http://schemas.microsoft.com/office/drawing/2014/main" id="{E8ACC741-1533-2011-08C7-E359F444F89C}"/>
              </a:ext>
            </a:extLst>
          </p:cNvPr>
          <p:cNvSpPr>
            <a:spLocks noGrp="1"/>
          </p:cNvSpPr>
          <p:nvPr>
            <p:ph type="sldNum" sz="quarter" idx="12"/>
          </p:nvPr>
        </p:nvSpPr>
        <p:spPr/>
        <p:txBody>
          <a:bodyPr/>
          <a:lstStyle/>
          <a:p>
            <a:fld id="{AA48EFB7-51EC-4EB0-9C8D-DD3ECA58F707}" type="slidenum">
              <a:rPr lang="en-US" smtClean="0"/>
              <a:t>14</a:t>
            </a:fld>
            <a:endParaRPr lang="en-US"/>
          </a:p>
        </p:txBody>
      </p:sp>
    </p:spTree>
    <p:extLst>
      <p:ext uri="{BB962C8B-B14F-4D97-AF65-F5344CB8AC3E}">
        <p14:creationId xmlns:p14="http://schemas.microsoft.com/office/powerpoint/2010/main" val="29543363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D2260-E398-69E2-06AF-D0C38F025211}"/>
              </a:ext>
            </a:extLst>
          </p:cNvPr>
          <p:cNvSpPr>
            <a:spLocks noGrp="1"/>
          </p:cNvSpPr>
          <p:nvPr>
            <p:ph type="title"/>
          </p:nvPr>
        </p:nvSpPr>
        <p:spPr/>
        <p:txBody>
          <a:bodyPr/>
          <a:lstStyle/>
          <a:p>
            <a:r>
              <a:rPr lang="en-US" dirty="0"/>
              <a:t>12 AUG 2024 Action Items</a:t>
            </a:r>
          </a:p>
        </p:txBody>
      </p:sp>
      <p:sp>
        <p:nvSpPr>
          <p:cNvPr id="3" name="Content Placeholder 2">
            <a:extLst>
              <a:ext uri="{FF2B5EF4-FFF2-40B4-BE49-F238E27FC236}">
                <a16:creationId xmlns:a16="http://schemas.microsoft.com/office/drawing/2014/main" id="{085C25B1-EC44-8A11-EF6C-17C88A7316B5}"/>
              </a:ext>
            </a:extLst>
          </p:cNvPr>
          <p:cNvSpPr>
            <a:spLocks noGrp="1"/>
          </p:cNvSpPr>
          <p:nvPr>
            <p:ph idx="1"/>
          </p:nvPr>
        </p:nvSpPr>
        <p:spPr>
          <a:xfrm>
            <a:off x="127000" y="1825625"/>
            <a:ext cx="11658600" cy="4351338"/>
          </a:xfrm>
        </p:spPr>
        <p:txBody>
          <a:bodyPr/>
          <a:lstStyle/>
          <a:p>
            <a:pPr marL="1371600" lvl="2" indent="-457200">
              <a:buFont typeface="+mj-lt"/>
              <a:buAutoNum type="arabicPeriod"/>
            </a:pPr>
            <a:r>
              <a:rPr lang="en-US" dirty="0"/>
              <a:t>Paul to announce next meeting scheduled for 1pm ET 21 October 2024 -- COMPLETE</a:t>
            </a:r>
          </a:p>
          <a:p>
            <a:pPr marL="1371600" lvl="2" indent="-457200">
              <a:buFont typeface="+mj-lt"/>
              <a:buAutoNum type="arabicPeriod"/>
            </a:pPr>
            <a:r>
              <a:rPr lang="en-US" dirty="0"/>
              <a:t>GOT to obtain estimate to bulk digitize the documents by 06OCT2024 -- OPEN</a:t>
            </a:r>
          </a:p>
          <a:p>
            <a:pPr marL="1371600" lvl="2" indent="-457200">
              <a:buFont typeface="+mj-lt"/>
              <a:buAutoNum type="arabicPeriod"/>
            </a:pPr>
            <a:r>
              <a:rPr lang="en-US" strike="sngStrike" dirty="0"/>
              <a:t>Paul to contact </a:t>
            </a:r>
            <a:r>
              <a:rPr lang="en-US" strike="sngStrike" dirty="0" err="1"/>
              <a:t>InfoAge</a:t>
            </a:r>
            <a:r>
              <a:rPr lang="en-US" strike="sngStrike" dirty="0"/>
              <a:t> Science &amp; History Museums  </a:t>
            </a:r>
            <a:r>
              <a:rPr lang="en-US" strike="sngStrike" dirty="0">
                <a:hlinkClick r:id="rId2"/>
              </a:rPr>
              <a:t>https://www.infoage.org/</a:t>
            </a:r>
            <a:r>
              <a:rPr lang="en-US" strike="sngStrike" dirty="0"/>
              <a:t> by 21OCT2024</a:t>
            </a:r>
            <a:r>
              <a:rPr lang="en-US" dirty="0"/>
              <a:t> -- CLOSED</a:t>
            </a:r>
          </a:p>
          <a:p>
            <a:pPr marL="1371600" lvl="2" indent="-457200">
              <a:buFont typeface="+mj-lt"/>
              <a:buAutoNum type="arabicPeriod"/>
            </a:pPr>
            <a:r>
              <a:rPr lang="en-US" dirty="0"/>
              <a:t>Paul (with support from Edward) to follow up with CS Staff on Charles Babbage Institute in Minnesota, provide update 21OCT2024 –Definite interest, </a:t>
            </a:r>
            <a:r>
              <a:rPr lang="en-US" dirty="0" err="1"/>
              <a:t>PaulN</a:t>
            </a:r>
            <a:r>
              <a:rPr lang="en-US" dirty="0"/>
              <a:t> to follow up on specific capabilities. -- OPEN</a:t>
            </a:r>
          </a:p>
          <a:p>
            <a:pPr marL="1371600" lvl="2" indent="-457200">
              <a:buFont typeface="+mj-lt"/>
              <a:buAutoNum type="arabicPeriod"/>
            </a:pPr>
            <a:r>
              <a:rPr lang="en-US" dirty="0"/>
              <a:t>Edward to report on 12SEP2024 CS </a:t>
            </a:r>
            <a:r>
              <a:rPr lang="en-US" dirty="0" err="1"/>
              <a:t>BoG</a:t>
            </a:r>
            <a:r>
              <a:rPr lang="en-US" dirty="0"/>
              <a:t> decision on 2025 $50k initiative request. -- OPEN</a:t>
            </a:r>
          </a:p>
          <a:p>
            <a:pPr marL="1371600" lvl="2" indent="-457200">
              <a:buFont typeface="+mj-lt"/>
              <a:buAutoNum type="arabicPeriod"/>
            </a:pPr>
            <a:r>
              <a:rPr lang="en-US" strike="sngStrike" dirty="0" err="1"/>
              <a:t>PaulN</a:t>
            </a:r>
            <a:r>
              <a:rPr lang="en-US" strike="sngStrike" dirty="0"/>
              <a:t> to circulate a list of all 802 Groups (since inception) and their chairs to the ad hoc </a:t>
            </a:r>
            <a:r>
              <a:rPr lang="en-US" dirty="0"/>
              <a:t>--COMPLETE</a:t>
            </a:r>
          </a:p>
          <a:p>
            <a:pPr marL="1371600" lvl="2" indent="-457200">
              <a:buFont typeface="+mj-lt"/>
              <a:buAutoNum type="arabicPeriod"/>
            </a:pPr>
            <a:r>
              <a:rPr lang="en-US" dirty="0"/>
              <a:t>Joerg to identify and locate all documents related to the founding  and early operations of the 802.15 WG – Located all historical documents, remaining task to send them to the designated repository.  -- IN PROCESS</a:t>
            </a:r>
          </a:p>
          <a:p>
            <a:pPr marL="1371600" lvl="2" indent="-457200">
              <a:buFont typeface="+mj-lt"/>
              <a:buAutoNum type="arabicPeriod"/>
            </a:pPr>
            <a:endParaRPr lang="en-US" dirty="0"/>
          </a:p>
          <a:p>
            <a:pPr marL="1371600" lvl="2" indent="-457200">
              <a:buFont typeface="+mj-lt"/>
              <a:buAutoNum type="arabicPeriod"/>
            </a:pPr>
            <a:endParaRPr lang="en-US" dirty="0"/>
          </a:p>
        </p:txBody>
      </p:sp>
      <p:sp>
        <p:nvSpPr>
          <p:cNvPr id="4" name="Footer Placeholder 3">
            <a:extLst>
              <a:ext uri="{FF2B5EF4-FFF2-40B4-BE49-F238E27FC236}">
                <a16:creationId xmlns:a16="http://schemas.microsoft.com/office/drawing/2014/main" id="{C4DB63E9-AB00-B522-60A1-59E20B9A232A}"/>
              </a:ext>
            </a:extLst>
          </p:cNvPr>
          <p:cNvSpPr>
            <a:spLocks noGrp="1"/>
          </p:cNvSpPr>
          <p:nvPr>
            <p:ph type="ftr" sz="quarter" idx="11"/>
          </p:nvPr>
        </p:nvSpPr>
        <p:spPr/>
        <p:txBody>
          <a:bodyPr/>
          <a:lstStyle/>
          <a:p>
            <a:r>
              <a:rPr lang="en-US"/>
              <a:t>ec-25-0064-00-LMSC</a:t>
            </a:r>
          </a:p>
        </p:txBody>
      </p:sp>
      <p:sp>
        <p:nvSpPr>
          <p:cNvPr id="5" name="Slide Number Placeholder 4">
            <a:extLst>
              <a:ext uri="{FF2B5EF4-FFF2-40B4-BE49-F238E27FC236}">
                <a16:creationId xmlns:a16="http://schemas.microsoft.com/office/drawing/2014/main" id="{BC5F9842-2E91-2909-ECD4-CEBA594618A1}"/>
              </a:ext>
            </a:extLst>
          </p:cNvPr>
          <p:cNvSpPr>
            <a:spLocks noGrp="1"/>
          </p:cNvSpPr>
          <p:nvPr>
            <p:ph type="sldNum" sz="quarter" idx="12"/>
          </p:nvPr>
        </p:nvSpPr>
        <p:spPr/>
        <p:txBody>
          <a:bodyPr/>
          <a:lstStyle/>
          <a:p>
            <a:fld id="{AA48EFB7-51EC-4EB0-9C8D-DD3ECA58F707}" type="slidenum">
              <a:rPr lang="en-US" smtClean="0"/>
              <a:t>15</a:t>
            </a:fld>
            <a:endParaRPr lang="en-US"/>
          </a:p>
        </p:txBody>
      </p:sp>
    </p:spTree>
    <p:extLst>
      <p:ext uri="{BB962C8B-B14F-4D97-AF65-F5344CB8AC3E}">
        <p14:creationId xmlns:p14="http://schemas.microsoft.com/office/powerpoint/2010/main" val="3196665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E8E37-23C6-EE67-1732-15B8A725CCF2}"/>
              </a:ext>
            </a:extLst>
          </p:cNvPr>
          <p:cNvSpPr>
            <a:spLocks noGrp="1"/>
          </p:cNvSpPr>
          <p:nvPr>
            <p:ph type="title"/>
          </p:nvPr>
        </p:nvSpPr>
        <p:spPr>
          <a:xfrm>
            <a:off x="838200" y="365125"/>
            <a:ext cx="10515600" cy="696759"/>
          </a:xfrm>
        </p:spPr>
        <p:txBody>
          <a:bodyPr>
            <a:noAutofit/>
          </a:bodyPr>
          <a:lstStyle/>
          <a:p>
            <a:r>
              <a:rPr lang="en-US" sz="2400" dirty="0"/>
              <a:t>19JUL2024 Motion: Approve the formation of an 802 History Ad Hoc, with the scope, duties, membership and voting as shown in EC 24-182-01</a:t>
            </a:r>
          </a:p>
        </p:txBody>
      </p:sp>
      <p:sp>
        <p:nvSpPr>
          <p:cNvPr id="3" name="Content Placeholder 2">
            <a:extLst>
              <a:ext uri="{FF2B5EF4-FFF2-40B4-BE49-F238E27FC236}">
                <a16:creationId xmlns:a16="http://schemas.microsoft.com/office/drawing/2014/main" id="{E6FF0B95-5FF6-A533-6942-7D5E0DCC2D7D}"/>
              </a:ext>
            </a:extLst>
          </p:cNvPr>
          <p:cNvSpPr>
            <a:spLocks noGrp="1"/>
          </p:cNvSpPr>
          <p:nvPr>
            <p:ph idx="1"/>
          </p:nvPr>
        </p:nvSpPr>
        <p:spPr>
          <a:xfrm>
            <a:off x="353961" y="1253330"/>
            <a:ext cx="11344703" cy="4987213"/>
          </a:xfrm>
        </p:spPr>
        <p:txBody>
          <a:bodyPr>
            <a:normAutofit fontScale="92500" lnSpcReduction="10000"/>
          </a:bodyPr>
          <a:lstStyle/>
          <a:p>
            <a:pPr marL="0" indent="0">
              <a:buNone/>
            </a:pPr>
            <a:r>
              <a:rPr lang="en-US" sz="2600" dirty="0"/>
              <a:t>Scope:</a:t>
            </a:r>
            <a:endParaRPr lang="en-US" dirty="0"/>
          </a:p>
          <a:p>
            <a:pPr marL="747713" marR="0" lvl="3" indent="-457200" algn="l" defTabSz="914400" rtl="0" eaLnBrk="1" fontAlgn="auto" latinLnBrk="0" hangingPunct="1">
              <a:lnSpc>
                <a:spcPct val="90000"/>
              </a:lnSpc>
              <a:spcBef>
                <a:spcPts val="0"/>
              </a:spcBef>
              <a:spcAft>
                <a:spcPts val="0"/>
              </a:spcAft>
              <a:buClrTx/>
              <a:buSzTx/>
              <a:buFont typeface="+mj-lt"/>
              <a:buAutoNum type="arabicPeriod"/>
              <a:tabLst>
                <a:tab pos="973138" algn="l"/>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Initiate </a:t>
            </a:r>
            <a:r>
              <a:rPr lang="en-US" dirty="0">
                <a:solidFill>
                  <a:prstClr val="black"/>
                </a:solidFill>
                <a:latin typeface="Aptos" panose="02110004020202020204"/>
              </a:rPr>
              <a:t>e</a:t>
            </a:r>
            <a:r>
              <a:rPr kumimoji="0" lang="en-US" sz="1800" b="0" i="0" u="none" strike="noStrike" kern="1200" cap="none" spc="0" normalizeH="0" baseline="0" noProof="0" dirty="0" err="1">
                <a:ln>
                  <a:noFill/>
                </a:ln>
                <a:solidFill>
                  <a:prstClr val="black"/>
                </a:solidFill>
                <a:effectLst/>
                <a:uLnTx/>
                <a:uFillTx/>
                <a:latin typeface="Aptos" panose="02110004020202020204"/>
                <a:ea typeface="+mn-ea"/>
                <a:cs typeface="+mn-cs"/>
              </a:rPr>
              <a:t>lectronic</a:t>
            </a: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 preservation of historical 802 documents</a:t>
            </a:r>
          </a:p>
          <a:p>
            <a:pPr marL="747713" marR="0" lvl="3" indent="-457200" algn="l" defTabSz="914400" rtl="0" eaLnBrk="1" fontAlgn="auto" latinLnBrk="0" hangingPunct="1">
              <a:lnSpc>
                <a:spcPct val="90000"/>
              </a:lnSpc>
              <a:spcBef>
                <a:spcPts val="0"/>
              </a:spcBef>
              <a:spcAft>
                <a:spcPts val="0"/>
              </a:spcAft>
              <a:buClrTx/>
              <a:buSzTx/>
              <a:buFont typeface="+mj-lt"/>
              <a:buAutoNum type="arabicPeriod"/>
              <a:tabLst>
                <a:tab pos="973138" algn="l"/>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Identify pertinent materials of historical interest, e.g., documents, audio recordings, video recordings, etc. </a:t>
            </a:r>
          </a:p>
          <a:p>
            <a:pPr marL="747713" marR="0" lvl="3" indent="-457200" algn="l" defTabSz="914400" rtl="0" eaLnBrk="1" fontAlgn="auto" latinLnBrk="0" hangingPunct="1">
              <a:lnSpc>
                <a:spcPct val="90000"/>
              </a:lnSpc>
              <a:spcBef>
                <a:spcPts val="0"/>
              </a:spcBef>
              <a:spcAft>
                <a:spcPts val="0"/>
              </a:spcAft>
              <a:buClrTx/>
              <a:buSzTx/>
              <a:buFont typeface="+mj-lt"/>
              <a:buAutoNum type="arabicPeriod"/>
              <a:tabLst>
                <a:tab pos="973138" algn="l"/>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Find a location(s) at which to store/display pertinent physical artifacts</a:t>
            </a:r>
          </a:p>
          <a:p>
            <a:pPr marL="747713" marR="0" lvl="3" indent="-457200" algn="l" defTabSz="914400" rtl="0" eaLnBrk="1" fontAlgn="auto" latinLnBrk="0" hangingPunct="1">
              <a:lnSpc>
                <a:spcPct val="90000"/>
              </a:lnSpc>
              <a:spcBef>
                <a:spcPts val="0"/>
              </a:spcBef>
              <a:spcAft>
                <a:spcPts val="0"/>
              </a:spcAft>
              <a:buClrTx/>
              <a:buSzTx/>
              <a:buFont typeface="+mj-lt"/>
              <a:buAutoNum type="arabicPeriod"/>
              <a:tabLst>
                <a:tab pos="973138" algn="l"/>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Capture recollections of long time 802 LMSC participants</a:t>
            </a:r>
          </a:p>
          <a:p>
            <a:pPr marL="747713" marR="0" lvl="3" indent="-457200" algn="l" defTabSz="914400" rtl="0" eaLnBrk="1" fontAlgn="auto" latinLnBrk="0" hangingPunct="1">
              <a:lnSpc>
                <a:spcPct val="90000"/>
              </a:lnSpc>
              <a:spcBef>
                <a:spcPts val="0"/>
              </a:spcBef>
              <a:spcAft>
                <a:spcPts val="0"/>
              </a:spcAft>
              <a:buClrTx/>
              <a:buSzTx/>
              <a:buFont typeface="+mj-lt"/>
              <a:buAutoNum type="arabicPeriod"/>
              <a:tabLst>
                <a:tab pos="973138" algn="l"/>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Develop a plan and budget for curation and presentation of materials</a:t>
            </a:r>
          </a:p>
          <a:p>
            <a:pPr marL="747713" marR="0" lvl="3" indent="-457200" algn="l" defTabSz="914400" rtl="0" eaLnBrk="1" fontAlgn="auto" latinLnBrk="0" hangingPunct="1">
              <a:lnSpc>
                <a:spcPct val="90000"/>
              </a:lnSpc>
              <a:spcBef>
                <a:spcPts val="0"/>
              </a:spcBef>
              <a:spcAft>
                <a:spcPts val="0"/>
              </a:spcAft>
              <a:buClrTx/>
              <a:buSzTx/>
              <a:buFont typeface="+mj-lt"/>
              <a:buAutoNum type="arabicPeriod"/>
              <a:tabLst>
                <a:tab pos="973138" algn="l"/>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Solicit support of IEEE History Center</a:t>
            </a:r>
          </a:p>
          <a:p>
            <a:pPr marL="747713" marR="0" lvl="3" indent="-457200" algn="l" defTabSz="914400" rtl="0" eaLnBrk="1" fontAlgn="auto" latinLnBrk="0" hangingPunct="1">
              <a:lnSpc>
                <a:spcPct val="90000"/>
              </a:lnSpc>
              <a:spcBef>
                <a:spcPts val="0"/>
              </a:spcBef>
              <a:spcAft>
                <a:spcPts val="0"/>
              </a:spcAft>
              <a:buClrTx/>
              <a:buSzTx/>
              <a:buFont typeface="+mj-lt"/>
              <a:buAutoNum type="arabicPeriod"/>
              <a:tabLst>
                <a:tab pos="973138" algn="l"/>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Review potential sources of funds, e.g., IEEE SA, IEEE Computer Society and IEEE New Initiatives</a:t>
            </a:r>
          </a:p>
          <a:p>
            <a:pPr marL="0" lvl="1" indent="0">
              <a:spcBef>
                <a:spcPts val="0"/>
              </a:spcBef>
              <a:buNone/>
              <a:defRPr/>
            </a:pPr>
            <a:br>
              <a:rPr kumimoji="0" lang="en-US"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US" b="0" i="0" u="none" strike="noStrike" kern="1200" cap="none" spc="0" normalizeH="0" baseline="0" noProof="0" dirty="0">
                <a:ln>
                  <a:noFill/>
                </a:ln>
                <a:solidFill>
                  <a:prstClr val="black"/>
                </a:solidFill>
                <a:effectLst/>
                <a:uLnTx/>
                <a:uFillTx/>
                <a:latin typeface="Aptos" panose="02110004020202020204"/>
                <a:ea typeface="+mn-ea"/>
                <a:cs typeface="+mn-cs"/>
              </a:rPr>
              <a:t>Duties: </a:t>
            </a:r>
            <a:r>
              <a:rPr lang="en-US" dirty="0">
                <a:solidFill>
                  <a:prstClr val="black"/>
                </a:solidFill>
                <a:latin typeface="Aptos" panose="02110004020202020204"/>
              </a:rPr>
              <a:t>Provide regular status reports to 802 LMSC</a:t>
            </a:r>
          </a:p>
          <a:p>
            <a:pPr marL="0" lvl="1" indent="0">
              <a:spcBef>
                <a:spcPts val="0"/>
              </a:spcBef>
              <a:buNone/>
              <a:defRPr/>
            </a:pPr>
            <a:br>
              <a:rPr kumimoji="0" lang="en-US"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US" b="0" i="0" u="none" strike="noStrike" kern="1200" cap="none" spc="0" normalizeH="0" baseline="0" noProof="0" dirty="0">
                <a:ln>
                  <a:noFill/>
                </a:ln>
                <a:solidFill>
                  <a:prstClr val="black"/>
                </a:solidFill>
                <a:effectLst/>
                <a:uLnTx/>
                <a:uFillTx/>
                <a:latin typeface="Aptos" panose="02110004020202020204"/>
                <a:ea typeface="+mn-ea"/>
                <a:cs typeface="+mn-cs"/>
              </a:rPr>
              <a:t>Membership: Open to any interested participant</a:t>
            </a:r>
          </a:p>
          <a:p>
            <a:pPr marL="0" lvl="1" indent="0">
              <a:spcBef>
                <a:spcPts val="0"/>
              </a:spcBef>
              <a:buNone/>
              <a:defRPr/>
            </a:pPr>
            <a:endParaRPr lang="en-US" dirty="0">
              <a:solidFill>
                <a:prstClr val="black"/>
              </a:solidFill>
              <a:latin typeface="Aptos" panose="02110004020202020204"/>
            </a:endParaRPr>
          </a:p>
          <a:p>
            <a:pPr marL="0" lvl="1" indent="0">
              <a:spcBef>
                <a:spcPts val="0"/>
              </a:spcBef>
              <a:buNone/>
              <a:defRPr/>
            </a:pPr>
            <a:r>
              <a:rPr kumimoji="0" lang="en-US" b="0" i="0" u="none" strike="noStrike" kern="1200" cap="none" spc="0" normalizeH="0" baseline="0" noProof="0" dirty="0">
                <a:ln>
                  <a:noFill/>
                </a:ln>
                <a:solidFill>
                  <a:prstClr val="black"/>
                </a:solidFill>
                <a:effectLst/>
                <a:uLnTx/>
                <a:uFillTx/>
                <a:latin typeface="Aptos" panose="02110004020202020204"/>
                <a:ea typeface="+mn-ea"/>
                <a:cs typeface="+mn-cs"/>
              </a:rPr>
              <a:t>Voting: straw polls only</a:t>
            </a:r>
          </a:p>
          <a:p>
            <a:pPr marL="0" lvl="1" indent="0">
              <a:spcBef>
                <a:spcPts val="0"/>
              </a:spcBef>
              <a:buNone/>
              <a:defRPr/>
            </a:pPr>
            <a:endParaRPr kumimoji="0" lang="en-US" b="0" i="0" u="none" strike="noStrike" kern="1200" cap="none" spc="0" normalizeH="0" baseline="0" noProof="0" dirty="0">
              <a:ln>
                <a:noFill/>
              </a:ln>
              <a:solidFill>
                <a:prstClr val="black"/>
              </a:solidFill>
              <a:effectLst/>
              <a:uLnTx/>
              <a:uFillTx/>
              <a:latin typeface="Aptos" panose="02110004020202020204"/>
              <a:ea typeface="+mn-ea"/>
              <a:cs typeface="+mn-cs"/>
            </a:endParaRPr>
          </a:p>
          <a:p>
            <a:pPr marL="0" lvl="1" indent="0">
              <a:spcBef>
                <a:spcPts val="0"/>
              </a:spcBef>
              <a:buNone/>
              <a:defRPr/>
            </a:pPr>
            <a:r>
              <a:rPr lang="en-US" dirty="0">
                <a:solidFill>
                  <a:prstClr val="black"/>
                </a:solidFill>
                <a:latin typeface="Aptos" panose="02110004020202020204"/>
              </a:rPr>
              <a:t>Moved: Chaplin</a:t>
            </a:r>
          </a:p>
          <a:p>
            <a:pPr marL="0" lvl="1" indent="0">
              <a:spcBef>
                <a:spcPts val="0"/>
              </a:spcBef>
              <a:buNone/>
              <a:defRPr/>
            </a:pPr>
            <a:r>
              <a:rPr lang="en-US" dirty="0">
                <a:solidFill>
                  <a:prstClr val="black"/>
                </a:solidFill>
                <a:latin typeface="Aptos" panose="02110004020202020204"/>
              </a:rPr>
              <a:t>Seconded: Zimmerman</a:t>
            </a:r>
          </a:p>
          <a:p>
            <a:pPr marL="0" lvl="1" indent="0">
              <a:spcBef>
                <a:spcPts val="0"/>
              </a:spcBef>
              <a:buNone/>
              <a:defRPr/>
            </a:pPr>
            <a:r>
              <a:rPr lang="en-US" dirty="0">
                <a:solidFill>
                  <a:prstClr val="black"/>
                </a:solidFill>
                <a:latin typeface="Aptos" panose="02110004020202020204"/>
              </a:rPr>
              <a:t>Approve by Unanimous Consent</a:t>
            </a:r>
            <a:endParaRPr lang="en-US" dirty="0"/>
          </a:p>
        </p:txBody>
      </p:sp>
      <p:sp>
        <p:nvSpPr>
          <p:cNvPr id="4" name="Footer Placeholder 3">
            <a:extLst>
              <a:ext uri="{FF2B5EF4-FFF2-40B4-BE49-F238E27FC236}">
                <a16:creationId xmlns:a16="http://schemas.microsoft.com/office/drawing/2014/main" id="{5FC0F480-F880-0EA5-85DF-8A1E3E7ECC69}"/>
              </a:ext>
            </a:extLst>
          </p:cNvPr>
          <p:cNvSpPr>
            <a:spLocks noGrp="1"/>
          </p:cNvSpPr>
          <p:nvPr>
            <p:ph type="ftr" sz="quarter" idx="11"/>
          </p:nvPr>
        </p:nvSpPr>
        <p:spPr/>
        <p:txBody>
          <a:bodyPr/>
          <a:lstStyle/>
          <a:p>
            <a:r>
              <a:rPr lang="en-US" b="0" i="0">
                <a:solidFill>
                  <a:srgbClr val="000000"/>
                </a:solidFill>
                <a:effectLst/>
                <a:highlight>
                  <a:srgbClr val="FFFFFF"/>
                </a:highlight>
                <a:latin typeface="Verdana" panose="020B0604030504040204" pitchFamily="34" charset="0"/>
              </a:rPr>
              <a:t>ec-25-0064-00-LMSC</a:t>
            </a:r>
            <a:endParaRPr lang="en-US" dirty="0"/>
          </a:p>
        </p:txBody>
      </p:sp>
      <p:sp>
        <p:nvSpPr>
          <p:cNvPr id="5" name="Slide Number Placeholder 4">
            <a:extLst>
              <a:ext uri="{FF2B5EF4-FFF2-40B4-BE49-F238E27FC236}">
                <a16:creationId xmlns:a16="http://schemas.microsoft.com/office/drawing/2014/main" id="{F5E9264B-9F15-E3B4-E612-BD1C96FC433B}"/>
              </a:ext>
            </a:extLst>
          </p:cNvPr>
          <p:cNvSpPr>
            <a:spLocks noGrp="1"/>
          </p:cNvSpPr>
          <p:nvPr>
            <p:ph type="sldNum" sz="quarter" idx="12"/>
          </p:nvPr>
        </p:nvSpPr>
        <p:spPr/>
        <p:txBody>
          <a:bodyPr/>
          <a:lstStyle/>
          <a:p>
            <a:fld id="{AA48EFB7-51EC-4EB0-9C8D-DD3ECA58F707}" type="slidenum">
              <a:rPr lang="en-US" smtClean="0"/>
              <a:t>16</a:t>
            </a:fld>
            <a:endParaRPr lang="en-US"/>
          </a:p>
        </p:txBody>
      </p:sp>
    </p:spTree>
    <p:extLst>
      <p:ext uri="{BB962C8B-B14F-4D97-AF65-F5344CB8AC3E}">
        <p14:creationId xmlns:p14="http://schemas.microsoft.com/office/powerpoint/2010/main" val="38441292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A95DC-2900-332F-F8D4-433A5527C7C9}"/>
              </a:ext>
            </a:extLst>
          </p:cNvPr>
          <p:cNvSpPr>
            <a:spLocks noGrp="1"/>
          </p:cNvSpPr>
          <p:nvPr>
            <p:ph type="title"/>
          </p:nvPr>
        </p:nvSpPr>
        <p:spPr>
          <a:xfrm>
            <a:off x="838200" y="365126"/>
            <a:ext cx="10515600" cy="499847"/>
          </a:xfrm>
        </p:spPr>
        <p:txBody>
          <a:bodyPr>
            <a:normAutofit/>
          </a:bodyPr>
          <a:lstStyle/>
          <a:p>
            <a:r>
              <a:rPr lang="en-US" sz="2800" dirty="0"/>
              <a:t>Introductions/Role Call: Attendees/Participants</a:t>
            </a:r>
            <a:endParaRPr lang="en-US" dirty="0"/>
          </a:p>
        </p:txBody>
      </p:sp>
      <p:sp>
        <p:nvSpPr>
          <p:cNvPr id="3" name="Content Placeholder 2">
            <a:extLst>
              <a:ext uri="{FF2B5EF4-FFF2-40B4-BE49-F238E27FC236}">
                <a16:creationId xmlns:a16="http://schemas.microsoft.com/office/drawing/2014/main" id="{379064E4-7EB6-9F23-53AD-406A5C57185C}"/>
              </a:ext>
            </a:extLst>
          </p:cNvPr>
          <p:cNvSpPr>
            <a:spLocks noGrp="1"/>
          </p:cNvSpPr>
          <p:nvPr>
            <p:ph idx="1"/>
          </p:nvPr>
        </p:nvSpPr>
        <p:spPr>
          <a:xfrm>
            <a:off x="838200" y="1043545"/>
            <a:ext cx="10515600" cy="4768293"/>
          </a:xfrm>
        </p:spPr>
        <p:txBody>
          <a:bodyPr>
            <a:normAutofit fontScale="77500" lnSpcReduction="20000"/>
          </a:bodyPr>
          <a:lstStyle/>
          <a:p>
            <a:r>
              <a:rPr lang="en-US" dirty="0"/>
              <a:t>802.0 Paul Nikolich, James Gilb, Gary Robinson, Maris </a:t>
            </a:r>
            <a:r>
              <a:rPr lang="en-US" dirty="0" err="1"/>
              <a:t>Graube</a:t>
            </a:r>
            <a:endParaRPr lang="en-US" dirty="0"/>
          </a:p>
          <a:p>
            <a:r>
              <a:rPr lang="en-US" dirty="0"/>
              <a:t>802.3 Geoff Thompson, </a:t>
            </a:r>
            <a:r>
              <a:rPr lang="en-US" strike="sngStrike" dirty="0"/>
              <a:t>Peter Jones</a:t>
            </a:r>
            <a:r>
              <a:rPr lang="en-US" dirty="0"/>
              <a:t>, Yuan Qiu Luo</a:t>
            </a:r>
          </a:p>
          <a:p>
            <a:r>
              <a:rPr lang="en-US" dirty="0"/>
              <a:t>802.1 Norm Fin, Mick Seaman</a:t>
            </a:r>
          </a:p>
          <a:p>
            <a:r>
              <a:rPr lang="en-US" dirty="0"/>
              <a:t>802.5 Bob Love</a:t>
            </a:r>
          </a:p>
          <a:p>
            <a:r>
              <a:rPr lang="en-US" dirty="0"/>
              <a:t>802.11 </a:t>
            </a:r>
            <a:r>
              <a:rPr lang="en-US" dirty="0" err="1"/>
              <a:t>Srinvas</a:t>
            </a:r>
            <a:r>
              <a:rPr lang="en-US" dirty="0"/>
              <a:t> </a:t>
            </a:r>
            <a:r>
              <a:rPr lang="en-US" dirty="0" err="1"/>
              <a:t>Kandala</a:t>
            </a:r>
            <a:r>
              <a:rPr lang="en-US" dirty="0"/>
              <a:t>, Al Petrick, Michael Fischer, Jon </a:t>
            </a:r>
            <a:r>
              <a:rPr lang="en-US" dirty="0" err="1"/>
              <a:t>Rosdahl</a:t>
            </a:r>
            <a:endParaRPr lang="en-US" dirty="0"/>
          </a:p>
          <a:p>
            <a:r>
              <a:rPr lang="en-US" dirty="0"/>
              <a:t>802.15 Jorge Robert</a:t>
            </a:r>
          </a:p>
          <a:p>
            <a:r>
              <a:rPr lang="en-US" dirty="0"/>
              <a:t>802.18&amp;22 Edward Au</a:t>
            </a:r>
          </a:p>
          <a:p>
            <a:r>
              <a:rPr lang="en-US" dirty="0"/>
              <a:t>802.19&amp;Public Visibility Tuncer </a:t>
            </a:r>
            <a:r>
              <a:rPr lang="en-US" dirty="0" err="1"/>
              <a:t>Baykas</a:t>
            </a:r>
            <a:endParaRPr lang="en-US" dirty="0"/>
          </a:p>
          <a:p>
            <a:r>
              <a:rPr lang="en-US" dirty="0"/>
              <a:t>IEEE History Center Nathan Brewer</a:t>
            </a:r>
          </a:p>
          <a:p>
            <a:r>
              <a:rPr lang="en-US" dirty="0"/>
              <a:t>IEEE Computer Society Anne Marie Kelly, Thomas Haigh</a:t>
            </a:r>
          </a:p>
          <a:p>
            <a:r>
              <a:rPr lang="en-US" dirty="0"/>
              <a:t>IEEE Standards Association Staff Yvette Ho Sang</a:t>
            </a:r>
          </a:p>
          <a:p>
            <a:r>
              <a:rPr lang="en-US" dirty="0"/>
              <a:t>IEEE 802 Meeting Planner Dawn </a:t>
            </a:r>
            <a:r>
              <a:rPr lang="en-US" dirty="0" err="1"/>
              <a:t>Slykhouse</a:t>
            </a:r>
            <a:endParaRPr lang="en-US" dirty="0"/>
          </a:p>
          <a:p>
            <a:r>
              <a:rPr lang="en-US" dirty="0"/>
              <a:t>Other …</a:t>
            </a:r>
          </a:p>
        </p:txBody>
      </p:sp>
      <p:sp>
        <p:nvSpPr>
          <p:cNvPr id="4" name="Footer Placeholder 3">
            <a:extLst>
              <a:ext uri="{FF2B5EF4-FFF2-40B4-BE49-F238E27FC236}">
                <a16:creationId xmlns:a16="http://schemas.microsoft.com/office/drawing/2014/main" id="{1854D759-518E-E79B-F1E9-62B682A6206F}"/>
              </a:ext>
            </a:extLst>
          </p:cNvPr>
          <p:cNvSpPr>
            <a:spLocks noGrp="1"/>
          </p:cNvSpPr>
          <p:nvPr>
            <p:ph type="ftr" sz="quarter" idx="11"/>
          </p:nvPr>
        </p:nvSpPr>
        <p:spPr/>
        <p:txBody>
          <a:bodyPr/>
          <a:lstStyle/>
          <a:p>
            <a:r>
              <a:rPr lang="en-US"/>
              <a:t>ec-25-0064-00-LMSC</a:t>
            </a:r>
          </a:p>
        </p:txBody>
      </p:sp>
      <p:sp>
        <p:nvSpPr>
          <p:cNvPr id="5" name="Slide Number Placeholder 4">
            <a:extLst>
              <a:ext uri="{FF2B5EF4-FFF2-40B4-BE49-F238E27FC236}">
                <a16:creationId xmlns:a16="http://schemas.microsoft.com/office/drawing/2014/main" id="{A7AC6ADA-AA52-32D8-1F4C-325D27B6E809}"/>
              </a:ext>
            </a:extLst>
          </p:cNvPr>
          <p:cNvSpPr>
            <a:spLocks noGrp="1"/>
          </p:cNvSpPr>
          <p:nvPr>
            <p:ph type="sldNum" sz="quarter" idx="12"/>
          </p:nvPr>
        </p:nvSpPr>
        <p:spPr/>
        <p:txBody>
          <a:bodyPr/>
          <a:lstStyle/>
          <a:p>
            <a:fld id="{AA48EFB7-51EC-4EB0-9C8D-DD3ECA58F707}" type="slidenum">
              <a:rPr lang="en-US" smtClean="0"/>
              <a:t>2</a:t>
            </a:fld>
            <a:endParaRPr lang="en-US"/>
          </a:p>
        </p:txBody>
      </p:sp>
    </p:spTree>
    <p:extLst>
      <p:ext uri="{BB962C8B-B14F-4D97-AF65-F5344CB8AC3E}">
        <p14:creationId xmlns:p14="http://schemas.microsoft.com/office/powerpoint/2010/main" val="2385951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CA7ED-BBE9-D7F7-D7E0-A8D569F0AD3F}"/>
              </a:ext>
            </a:extLst>
          </p:cNvPr>
          <p:cNvSpPr>
            <a:spLocks noGrp="1"/>
          </p:cNvSpPr>
          <p:nvPr>
            <p:ph type="title"/>
          </p:nvPr>
        </p:nvSpPr>
        <p:spPr>
          <a:xfrm>
            <a:off x="978146" y="0"/>
            <a:ext cx="10515600" cy="1325563"/>
          </a:xfrm>
        </p:spPr>
        <p:txBody>
          <a:bodyPr/>
          <a:lstStyle/>
          <a:p>
            <a:r>
              <a:rPr lang="en-US" dirty="0"/>
              <a:t>802 History Ad Hoc Potential Participants</a:t>
            </a:r>
          </a:p>
        </p:txBody>
      </p:sp>
      <p:sp>
        <p:nvSpPr>
          <p:cNvPr id="3" name="Content Placeholder 2">
            <a:extLst>
              <a:ext uri="{FF2B5EF4-FFF2-40B4-BE49-F238E27FC236}">
                <a16:creationId xmlns:a16="http://schemas.microsoft.com/office/drawing/2014/main" id="{594AC1F4-0543-97EA-4C6C-81EA3BB8956B}"/>
              </a:ext>
            </a:extLst>
          </p:cNvPr>
          <p:cNvSpPr>
            <a:spLocks noGrp="1"/>
          </p:cNvSpPr>
          <p:nvPr>
            <p:ph idx="1"/>
          </p:nvPr>
        </p:nvSpPr>
        <p:spPr>
          <a:xfrm>
            <a:off x="449826" y="1325563"/>
            <a:ext cx="11043920" cy="5105053"/>
          </a:xfrm>
        </p:spPr>
        <p:txBody>
          <a:bodyPr>
            <a:normAutofit fontScale="77500" lnSpcReduction="20000"/>
          </a:bodyPr>
          <a:lstStyle/>
          <a:p>
            <a:pPr marL="0" indent="0">
              <a:buNone/>
            </a:pPr>
            <a:r>
              <a:rPr lang="en-US" dirty="0"/>
              <a:t>Current Membership Roster</a:t>
            </a:r>
          </a:p>
          <a:p>
            <a:pPr marL="971550" lvl="1" indent="-514350">
              <a:buFont typeface="+mj-lt"/>
              <a:buAutoNum type="arabicPeriod"/>
            </a:pPr>
            <a:r>
              <a:rPr lang="en-US" dirty="0"/>
              <a:t>Interim Chair </a:t>
            </a:r>
            <a:r>
              <a:rPr lang="en-US" dirty="0" err="1"/>
              <a:t>PaulN</a:t>
            </a:r>
            <a:r>
              <a:rPr lang="en-US" dirty="0"/>
              <a:t>, </a:t>
            </a:r>
            <a:r>
              <a:rPr lang="en-US" dirty="0">
                <a:highlight>
                  <a:srgbClr val="FFFF00"/>
                </a:highlight>
              </a:rPr>
              <a:t>looking for a long term Chair (at least until MAR2026) </a:t>
            </a:r>
          </a:p>
          <a:p>
            <a:pPr marL="971550" lvl="1" indent="-514350">
              <a:buFont typeface="+mj-lt"/>
              <a:buAutoNum type="arabicPeriod"/>
            </a:pPr>
            <a:r>
              <a:rPr lang="en-US" dirty="0"/>
              <a:t>Current Membership:</a:t>
            </a:r>
          </a:p>
          <a:p>
            <a:pPr marL="1371600" lvl="3" indent="0">
              <a:buNone/>
            </a:pPr>
            <a:r>
              <a:rPr lang="en-US" dirty="0"/>
              <a:t>802.0 Paul Nikolich (past 802 Chair), James Gilb (802 Chair), Maris </a:t>
            </a:r>
            <a:r>
              <a:rPr lang="en-US" dirty="0" err="1"/>
              <a:t>Graube</a:t>
            </a:r>
            <a:r>
              <a:rPr lang="en-US" dirty="0"/>
              <a:t> (founding 802 chair), Gary Robinson</a:t>
            </a:r>
          </a:p>
          <a:p>
            <a:pPr marL="1371600" lvl="3" indent="0">
              <a:buNone/>
            </a:pPr>
            <a:r>
              <a:rPr lang="en-US" dirty="0"/>
              <a:t>802.01 Norm Finn, Mick Seaman</a:t>
            </a:r>
          </a:p>
          <a:p>
            <a:pPr marL="1371600" lvl="3" indent="0">
              <a:buNone/>
            </a:pPr>
            <a:r>
              <a:rPr lang="en-US" dirty="0"/>
              <a:t>802.03 Geoff Thompson, Peter Jones</a:t>
            </a:r>
          </a:p>
          <a:p>
            <a:pPr marL="1371600" lvl="3" indent="0">
              <a:buNone/>
            </a:pPr>
            <a:r>
              <a:rPr lang="en-US" dirty="0"/>
              <a:t>802.05 Bob Love</a:t>
            </a:r>
          </a:p>
          <a:p>
            <a:pPr marL="1371600" lvl="3" indent="0">
              <a:buNone/>
            </a:pPr>
            <a:r>
              <a:rPr lang="en-US" dirty="0"/>
              <a:t>802.11 Srinivas </a:t>
            </a:r>
            <a:r>
              <a:rPr lang="en-US" dirty="0" err="1"/>
              <a:t>Kandala</a:t>
            </a:r>
            <a:r>
              <a:rPr lang="en-US" dirty="0"/>
              <a:t>, Al </a:t>
            </a:r>
            <a:r>
              <a:rPr lang="en-US" dirty="0" err="1"/>
              <a:t>Petrick</a:t>
            </a:r>
            <a:r>
              <a:rPr lang="en-US" dirty="0"/>
              <a:t>, Michael Fischer</a:t>
            </a:r>
          </a:p>
          <a:p>
            <a:pPr marL="1371600" lvl="3" indent="0">
              <a:buNone/>
            </a:pPr>
            <a:r>
              <a:rPr lang="en-US" dirty="0"/>
              <a:t>802.15 Joerg Robert</a:t>
            </a:r>
          </a:p>
          <a:p>
            <a:pPr marL="1371600" lvl="3" indent="0">
              <a:buNone/>
            </a:pPr>
            <a:r>
              <a:rPr lang="en-US" dirty="0"/>
              <a:t>802.16 none</a:t>
            </a:r>
          </a:p>
          <a:p>
            <a:pPr marL="1371600" lvl="3" indent="0">
              <a:buNone/>
            </a:pPr>
            <a:r>
              <a:rPr lang="en-US" dirty="0"/>
              <a:t>802.17 none</a:t>
            </a:r>
          </a:p>
          <a:p>
            <a:pPr marL="1371600" lvl="3" indent="0">
              <a:buNone/>
            </a:pPr>
            <a:r>
              <a:rPr lang="en-US" dirty="0"/>
              <a:t>802.18, 802.22 Edward Au</a:t>
            </a:r>
          </a:p>
          <a:p>
            <a:pPr marL="1371600" lvl="3" indent="0">
              <a:buNone/>
            </a:pPr>
            <a:r>
              <a:rPr lang="en-US" dirty="0"/>
              <a:t>802.19 Tuncer </a:t>
            </a:r>
            <a:r>
              <a:rPr lang="en-US" dirty="0" err="1"/>
              <a:t>Baykas</a:t>
            </a:r>
            <a:endParaRPr lang="en-US" dirty="0"/>
          </a:p>
          <a:p>
            <a:pPr marL="1371600" lvl="3" indent="0">
              <a:buNone/>
            </a:pPr>
            <a:r>
              <a:rPr lang="en-US" dirty="0"/>
              <a:t>802.24 none</a:t>
            </a:r>
          </a:p>
          <a:p>
            <a:pPr marL="971550" lvl="1" indent="-514350">
              <a:buFont typeface="+mj-lt"/>
              <a:buAutoNum type="arabicPeriod"/>
            </a:pPr>
            <a:r>
              <a:rPr lang="en-US" dirty="0"/>
              <a:t>Looking for at least one person from every WG/TAG in 802 LMSC. This includes disbanded and hibernating Groups.</a:t>
            </a:r>
          </a:p>
          <a:p>
            <a:pPr marL="1885950" lvl="3" indent="-514350">
              <a:buFont typeface="+mj-lt"/>
              <a:buAutoNum type="arabicPeriod"/>
            </a:pPr>
            <a:r>
              <a:rPr lang="en-US" dirty="0"/>
              <a:t>Candidates: 802.16 Roger Marks and Rakesh </a:t>
            </a:r>
            <a:r>
              <a:rPr lang="en-US" dirty="0" err="1"/>
              <a:t>Taori</a:t>
            </a:r>
            <a:r>
              <a:rPr lang="en-US" dirty="0"/>
              <a:t>, 802.21 Subir Das</a:t>
            </a:r>
          </a:p>
          <a:p>
            <a:pPr marL="1885950" lvl="3" indent="-514350">
              <a:buFont typeface="+mj-lt"/>
              <a:buAutoNum type="arabicPeriod"/>
            </a:pPr>
            <a:r>
              <a:rPr lang="en-US" dirty="0"/>
              <a:t>Candidates: 802.1 Bill </a:t>
            </a:r>
            <a:r>
              <a:rPr lang="en-US" dirty="0" err="1"/>
              <a:t>Lidinsky</a:t>
            </a:r>
            <a:endParaRPr lang="en-US" dirty="0"/>
          </a:p>
          <a:p>
            <a:pPr marL="971550" lvl="1" indent="-514350">
              <a:buFont typeface="+mj-lt"/>
              <a:buAutoNum type="arabicPeriod"/>
            </a:pPr>
            <a:r>
              <a:rPr lang="en-US" dirty="0"/>
              <a:t>Others</a:t>
            </a:r>
          </a:p>
          <a:p>
            <a:pPr marL="1428750" lvl="2" indent="-514350">
              <a:buFont typeface="+mj-lt"/>
              <a:buAutoNum type="arabicPeriod"/>
            </a:pPr>
            <a:r>
              <a:rPr lang="en-US" dirty="0"/>
              <a:t>Computer Society; Anne Marie Kelly (staff), Thomas Haigh (2025 History Committee Chair)</a:t>
            </a:r>
          </a:p>
          <a:p>
            <a:pPr marL="1428750" lvl="2" indent="-514350">
              <a:buFont typeface="+mj-lt"/>
              <a:buAutoNum type="arabicPeriod"/>
            </a:pPr>
            <a:r>
              <a:rPr lang="en-US" dirty="0"/>
              <a:t>Nathan Brewer, IEEE History Center, Archival &amp; Digital Content Manager</a:t>
            </a:r>
          </a:p>
          <a:p>
            <a:pPr marL="1428750" lvl="2" indent="-514350">
              <a:buFont typeface="+mj-lt"/>
              <a:buAutoNum type="arabicPeriod"/>
            </a:pPr>
            <a:r>
              <a:rPr lang="en-US" dirty="0"/>
              <a:t>IEEE Standards Association Staff, Yvette Ho Sang</a:t>
            </a:r>
          </a:p>
          <a:p>
            <a:pPr marL="0" indent="0">
              <a:buNone/>
            </a:pPr>
            <a:endParaRPr lang="en-US" dirty="0"/>
          </a:p>
          <a:p>
            <a:endParaRPr lang="en-US" dirty="0"/>
          </a:p>
        </p:txBody>
      </p:sp>
      <p:sp>
        <p:nvSpPr>
          <p:cNvPr id="4" name="Footer Placeholder 3">
            <a:extLst>
              <a:ext uri="{FF2B5EF4-FFF2-40B4-BE49-F238E27FC236}">
                <a16:creationId xmlns:a16="http://schemas.microsoft.com/office/drawing/2014/main" id="{A7A9FB2E-019A-7EB2-75E0-D42181EFBB34}"/>
              </a:ext>
            </a:extLst>
          </p:cNvPr>
          <p:cNvSpPr>
            <a:spLocks noGrp="1"/>
          </p:cNvSpPr>
          <p:nvPr>
            <p:ph type="ftr" sz="quarter" idx="11"/>
          </p:nvPr>
        </p:nvSpPr>
        <p:spPr/>
        <p:txBody>
          <a:bodyPr/>
          <a:lstStyle/>
          <a:p>
            <a:r>
              <a:rPr lang="en-US" b="0" i="0">
                <a:solidFill>
                  <a:srgbClr val="000000"/>
                </a:solidFill>
                <a:effectLst/>
                <a:highlight>
                  <a:srgbClr val="FFFFFF"/>
                </a:highlight>
                <a:latin typeface="Verdana" panose="020B0604030504040204" pitchFamily="34" charset="0"/>
              </a:rPr>
              <a:t>ec-25-0064-00-LMSC</a:t>
            </a:r>
            <a:endParaRPr lang="en-US" dirty="0"/>
          </a:p>
        </p:txBody>
      </p:sp>
      <p:sp>
        <p:nvSpPr>
          <p:cNvPr id="5" name="Slide Number Placeholder 4">
            <a:extLst>
              <a:ext uri="{FF2B5EF4-FFF2-40B4-BE49-F238E27FC236}">
                <a16:creationId xmlns:a16="http://schemas.microsoft.com/office/drawing/2014/main" id="{309DB6F2-4D41-FD78-660B-9889754F6329}"/>
              </a:ext>
            </a:extLst>
          </p:cNvPr>
          <p:cNvSpPr>
            <a:spLocks noGrp="1"/>
          </p:cNvSpPr>
          <p:nvPr>
            <p:ph type="sldNum" sz="quarter" idx="12"/>
          </p:nvPr>
        </p:nvSpPr>
        <p:spPr/>
        <p:txBody>
          <a:bodyPr/>
          <a:lstStyle/>
          <a:p>
            <a:fld id="{AA48EFB7-51EC-4EB0-9C8D-DD3ECA58F707}" type="slidenum">
              <a:rPr lang="en-US" smtClean="0"/>
              <a:t>3</a:t>
            </a:fld>
            <a:endParaRPr lang="en-US"/>
          </a:p>
        </p:txBody>
      </p:sp>
    </p:spTree>
    <p:extLst>
      <p:ext uri="{BB962C8B-B14F-4D97-AF65-F5344CB8AC3E}">
        <p14:creationId xmlns:p14="http://schemas.microsoft.com/office/powerpoint/2010/main" val="3790544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6FF0B95-5FF6-A533-6942-7D5E0DCC2D7D}"/>
              </a:ext>
            </a:extLst>
          </p:cNvPr>
          <p:cNvSpPr>
            <a:spLocks noGrp="1"/>
          </p:cNvSpPr>
          <p:nvPr>
            <p:ph idx="1"/>
          </p:nvPr>
        </p:nvSpPr>
        <p:spPr>
          <a:xfrm>
            <a:off x="353961" y="654908"/>
            <a:ext cx="11344703" cy="5585636"/>
          </a:xfrm>
        </p:spPr>
        <p:txBody>
          <a:bodyPr>
            <a:normAutofit fontScale="92500" lnSpcReduction="10000"/>
          </a:bodyPr>
          <a:lstStyle/>
          <a:p>
            <a:pPr marL="0" indent="0">
              <a:buNone/>
            </a:pPr>
            <a:r>
              <a:rPr lang="en-US" sz="3200" dirty="0"/>
              <a:t>Scope:</a:t>
            </a:r>
            <a:endParaRPr lang="en-US" sz="3600" dirty="0"/>
          </a:p>
          <a:p>
            <a:pPr marL="747713" marR="0" lvl="3" indent="-457200" algn="l" defTabSz="914400" rtl="0" eaLnBrk="1" fontAlgn="auto" latinLnBrk="0" hangingPunct="1">
              <a:lnSpc>
                <a:spcPct val="90000"/>
              </a:lnSpc>
              <a:spcBef>
                <a:spcPts val="0"/>
              </a:spcBef>
              <a:spcAft>
                <a:spcPts val="0"/>
              </a:spcAft>
              <a:buClrTx/>
              <a:buSzTx/>
              <a:buFont typeface="+mj-lt"/>
              <a:buAutoNum type="arabicPeriod"/>
              <a:tabLst>
                <a:tab pos="973138" algn="l"/>
              </a:tabLst>
              <a:defRPr/>
            </a:pPr>
            <a:r>
              <a:rPr kumimoji="0" lang="en-US" sz="2400" b="0" i="0" u="none" strike="noStrike" kern="1200" cap="none" spc="0" normalizeH="0" baseline="0" noProof="0" dirty="0">
                <a:ln>
                  <a:noFill/>
                </a:ln>
                <a:solidFill>
                  <a:prstClr val="black"/>
                </a:solidFill>
                <a:effectLst/>
                <a:uLnTx/>
                <a:uFillTx/>
                <a:latin typeface="Aptos" panose="02110004020202020204"/>
                <a:ea typeface="+mn-ea"/>
                <a:cs typeface="+mn-cs"/>
              </a:rPr>
              <a:t>Identify and locate pertinent materials of historical interest, e.g., documents, audio recordings, video recordings, etc. </a:t>
            </a:r>
          </a:p>
          <a:p>
            <a:pPr marL="747713" marR="0" lvl="3" indent="-457200" algn="l" defTabSz="914400" rtl="0" eaLnBrk="1" fontAlgn="auto" latinLnBrk="0" hangingPunct="1">
              <a:lnSpc>
                <a:spcPct val="90000"/>
              </a:lnSpc>
              <a:spcBef>
                <a:spcPts val="0"/>
              </a:spcBef>
              <a:spcAft>
                <a:spcPts val="0"/>
              </a:spcAft>
              <a:buClrTx/>
              <a:buSzTx/>
              <a:buFont typeface="+mj-lt"/>
              <a:buAutoNum type="arabicPeriod"/>
              <a:tabLst>
                <a:tab pos="973138" algn="l"/>
              </a:tabLst>
              <a:defRPr/>
            </a:pPr>
            <a:r>
              <a:rPr kumimoji="0" lang="en-US" sz="2400" b="0" i="0" u="none" strike="noStrike" kern="1200" cap="none" spc="0" normalizeH="0" baseline="0" noProof="0" dirty="0">
                <a:ln>
                  <a:noFill/>
                </a:ln>
                <a:solidFill>
                  <a:prstClr val="black"/>
                </a:solidFill>
                <a:effectLst/>
                <a:uLnTx/>
                <a:uFillTx/>
                <a:latin typeface="Aptos" panose="02110004020202020204"/>
                <a:ea typeface="+mn-ea"/>
                <a:cs typeface="+mn-cs"/>
              </a:rPr>
              <a:t>Initiate </a:t>
            </a:r>
            <a:r>
              <a:rPr lang="en-US" sz="2400" dirty="0">
                <a:solidFill>
                  <a:prstClr val="black"/>
                </a:solidFill>
                <a:latin typeface="Aptos" panose="02110004020202020204"/>
              </a:rPr>
              <a:t>e</a:t>
            </a:r>
            <a:r>
              <a:rPr kumimoji="0" lang="en-US" sz="2400" b="0" i="0" u="none" strike="noStrike" kern="1200" cap="none" spc="0" normalizeH="0" baseline="0" noProof="0" dirty="0" err="1">
                <a:ln>
                  <a:noFill/>
                </a:ln>
                <a:solidFill>
                  <a:prstClr val="black"/>
                </a:solidFill>
                <a:effectLst/>
                <a:uLnTx/>
                <a:uFillTx/>
                <a:latin typeface="Aptos" panose="02110004020202020204"/>
                <a:ea typeface="+mn-ea"/>
                <a:cs typeface="+mn-cs"/>
              </a:rPr>
              <a:t>lectronic</a:t>
            </a:r>
            <a:r>
              <a:rPr kumimoji="0" lang="en-US" sz="2400" b="0" i="0" u="none" strike="noStrike" kern="1200" cap="none" spc="0" normalizeH="0" baseline="0" noProof="0" dirty="0">
                <a:ln>
                  <a:noFill/>
                </a:ln>
                <a:solidFill>
                  <a:prstClr val="black"/>
                </a:solidFill>
                <a:effectLst/>
                <a:uLnTx/>
                <a:uFillTx/>
                <a:latin typeface="Aptos" panose="02110004020202020204"/>
                <a:ea typeface="+mn-ea"/>
                <a:cs typeface="+mn-cs"/>
              </a:rPr>
              <a:t> preservation of historical 802 documents</a:t>
            </a:r>
          </a:p>
          <a:p>
            <a:pPr marL="747713" marR="0" lvl="3" indent="-457200" algn="l" defTabSz="914400" rtl="0" eaLnBrk="1" fontAlgn="auto" latinLnBrk="0" hangingPunct="1">
              <a:lnSpc>
                <a:spcPct val="90000"/>
              </a:lnSpc>
              <a:spcBef>
                <a:spcPts val="0"/>
              </a:spcBef>
              <a:spcAft>
                <a:spcPts val="0"/>
              </a:spcAft>
              <a:buClrTx/>
              <a:buSzTx/>
              <a:buFont typeface="+mj-lt"/>
              <a:buAutoNum type="arabicPeriod"/>
              <a:tabLst>
                <a:tab pos="973138" algn="l"/>
              </a:tabLst>
              <a:defRPr/>
            </a:pPr>
            <a:r>
              <a:rPr kumimoji="0" lang="en-US" sz="2400" b="0" i="0" u="none" strike="noStrike" kern="1200" cap="none" spc="0" normalizeH="0" baseline="0" noProof="0" dirty="0">
                <a:ln>
                  <a:noFill/>
                </a:ln>
                <a:solidFill>
                  <a:prstClr val="black"/>
                </a:solidFill>
                <a:effectLst/>
                <a:uLnTx/>
                <a:uFillTx/>
                <a:latin typeface="Aptos" panose="02110004020202020204"/>
                <a:ea typeface="+mn-ea"/>
                <a:cs typeface="+mn-cs"/>
              </a:rPr>
              <a:t>Find a location(s) at which to store/display pertinent physical artifacts</a:t>
            </a:r>
          </a:p>
          <a:p>
            <a:pPr marL="747713" marR="0" lvl="3" indent="-457200" algn="l" defTabSz="914400" rtl="0" eaLnBrk="1" fontAlgn="auto" latinLnBrk="0" hangingPunct="1">
              <a:lnSpc>
                <a:spcPct val="90000"/>
              </a:lnSpc>
              <a:spcBef>
                <a:spcPts val="0"/>
              </a:spcBef>
              <a:spcAft>
                <a:spcPts val="0"/>
              </a:spcAft>
              <a:buClrTx/>
              <a:buSzTx/>
              <a:buFont typeface="+mj-lt"/>
              <a:buAutoNum type="arabicPeriod"/>
              <a:tabLst>
                <a:tab pos="973138" algn="l"/>
              </a:tabLst>
              <a:defRPr/>
            </a:pPr>
            <a:r>
              <a:rPr lang="en-US" sz="2400" dirty="0">
                <a:solidFill>
                  <a:prstClr val="black"/>
                </a:solidFill>
                <a:latin typeface="Aptos" panose="02110004020202020204"/>
              </a:rPr>
              <a:t>Electronic c</a:t>
            </a:r>
            <a:r>
              <a:rPr kumimoji="0" lang="en-US" sz="2400" b="0" i="0" u="none" strike="noStrike" kern="1200" cap="none" spc="0" normalizeH="0" baseline="0" noProof="0" dirty="0" err="1">
                <a:ln>
                  <a:noFill/>
                </a:ln>
                <a:solidFill>
                  <a:prstClr val="black"/>
                </a:solidFill>
                <a:effectLst/>
                <a:uLnTx/>
                <a:uFillTx/>
                <a:latin typeface="Aptos" panose="02110004020202020204"/>
                <a:ea typeface="+mn-ea"/>
                <a:cs typeface="+mn-cs"/>
              </a:rPr>
              <a:t>apture</a:t>
            </a:r>
            <a:r>
              <a:rPr kumimoji="0" lang="en-US" sz="2400" b="0" i="0" u="none" strike="noStrike" kern="1200" cap="none" spc="0" normalizeH="0" baseline="0" noProof="0" dirty="0">
                <a:ln>
                  <a:noFill/>
                </a:ln>
                <a:solidFill>
                  <a:prstClr val="black"/>
                </a:solidFill>
                <a:effectLst/>
                <a:uLnTx/>
                <a:uFillTx/>
                <a:latin typeface="Aptos" panose="02110004020202020204"/>
                <a:ea typeface="+mn-ea"/>
                <a:cs typeface="+mn-cs"/>
              </a:rPr>
              <a:t> of recollections of long time 802 LMSC participants</a:t>
            </a:r>
          </a:p>
          <a:p>
            <a:pPr marL="747713" marR="0" lvl="3" indent="-457200" algn="l" defTabSz="914400" rtl="0" eaLnBrk="1" fontAlgn="auto" latinLnBrk="0" hangingPunct="1">
              <a:lnSpc>
                <a:spcPct val="90000"/>
              </a:lnSpc>
              <a:spcBef>
                <a:spcPts val="0"/>
              </a:spcBef>
              <a:spcAft>
                <a:spcPts val="0"/>
              </a:spcAft>
              <a:buClrTx/>
              <a:buSzTx/>
              <a:buFont typeface="+mj-lt"/>
              <a:buAutoNum type="arabicPeriod"/>
              <a:tabLst>
                <a:tab pos="973138" algn="l"/>
              </a:tabLst>
              <a:defRPr/>
            </a:pPr>
            <a:r>
              <a:rPr kumimoji="0" lang="en-US" sz="2400" b="0" i="0" u="none" strike="noStrike" kern="1200" cap="none" spc="0" normalizeH="0" baseline="0" noProof="0" dirty="0">
                <a:ln>
                  <a:noFill/>
                </a:ln>
                <a:solidFill>
                  <a:prstClr val="black"/>
                </a:solidFill>
                <a:effectLst/>
                <a:uLnTx/>
                <a:uFillTx/>
                <a:latin typeface="Aptos" panose="02110004020202020204"/>
                <a:ea typeface="+mn-ea"/>
                <a:cs typeface="+mn-cs"/>
              </a:rPr>
              <a:t>Develop a plan and budget for curation and presentation of materials</a:t>
            </a:r>
          </a:p>
          <a:p>
            <a:pPr marL="747713" marR="0" lvl="3" indent="-457200" algn="l" defTabSz="914400" rtl="0" eaLnBrk="1" fontAlgn="auto" latinLnBrk="0" hangingPunct="1">
              <a:lnSpc>
                <a:spcPct val="90000"/>
              </a:lnSpc>
              <a:spcBef>
                <a:spcPts val="0"/>
              </a:spcBef>
              <a:spcAft>
                <a:spcPts val="0"/>
              </a:spcAft>
              <a:buClrTx/>
              <a:buSzTx/>
              <a:buFont typeface="+mj-lt"/>
              <a:buAutoNum type="arabicPeriod"/>
              <a:tabLst>
                <a:tab pos="973138" algn="l"/>
              </a:tabLst>
              <a:defRPr/>
            </a:pPr>
            <a:r>
              <a:rPr kumimoji="0" lang="en-US" sz="2400" b="0" i="0" u="none" strike="noStrike" kern="1200" cap="none" spc="0" normalizeH="0" baseline="0" noProof="0" dirty="0">
                <a:ln>
                  <a:noFill/>
                </a:ln>
                <a:solidFill>
                  <a:prstClr val="black"/>
                </a:solidFill>
                <a:effectLst/>
                <a:uLnTx/>
                <a:uFillTx/>
                <a:latin typeface="Aptos" panose="02110004020202020204"/>
                <a:ea typeface="+mn-ea"/>
                <a:cs typeface="+mn-cs"/>
              </a:rPr>
              <a:t>Solicit support of IEEE History Center</a:t>
            </a:r>
          </a:p>
          <a:p>
            <a:pPr marL="747713" marR="0" lvl="3" indent="-457200" algn="l" defTabSz="914400" rtl="0" eaLnBrk="1" fontAlgn="auto" latinLnBrk="0" hangingPunct="1">
              <a:lnSpc>
                <a:spcPct val="90000"/>
              </a:lnSpc>
              <a:spcBef>
                <a:spcPts val="0"/>
              </a:spcBef>
              <a:spcAft>
                <a:spcPts val="0"/>
              </a:spcAft>
              <a:buClrTx/>
              <a:buSzTx/>
              <a:buFont typeface="+mj-lt"/>
              <a:buAutoNum type="arabicPeriod"/>
              <a:tabLst>
                <a:tab pos="973138" algn="l"/>
              </a:tabLst>
              <a:defRPr/>
            </a:pPr>
            <a:r>
              <a:rPr kumimoji="0" lang="en-US" sz="2400" b="0" i="0" u="none" strike="noStrike" kern="1200" cap="none" spc="0" normalizeH="0" baseline="0" noProof="0" dirty="0">
                <a:ln>
                  <a:noFill/>
                </a:ln>
                <a:solidFill>
                  <a:prstClr val="black"/>
                </a:solidFill>
                <a:effectLst/>
                <a:uLnTx/>
                <a:uFillTx/>
                <a:latin typeface="Aptos" panose="02110004020202020204"/>
                <a:ea typeface="+mn-ea"/>
                <a:cs typeface="+mn-cs"/>
              </a:rPr>
              <a:t>Review potential sources of funds, e.g., IEEE SA, IEEE Computer Society and IEEE New Initiatives</a:t>
            </a:r>
          </a:p>
          <a:p>
            <a:pPr marL="0" lvl="1" indent="0">
              <a:spcBef>
                <a:spcPts val="0"/>
              </a:spcBef>
              <a:buNone/>
              <a:defRPr/>
            </a:pPr>
            <a:br>
              <a:rPr kumimoji="0" lang="en-US" sz="32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US" sz="3200" b="0" i="0" u="none" strike="noStrike" kern="1200" cap="none" spc="0" normalizeH="0" baseline="0" noProof="0" dirty="0">
                <a:ln>
                  <a:noFill/>
                </a:ln>
                <a:solidFill>
                  <a:prstClr val="black"/>
                </a:solidFill>
                <a:effectLst/>
                <a:uLnTx/>
                <a:uFillTx/>
                <a:latin typeface="Aptos" panose="02110004020202020204"/>
                <a:ea typeface="+mn-ea"/>
                <a:cs typeface="+mn-cs"/>
              </a:rPr>
              <a:t>Duties: </a:t>
            </a:r>
            <a:r>
              <a:rPr lang="en-US" sz="3200" dirty="0">
                <a:solidFill>
                  <a:prstClr val="black"/>
                </a:solidFill>
                <a:latin typeface="Aptos" panose="02110004020202020204"/>
              </a:rPr>
              <a:t>Provide regular status reports to 802 LMSC</a:t>
            </a:r>
          </a:p>
          <a:p>
            <a:pPr marL="0" lvl="1" indent="0">
              <a:spcBef>
                <a:spcPts val="0"/>
              </a:spcBef>
              <a:buNone/>
              <a:defRPr/>
            </a:pPr>
            <a:br>
              <a:rPr kumimoji="0" lang="en-US" sz="32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US" sz="3200" b="0" i="0" u="none" strike="noStrike" kern="1200" cap="none" spc="0" normalizeH="0" baseline="0" noProof="0" dirty="0">
                <a:ln>
                  <a:noFill/>
                </a:ln>
                <a:solidFill>
                  <a:prstClr val="black"/>
                </a:solidFill>
                <a:effectLst/>
                <a:uLnTx/>
                <a:uFillTx/>
                <a:latin typeface="Aptos" panose="02110004020202020204"/>
                <a:ea typeface="+mn-ea"/>
                <a:cs typeface="+mn-cs"/>
              </a:rPr>
              <a:t>Membership: Open to any interested participant</a:t>
            </a:r>
          </a:p>
          <a:p>
            <a:pPr marL="0" lvl="1" indent="0">
              <a:spcBef>
                <a:spcPts val="0"/>
              </a:spcBef>
              <a:buNone/>
              <a:defRPr/>
            </a:pPr>
            <a:endParaRPr lang="en-US" sz="3200" dirty="0">
              <a:solidFill>
                <a:prstClr val="black"/>
              </a:solidFill>
              <a:latin typeface="Aptos" panose="02110004020202020204"/>
            </a:endParaRPr>
          </a:p>
          <a:p>
            <a:pPr marL="0" lvl="1" indent="0">
              <a:spcBef>
                <a:spcPts val="0"/>
              </a:spcBef>
              <a:buNone/>
              <a:defRPr/>
            </a:pPr>
            <a:r>
              <a:rPr kumimoji="0" lang="en-US" sz="3200" b="0" i="0" u="none" strike="noStrike" kern="1200" cap="none" spc="0" normalizeH="0" baseline="0" noProof="0" dirty="0">
                <a:ln>
                  <a:noFill/>
                </a:ln>
                <a:solidFill>
                  <a:prstClr val="black"/>
                </a:solidFill>
                <a:effectLst/>
                <a:uLnTx/>
                <a:uFillTx/>
                <a:latin typeface="Aptos" panose="02110004020202020204"/>
                <a:ea typeface="+mn-ea"/>
                <a:cs typeface="+mn-cs"/>
              </a:rPr>
              <a:t>Voting: straw polls only</a:t>
            </a:r>
          </a:p>
          <a:p>
            <a:pPr marL="0" lvl="1" indent="0">
              <a:spcBef>
                <a:spcPts val="0"/>
              </a:spcBef>
              <a:buNone/>
              <a:defRPr/>
            </a:pPr>
            <a:endParaRPr kumimoji="0" lang="en-US" sz="3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 name="Footer Placeholder 3">
            <a:extLst>
              <a:ext uri="{FF2B5EF4-FFF2-40B4-BE49-F238E27FC236}">
                <a16:creationId xmlns:a16="http://schemas.microsoft.com/office/drawing/2014/main" id="{5FC0F480-F880-0EA5-85DF-8A1E3E7ECC69}"/>
              </a:ext>
            </a:extLst>
          </p:cNvPr>
          <p:cNvSpPr>
            <a:spLocks noGrp="1"/>
          </p:cNvSpPr>
          <p:nvPr>
            <p:ph type="ftr" sz="quarter" idx="11"/>
          </p:nvPr>
        </p:nvSpPr>
        <p:spPr/>
        <p:txBody>
          <a:bodyPr/>
          <a:lstStyle/>
          <a:p>
            <a:r>
              <a:rPr lang="en-US" b="0" i="0">
                <a:solidFill>
                  <a:srgbClr val="000000"/>
                </a:solidFill>
                <a:effectLst/>
                <a:highlight>
                  <a:srgbClr val="FFFFFF"/>
                </a:highlight>
                <a:latin typeface="Verdana" panose="020B0604030504040204" pitchFamily="34" charset="0"/>
              </a:rPr>
              <a:t>ec-25-0064-00-LMSC</a:t>
            </a:r>
            <a:endParaRPr lang="en-US" dirty="0"/>
          </a:p>
        </p:txBody>
      </p:sp>
      <p:sp>
        <p:nvSpPr>
          <p:cNvPr id="5" name="Slide Number Placeholder 4">
            <a:extLst>
              <a:ext uri="{FF2B5EF4-FFF2-40B4-BE49-F238E27FC236}">
                <a16:creationId xmlns:a16="http://schemas.microsoft.com/office/drawing/2014/main" id="{F5E9264B-9F15-E3B4-E612-BD1C96FC433B}"/>
              </a:ext>
            </a:extLst>
          </p:cNvPr>
          <p:cNvSpPr>
            <a:spLocks noGrp="1"/>
          </p:cNvSpPr>
          <p:nvPr>
            <p:ph type="sldNum" sz="quarter" idx="12"/>
          </p:nvPr>
        </p:nvSpPr>
        <p:spPr/>
        <p:txBody>
          <a:bodyPr/>
          <a:lstStyle/>
          <a:p>
            <a:fld id="{AA48EFB7-51EC-4EB0-9C8D-DD3ECA58F707}" type="slidenum">
              <a:rPr lang="en-US" smtClean="0"/>
              <a:t>4</a:t>
            </a:fld>
            <a:endParaRPr lang="en-US"/>
          </a:p>
        </p:txBody>
      </p:sp>
    </p:spTree>
    <p:extLst>
      <p:ext uri="{BB962C8B-B14F-4D97-AF65-F5344CB8AC3E}">
        <p14:creationId xmlns:p14="http://schemas.microsoft.com/office/powerpoint/2010/main" val="1511701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CA7ED-BBE9-D7F7-D7E0-A8D569F0AD3F}"/>
              </a:ext>
            </a:extLst>
          </p:cNvPr>
          <p:cNvSpPr>
            <a:spLocks noGrp="1"/>
          </p:cNvSpPr>
          <p:nvPr>
            <p:ph type="title"/>
          </p:nvPr>
        </p:nvSpPr>
        <p:spPr/>
        <p:txBody>
          <a:bodyPr/>
          <a:lstStyle/>
          <a:p>
            <a:r>
              <a:rPr lang="en-US" dirty="0"/>
              <a:t>802 History Ad Hoc Meeting </a:t>
            </a:r>
          </a:p>
        </p:txBody>
      </p:sp>
      <p:sp>
        <p:nvSpPr>
          <p:cNvPr id="3" name="Content Placeholder 2">
            <a:extLst>
              <a:ext uri="{FF2B5EF4-FFF2-40B4-BE49-F238E27FC236}">
                <a16:creationId xmlns:a16="http://schemas.microsoft.com/office/drawing/2014/main" id="{594AC1F4-0543-97EA-4C6C-81EA3BB8956B}"/>
              </a:ext>
            </a:extLst>
          </p:cNvPr>
          <p:cNvSpPr>
            <a:spLocks noGrp="1"/>
          </p:cNvSpPr>
          <p:nvPr>
            <p:ph idx="1"/>
          </p:nvPr>
        </p:nvSpPr>
        <p:spPr>
          <a:xfrm>
            <a:off x="457200" y="1825625"/>
            <a:ext cx="11043920" cy="4351338"/>
          </a:xfrm>
        </p:spPr>
        <p:txBody>
          <a:bodyPr>
            <a:normAutofit/>
          </a:bodyPr>
          <a:lstStyle/>
          <a:p>
            <a:pPr marL="0" indent="0">
              <a:buNone/>
            </a:pPr>
            <a:r>
              <a:rPr lang="en-US" dirty="0"/>
              <a:t>Meeting cadence and agenda</a:t>
            </a:r>
          </a:p>
          <a:p>
            <a:pPr marL="971550" lvl="1" indent="-514350">
              <a:buFont typeface="+mj-lt"/>
              <a:buAutoNum type="arabicPeriod"/>
            </a:pPr>
            <a:r>
              <a:rPr lang="en-US" dirty="0"/>
              <a:t>Approximately every 802 plenary session, noon-2pm Local Time Tuesday</a:t>
            </a:r>
            <a:br>
              <a:rPr lang="en-US" dirty="0"/>
            </a:br>
            <a:r>
              <a:rPr lang="en-US" dirty="0"/>
              <a:t>	2025: 11MAR (Atlanta), 29JUL (Madrid), 11NOV (Bangkok) </a:t>
            </a:r>
          </a:p>
          <a:p>
            <a:pPr marL="1428750" lvl="2" indent="-514350">
              <a:buFont typeface="+mj-lt"/>
              <a:buAutoNum type="arabicPeriod"/>
            </a:pPr>
            <a:r>
              <a:rPr lang="en-US" dirty="0"/>
              <a:t>Next meeting: noon Tuesday 29 JUL 2025 Madrid Spain 802 plenary</a:t>
            </a:r>
          </a:p>
          <a:p>
            <a:pPr marL="971550" lvl="1" indent="-514350">
              <a:buFont typeface="+mj-lt"/>
              <a:buAutoNum type="arabicPeriod"/>
            </a:pPr>
            <a:r>
              <a:rPr lang="en-US" dirty="0"/>
              <a:t>Agenda</a:t>
            </a:r>
          </a:p>
          <a:p>
            <a:pPr marL="1428750" lvl="2" indent="-514350">
              <a:buFont typeface="+mj-lt"/>
              <a:buAutoNum type="arabicPeriod"/>
            </a:pPr>
            <a:r>
              <a:rPr lang="en-US" dirty="0"/>
              <a:t>Obtain and review status on ongoing activities</a:t>
            </a:r>
          </a:p>
          <a:p>
            <a:pPr marL="1885950" lvl="3" indent="-514350">
              <a:buFont typeface="+mj-lt"/>
              <a:buAutoNum type="arabicPeriod"/>
            </a:pPr>
            <a:r>
              <a:rPr lang="en-US" dirty="0"/>
              <a:t>Action Item Review</a:t>
            </a:r>
          </a:p>
          <a:p>
            <a:pPr marL="1885950" lvl="3" indent="-514350">
              <a:buFont typeface="+mj-lt"/>
              <a:buAutoNum type="arabicPeriod"/>
            </a:pPr>
            <a:r>
              <a:rPr lang="en-US" dirty="0"/>
              <a:t>Charles Babbage Institute update</a:t>
            </a:r>
          </a:p>
          <a:p>
            <a:pPr marL="1428750" lvl="2" indent="-514350">
              <a:buFont typeface="+mj-lt"/>
              <a:buAutoNum type="arabicPeriod"/>
            </a:pPr>
            <a:r>
              <a:rPr lang="en-US" dirty="0"/>
              <a:t>Plan next steps, identify new action items</a:t>
            </a:r>
          </a:p>
          <a:p>
            <a:pPr marL="1428750" lvl="2" indent="-514350">
              <a:buFont typeface="+mj-lt"/>
              <a:buAutoNum type="arabicPeriod"/>
            </a:pPr>
            <a:r>
              <a:rPr lang="en-US" dirty="0"/>
              <a:t>Recruit participants</a:t>
            </a:r>
          </a:p>
          <a:p>
            <a:pPr marL="1428750" lvl="2" indent="-514350">
              <a:buFont typeface="+mj-lt"/>
              <a:buAutoNum type="arabicPeriod"/>
            </a:pPr>
            <a:r>
              <a:rPr lang="en-US" dirty="0"/>
              <a:t>Any other business?</a:t>
            </a:r>
          </a:p>
          <a:p>
            <a:pPr marL="1428750" lvl="2" indent="-514350">
              <a:buFont typeface="+mj-lt"/>
              <a:buAutoNum type="arabicPeriod"/>
            </a:pPr>
            <a:endParaRPr lang="en-US" dirty="0"/>
          </a:p>
          <a:p>
            <a:endParaRPr lang="en-US" dirty="0"/>
          </a:p>
        </p:txBody>
      </p:sp>
      <p:sp>
        <p:nvSpPr>
          <p:cNvPr id="4" name="Footer Placeholder 3">
            <a:extLst>
              <a:ext uri="{FF2B5EF4-FFF2-40B4-BE49-F238E27FC236}">
                <a16:creationId xmlns:a16="http://schemas.microsoft.com/office/drawing/2014/main" id="{A7A9FB2E-019A-7EB2-75E0-D42181EFBB34}"/>
              </a:ext>
            </a:extLst>
          </p:cNvPr>
          <p:cNvSpPr>
            <a:spLocks noGrp="1"/>
          </p:cNvSpPr>
          <p:nvPr>
            <p:ph type="ftr" sz="quarter" idx="11"/>
          </p:nvPr>
        </p:nvSpPr>
        <p:spPr/>
        <p:txBody>
          <a:bodyPr/>
          <a:lstStyle/>
          <a:p>
            <a:r>
              <a:rPr lang="en-US" b="0" i="0">
                <a:solidFill>
                  <a:srgbClr val="000000"/>
                </a:solidFill>
                <a:effectLst/>
                <a:highlight>
                  <a:srgbClr val="FFFFFF"/>
                </a:highlight>
                <a:latin typeface="Verdana" panose="020B0604030504040204" pitchFamily="34" charset="0"/>
              </a:rPr>
              <a:t>ec-25-0064-00-LMSC</a:t>
            </a:r>
            <a:endParaRPr lang="en-US" dirty="0"/>
          </a:p>
        </p:txBody>
      </p:sp>
      <p:sp>
        <p:nvSpPr>
          <p:cNvPr id="5" name="Slide Number Placeholder 4">
            <a:extLst>
              <a:ext uri="{FF2B5EF4-FFF2-40B4-BE49-F238E27FC236}">
                <a16:creationId xmlns:a16="http://schemas.microsoft.com/office/drawing/2014/main" id="{AE55738C-AE8F-F4D7-02EF-CD308C967088}"/>
              </a:ext>
            </a:extLst>
          </p:cNvPr>
          <p:cNvSpPr>
            <a:spLocks noGrp="1"/>
          </p:cNvSpPr>
          <p:nvPr>
            <p:ph type="sldNum" sz="quarter" idx="12"/>
          </p:nvPr>
        </p:nvSpPr>
        <p:spPr/>
        <p:txBody>
          <a:bodyPr/>
          <a:lstStyle/>
          <a:p>
            <a:fld id="{AA48EFB7-51EC-4EB0-9C8D-DD3ECA58F707}" type="slidenum">
              <a:rPr lang="en-US" smtClean="0"/>
              <a:t>5</a:t>
            </a:fld>
            <a:endParaRPr lang="en-US"/>
          </a:p>
        </p:txBody>
      </p:sp>
    </p:spTree>
    <p:extLst>
      <p:ext uri="{BB962C8B-B14F-4D97-AF65-F5344CB8AC3E}">
        <p14:creationId xmlns:p14="http://schemas.microsoft.com/office/powerpoint/2010/main" val="2952345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D12FBC-9BE6-EA77-3E95-374DF1B968B5}"/>
              </a:ext>
            </a:extLst>
          </p:cNvPr>
          <p:cNvSpPr>
            <a:spLocks noGrp="1"/>
          </p:cNvSpPr>
          <p:nvPr>
            <p:ph type="title"/>
          </p:nvPr>
        </p:nvSpPr>
        <p:spPr>
          <a:xfrm>
            <a:off x="268357" y="136525"/>
            <a:ext cx="11085443" cy="1325563"/>
          </a:xfrm>
        </p:spPr>
        <p:txBody>
          <a:bodyPr>
            <a:normAutofit/>
          </a:bodyPr>
          <a:lstStyle/>
          <a:p>
            <a:pPr algn="ctr"/>
            <a:r>
              <a:rPr lang="en-US" sz="3600" dirty="0"/>
              <a:t>IEEE 802 LMSC History Ad Hoc </a:t>
            </a:r>
            <a:br>
              <a:rPr lang="en-US" sz="3600" dirty="0"/>
            </a:br>
            <a:r>
              <a:rPr lang="en-US" sz="3600" dirty="0"/>
              <a:t>Pending Action Items</a:t>
            </a:r>
          </a:p>
        </p:txBody>
      </p:sp>
      <p:sp>
        <p:nvSpPr>
          <p:cNvPr id="3" name="Content Placeholder 2">
            <a:extLst>
              <a:ext uri="{FF2B5EF4-FFF2-40B4-BE49-F238E27FC236}">
                <a16:creationId xmlns:a16="http://schemas.microsoft.com/office/drawing/2014/main" id="{984E74A3-EB18-4A43-E84A-B56FA1D61EEC}"/>
              </a:ext>
            </a:extLst>
          </p:cNvPr>
          <p:cNvSpPr>
            <a:spLocks noGrp="1"/>
          </p:cNvSpPr>
          <p:nvPr>
            <p:ph idx="1"/>
          </p:nvPr>
        </p:nvSpPr>
        <p:spPr>
          <a:xfrm>
            <a:off x="268357" y="1630500"/>
            <a:ext cx="11479695" cy="4725850"/>
          </a:xfrm>
        </p:spPr>
        <p:txBody>
          <a:bodyPr>
            <a:normAutofit fontScale="85000" lnSpcReduction="20000"/>
          </a:bodyPr>
          <a:lstStyle/>
          <a:p>
            <a:pPr marL="0" indent="0">
              <a:buNone/>
            </a:pPr>
            <a:r>
              <a:rPr lang="en-US" sz="2000" dirty="0"/>
              <a:t>Attendees: </a:t>
            </a:r>
            <a:br>
              <a:rPr lang="en-US" sz="2000" dirty="0"/>
            </a:br>
            <a:r>
              <a:rPr lang="en-US" sz="2000" dirty="0"/>
              <a:t>James </a:t>
            </a:r>
            <a:r>
              <a:rPr lang="en-US" sz="2000" dirty="0" err="1"/>
              <a:t>Gilb</a:t>
            </a:r>
            <a:r>
              <a:rPr lang="en-US" sz="2000" dirty="0"/>
              <a:t>, </a:t>
            </a:r>
            <a:r>
              <a:rPr lang="en-US" sz="2000" strike="sngStrike" dirty="0"/>
              <a:t>Geoff Thompson, Peter Jones</a:t>
            </a:r>
            <a:r>
              <a:rPr lang="en-US" sz="2000" dirty="0"/>
              <a:t>, Paul Nikolich,</a:t>
            </a:r>
            <a:r>
              <a:rPr lang="en-US" sz="2000" strike="sngStrike" dirty="0"/>
              <a:t> Tuncer </a:t>
            </a:r>
            <a:r>
              <a:rPr lang="en-US" sz="2000" strike="sngStrike" dirty="0" err="1"/>
              <a:t>Baykas</a:t>
            </a:r>
            <a:r>
              <a:rPr lang="en-US" sz="2000" strike="sngStrike" dirty="0"/>
              <a:t>, Dawn </a:t>
            </a:r>
            <a:r>
              <a:rPr lang="en-US" sz="2000" strike="sngStrike" dirty="0" err="1"/>
              <a:t>Slykhouse</a:t>
            </a:r>
            <a:r>
              <a:rPr lang="en-US" sz="2000" strike="sngStrike" dirty="0"/>
              <a:t>, </a:t>
            </a:r>
            <a:br>
              <a:rPr lang="en-US" sz="2000" strike="sngStrike" dirty="0"/>
            </a:br>
            <a:r>
              <a:rPr lang="en-US" sz="2000" strike="sngStrike" dirty="0"/>
              <a:t>Gary Robinson</a:t>
            </a:r>
            <a:r>
              <a:rPr lang="en-US" sz="2000" dirty="0"/>
              <a:t>, Bob Love, </a:t>
            </a:r>
            <a:r>
              <a:rPr lang="en-US" sz="2000" strike="sngStrike" dirty="0"/>
              <a:t>Yvette Ho Sang</a:t>
            </a:r>
            <a:r>
              <a:rPr lang="en-US" sz="2000" dirty="0"/>
              <a:t>, Nathan Brewer, </a:t>
            </a:r>
            <a:r>
              <a:rPr lang="en-US" sz="2000" strike="sngStrike" dirty="0"/>
              <a:t>Mario Costa</a:t>
            </a:r>
            <a:r>
              <a:rPr lang="en-US" sz="2000" dirty="0"/>
              <a:t>, Yuan Qiu Luo</a:t>
            </a:r>
          </a:p>
          <a:p>
            <a:pPr marL="0" indent="0">
              <a:buNone/>
            </a:pPr>
            <a:r>
              <a:rPr lang="en-US" sz="2000" dirty="0"/>
              <a:t>Action Items:</a:t>
            </a:r>
          </a:p>
          <a:p>
            <a:pPr marL="514350" indent="-514350">
              <a:buFont typeface="+mj-lt"/>
              <a:buAutoNum type="arabicPeriod"/>
            </a:pPr>
            <a:r>
              <a:rPr lang="en-US" sz="2000" dirty="0"/>
              <a:t>Peter Jones to determine if the Computer History Museum has interest in supporting this effort JULY2025</a:t>
            </a:r>
          </a:p>
          <a:p>
            <a:pPr marL="514350" indent="-514350">
              <a:buFont typeface="+mj-lt"/>
              <a:buAutoNum type="arabicPeriod"/>
            </a:pPr>
            <a:r>
              <a:rPr lang="en-US" sz="2000" dirty="0">
                <a:highlight>
                  <a:srgbClr val="FFFF00"/>
                </a:highlight>
              </a:rPr>
              <a:t>Dawn </a:t>
            </a:r>
            <a:r>
              <a:rPr lang="en-US" sz="2000" dirty="0" err="1">
                <a:highlight>
                  <a:srgbClr val="FFFF00"/>
                </a:highlight>
              </a:rPr>
              <a:t>Slykhouse</a:t>
            </a:r>
            <a:r>
              <a:rPr lang="en-US" sz="2000" dirty="0">
                <a:highlight>
                  <a:srgbClr val="FFFF00"/>
                </a:highlight>
              </a:rPr>
              <a:t> to contact Alpha Graphics and Don Loughry’s family for potential contributions</a:t>
            </a:r>
            <a:br>
              <a:rPr lang="en-US" sz="2000" dirty="0">
                <a:highlight>
                  <a:srgbClr val="FFFF00"/>
                </a:highlight>
              </a:rPr>
            </a:br>
            <a:r>
              <a:rPr lang="en-US" sz="2000" dirty="0">
                <a:highlight>
                  <a:srgbClr val="FFFF00"/>
                </a:highlight>
              </a:rPr>
              <a:t>unable to locate Alpha Graphics sources, DL family a challenge, unable to connect with their family, will reach out to Geoff Thompson. JULY2025</a:t>
            </a:r>
          </a:p>
          <a:p>
            <a:pPr marL="514350" indent="-514350">
              <a:buFont typeface="+mj-lt"/>
              <a:buAutoNum type="arabicPeriod"/>
            </a:pPr>
            <a:r>
              <a:rPr lang="en-US" sz="2000" dirty="0">
                <a:highlight>
                  <a:srgbClr val="00FF00"/>
                </a:highlight>
              </a:rPr>
              <a:t>Yvette Ho Sang to obtain clarity on IEEE copyright permissions for old (&gt;15yo draft and published standards) JULY2025</a:t>
            </a:r>
          </a:p>
          <a:p>
            <a:pPr marL="514350" indent="-514350">
              <a:buFont typeface="+mj-lt"/>
              <a:buAutoNum type="arabicPeriod"/>
            </a:pPr>
            <a:r>
              <a:rPr lang="en-US" sz="2000" dirty="0">
                <a:highlight>
                  <a:srgbClr val="FFFF00"/>
                </a:highlight>
              </a:rPr>
              <a:t>James Gilb and Michael Fischer to search for/identify relevant interviews (journals, magazines, aural, etc.) Due MAY2025</a:t>
            </a:r>
          </a:p>
          <a:p>
            <a:pPr marL="514350" indent="-514350">
              <a:buFont typeface="+mj-lt"/>
              <a:buAutoNum type="arabicPeriod"/>
            </a:pPr>
            <a:r>
              <a:rPr lang="en-US" sz="2000" dirty="0"/>
              <a:t>Geoff Thompson to draft criteria to qualify potential repositories JULY2025</a:t>
            </a:r>
          </a:p>
          <a:p>
            <a:pPr marL="514350" indent="-514350">
              <a:buFont typeface="+mj-lt"/>
              <a:buAutoNum type="arabicPeriod"/>
            </a:pPr>
            <a:r>
              <a:rPr lang="en-US" sz="2000" dirty="0"/>
              <a:t>Gary Robinson to inventory items of interest in his possession (original DIX doc, mementos, videos) JULY2025</a:t>
            </a:r>
          </a:p>
          <a:p>
            <a:pPr marL="514350" indent="-514350">
              <a:buFont typeface="+mj-lt"/>
              <a:buAutoNum type="arabicPeriod"/>
            </a:pPr>
            <a:r>
              <a:rPr lang="en-US" sz="2000" dirty="0">
                <a:highlight>
                  <a:srgbClr val="FFFF00"/>
                </a:highlight>
              </a:rPr>
              <a:t>Bob Love to reach out early 802.5 WG participants, Unable to reach John Messenger. </a:t>
            </a:r>
            <a:br>
              <a:rPr lang="en-US" sz="2000" dirty="0">
                <a:highlight>
                  <a:srgbClr val="FFFF00"/>
                </a:highlight>
              </a:rPr>
            </a:br>
            <a:r>
              <a:rPr lang="en-US" sz="2000" dirty="0">
                <a:highlight>
                  <a:srgbClr val="FFFF00"/>
                </a:highlight>
              </a:rPr>
              <a:t>inventory items Bob may possess – does not have anything left, everything on floppy disk</a:t>
            </a:r>
          </a:p>
          <a:p>
            <a:pPr marL="514350" indent="-514350">
              <a:buFont typeface="+mj-lt"/>
              <a:buAutoNum type="arabicPeriod"/>
            </a:pPr>
            <a:r>
              <a:rPr lang="en-US" sz="2000" dirty="0">
                <a:highlight>
                  <a:srgbClr val="FFFF00"/>
                </a:highlight>
              </a:rPr>
              <a:t>Paul Nikolich to contact Vic Hayes to obtain permission to use recently recorded video MAY2025</a:t>
            </a:r>
          </a:p>
          <a:p>
            <a:pPr marL="514350" indent="-514350">
              <a:buFont typeface="+mj-lt"/>
              <a:buAutoNum type="arabicPeriod"/>
            </a:pPr>
            <a:endParaRPr lang="en-US" sz="2000" dirty="0"/>
          </a:p>
          <a:p>
            <a:pPr marL="514350" indent="-514350">
              <a:buFont typeface="+mj-lt"/>
              <a:buAutoNum type="arabicPeriod"/>
            </a:pPr>
            <a:endParaRPr lang="en-US" sz="2000" dirty="0"/>
          </a:p>
          <a:p>
            <a:pPr marL="514350" indent="-514350">
              <a:buFont typeface="+mj-lt"/>
              <a:buAutoNum type="arabicPeriod"/>
            </a:pPr>
            <a:endParaRPr lang="en-US" sz="2000" dirty="0"/>
          </a:p>
        </p:txBody>
      </p:sp>
      <p:sp>
        <p:nvSpPr>
          <p:cNvPr id="4" name="Footer Placeholder 3">
            <a:extLst>
              <a:ext uri="{FF2B5EF4-FFF2-40B4-BE49-F238E27FC236}">
                <a16:creationId xmlns:a16="http://schemas.microsoft.com/office/drawing/2014/main" id="{E0B30599-E289-E3FD-A16E-2A00DDFBE660}"/>
              </a:ext>
            </a:extLst>
          </p:cNvPr>
          <p:cNvSpPr>
            <a:spLocks noGrp="1"/>
          </p:cNvSpPr>
          <p:nvPr>
            <p:ph type="ftr" sz="quarter" idx="11"/>
          </p:nvPr>
        </p:nvSpPr>
        <p:spPr/>
        <p:txBody>
          <a:bodyPr/>
          <a:lstStyle/>
          <a:p>
            <a:r>
              <a:rPr lang="en-US"/>
              <a:t>DCN ec-24-0298-01-00EC</a:t>
            </a:r>
          </a:p>
        </p:txBody>
      </p:sp>
      <p:sp>
        <p:nvSpPr>
          <p:cNvPr id="5" name="Slide Number Placeholder 4">
            <a:extLst>
              <a:ext uri="{FF2B5EF4-FFF2-40B4-BE49-F238E27FC236}">
                <a16:creationId xmlns:a16="http://schemas.microsoft.com/office/drawing/2014/main" id="{AF9025F6-4854-E03A-749D-D25C26790F5E}"/>
              </a:ext>
            </a:extLst>
          </p:cNvPr>
          <p:cNvSpPr>
            <a:spLocks noGrp="1"/>
          </p:cNvSpPr>
          <p:nvPr>
            <p:ph type="sldNum" sz="quarter" idx="12"/>
          </p:nvPr>
        </p:nvSpPr>
        <p:spPr/>
        <p:txBody>
          <a:bodyPr/>
          <a:lstStyle/>
          <a:p>
            <a:fld id="{AA48EFB7-51EC-4EB0-9C8D-DD3ECA58F707}" type="slidenum">
              <a:rPr lang="en-US" smtClean="0"/>
              <a:t>6</a:t>
            </a:fld>
            <a:endParaRPr lang="en-US"/>
          </a:p>
        </p:txBody>
      </p:sp>
    </p:spTree>
    <p:extLst>
      <p:ext uri="{BB962C8B-B14F-4D97-AF65-F5344CB8AC3E}">
        <p14:creationId xmlns:p14="http://schemas.microsoft.com/office/powerpoint/2010/main" val="24876507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CA7ED-BBE9-D7F7-D7E0-A8D569F0AD3F}"/>
              </a:ext>
            </a:extLst>
          </p:cNvPr>
          <p:cNvSpPr>
            <a:spLocks noGrp="1"/>
          </p:cNvSpPr>
          <p:nvPr>
            <p:ph type="title"/>
          </p:nvPr>
        </p:nvSpPr>
        <p:spPr>
          <a:xfrm>
            <a:off x="321733" y="365125"/>
            <a:ext cx="11455400" cy="672843"/>
          </a:xfrm>
        </p:spPr>
        <p:txBody>
          <a:bodyPr>
            <a:normAutofit fontScale="90000"/>
          </a:bodyPr>
          <a:lstStyle/>
          <a:p>
            <a:r>
              <a:rPr lang="en-US" sz="4000" dirty="0"/>
              <a:t>802 History Ad Hoc Plan: 11 March 2025 Status Update</a:t>
            </a:r>
          </a:p>
        </p:txBody>
      </p:sp>
      <p:sp>
        <p:nvSpPr>
          <p:cNvPr id="3" name="Content Placeholder 2">
            <a:extLst>
              <a:ext uri="{FF2B5EF4-FFF2-40B4-BE49-F238E27FC236}">
                <a16:creationId xmlns:a16="http://schemas.microsoft.com/office/drawing/2014/main" id="{594AC1F4-0543-97EA-4C6C-81EA3BB8956B}"/>
              </a:ext>
            </a:extLst>
          </p:cNvPr>
          <p:cNvSpPr>
            <a:spLocks noGrp="1"/>
          </p:cNvSpPr>
          <p:nvPr>
            <p:ph idx="1"/>
          </p:nvPr>
        </p:nvSpPr>
        <p:spPr>
          <a:xfrm>
            <a:off x="196770" y="1371600"/>
            <a:ext cx="11157030" cy="4984750"/>
          </a:xfrm>
        </p:spPr>
        <p:txBody>
          <a:bodyPr>
            <a:normAutofit fontScale="85000" lnSpcReduction="20000"/>
          </a:bodyPr>
          <a:lstStyle/>
          <a:p>
            <a:pPr marL="0" indent="0">
              <a:buNone/>
            </a:pPr>
            <a:r>
              <a:rPr lang="en-US" dirty="0"/>
              <a:t>Prioritize preserving the first 15 years (1979-1994) of historical material</a:t>
            </a:r>
            <a:br>
              <a:rPr lang="en-US" dirty="0"/>
            </a:br>
            <a:endParaRPr lang="en-US" dirty="0"/>
          </a:p>
          <a:p>
            <a:pPr marL="0" indent="0">
              <a:buNone/>
            </a:pPr>
            <a:r>
              <a:rPr lang="en-US" dirty="0"/>
              <a:t>Next Steps</a:t>
            </a:r>
          </a:p>
          <a:p>
            <a:pPr marL="914400" lvl="1" indent="-457200">
              <a:buFont typeface="+mj-lt"/>
              <a:buAutoNum type="arabicPeriod"/>
            </a:pPr>
            <a:r>
              <a:rPr lang="en-US" dirty="0"/>
              <a:t>Flesh out Ad Hoc logistics – IN PROCESS</a:t>
            </a:r>
          </a:p>
          <a:p>
            <a:pPr marL="1371600" lvl="2" indent="-457200">
              <a:buFont typeface="+mj-lt"/>
              <a:buAutoNum type="arabicPeriod"/>
            </a:pPr>
            <a:r>
              <a:rPr lang="en-US" dirty="0"/>
              <a:t>Create a list of material to be archived – IN PROCESS</a:t>
            </a:r>
          </a:p>
          <a:p>
            <a:pPr marL="1828800" lvl="3" indent="-457200">
              <a:buFont typeface="+mj-lt"/>
              <a:buAutoNum type="arabicPeriod"/>
            </a:pPr>
            <a:r>
              <a:rPr lang="en-US" dirty="0"/>
              <a:t>Geoff to investigate preservation of documents in his possession -- OPEN</a:t>
            </a:r>
          </a:p>
          <a:p>
            <a:pPr marL="1828800" lvl="3" indent="-457200">
              <a:buFont typeface="+mj-lt"/>
              <a:buAutoNum type="arabicPeriod"/>
            </a:pPr>
            <a:r>
              <a:rPr lang="en-US" dirty="0"/>
              <a:t>Obtained estimate to ship documents in his possession to NJ: $5-$7k.</a:t>
            </a:r>
          </a:p>
          <a:p>
            <a:pPr marL="1828800" lvl="3" indent="-457200">
              <a:buFont typeface="+mj-lt"/>
              <a:buAutoNum type="arabicPeriod"/>
            </a:pPr>
            <a:r>
              <a:rPr lang="en-US" dirty="0"/>
              <a:t>Action Item: GOT to obtain estimate to bulk digitize the documents.</a:t>
            </a:r>
            <a:endParaRPr lang="en-US" strike="sngStrike" dirty="0"/>
          </a:p>
          <a:p>
            <a:pPr marL="914400" lvl="1" indent="-457200">
              <a:buFont typeface="+mj-lt"/>
              <a:buAutoNum type="arabicPeriod"/>
            </a:pPr>
            <a:r>
              <a:rPr lang="en-US" dirty="0"/>
              <a:t>Identify Potential Archive Repositories</a:t>
            </a:r>
          </a:p>
          <a:p>
            <a:pPr marL="1371600" lvl="2" indent="-457200">
              <a:buFont typeface="+mj-lt"/>
              <a:buAutoNum type="arabicPeriod"/>
            </a:pPr>
            <a:r>
              <a:rPr lang="en-US" dirty="0"/>
              <a:t>Action item: Follow up on Charles Babbage Institute in Minnesota – IN PROCESS</a:t>
            </a:r>
          </a:p>
          <a:p>
            <a:pPr marL="1371600" lvl="2" indent="-457200">
              <a:buFont typeface="+mj-lt"/>
              <a:buAutoNum type="arabicPeriod"/>
            </a:pPr>
            <a:r>
              <a:rPr lang="en-US" strike="sngStrike" dirty="0"/>
              <a:t>Action Item: Paul to contact </a:t>
            </a:r>
            <a:r>
              <a:rPr lang="en-US" strike="sngStrike" dirty="0" err="1"/>
              <a:t>InfoAge</a:t>
            </a:r>
            <a:r>
              <a:rPr lang="en-US" strike="sngStrike" dirty="0"/>
              <a:t> Science &amp; History Museums  -- CLOSED</a:t>
            </a:r>
            <a:endParaRPr lang="en-US" dirty="0"/>
          </a:p>
          <a:p>
            <a:pPr marL="1371600" lvl="2" indent="-457200">
              <a:buFont typeface="+mj-lt"/>
              <a:buAutoNum type="arabicPeriod"/>
            </a:pPr>
            <a:r>
              <a:rPr lang="en-US" dirty="0">
                <a:highlight>
                  <a:srgbClr val="FFFF00"/>
                </a:highlight>
              </a:rPr>
              <a:t>Decide on a repository by JULY2025</a:t>
            </a:r>
          </a:p>
          <a:p>
            <a:pPr marL="914400" lvl="1" indent="-457200">
              <a:buFont typeface="+mj-lt"/>
              <a:buAutoNum type="arabicPeriod"/>
            </a:pPr>
            <a:r>
              <a:rPr lang="en-US" dirty="0"/>
              <a:t>Peter to investigate Ethernet Alliance collaboration – IN PROCESS</a:t>
            </a:r>
          </a:p>
          <a:p>
            <a:pPr marL="914400" lvl="1" indent="-457200">
              <a:buFont typeface="+mj-lt"/>
              <a:buAutoNum type="arabicPeriod"/>
            </a:pPr>
            <a:r>
              <a:rPr lang="en-US" dirty="0"/>
              <a:t>Paul to investigate Computer Society collaboration – IN PROCESS</a:t>
            </a:r>
          </a:p>
          <a:p>
            <a:pPr marL="1371600" lvl="2" indent="-457200">
              <a:buFont typeface="+mj-lt"/>
              <a:buAutoNum type="arabicPeriod"/>
            </a:pPr>
            <a:r>
              <a:rPr lang="en-US" dirty="0"/>
              <a:t>Action item: Paul to follow up with CS Staff on Charles Babbage Institute in Minnesota – IN PROCESS</a:t>
            </a:r>
          </a:p>
          <a:p>
            <a:pPr marL="914400" lvl="1" indent="-457200">
              <a:buFont typeface="+mj-lt"/>
              <a:buAutoNum type="arabicPeriod"/>
            </a:pPr>
            <a:r>
              <a:rPr lang="en-US" dirty="0"/>
              <a:t>Initiate Accumulation of Historical Material</a:t>
            </a:r>
          </a:p>
          <a:p>
            <a:pPr marL="914400" lvl="1" indent="-457200">
              <a:buFont typeface="+mj-lt"/>
              <a:buAutoNum type="arabicPeriod"/>
            </a:pPr>
            <a:r>
              <a:rPr lang="en-US" dirty="0"/>
              <a:t>Tuncer/802 Public Visibility Ad Hoc to support activity as needed -- ONGOING</a:t>
            </a:r>
          </a:p>
          <a:p>
            <a:endParaRPr lang="en-US" dirty="0"/>
          </a:p>
          <a:p>
            <a:endParaRPr lang="en-US" dirty="0"/>
          </a:p>
        </p:txBody>
      </p:sp>
      <p:sp>
        <p:nvSpPr>
          <p:cNvPr id="4" name="Footer Placeholder 3">
            <a:extLst>
              <a:ext uri="{FF2B5EF4-FFF2-40B4-BE49-F238E27FC236}">
                <a16:creationId xmlns:a16="http://schemas.microsoft.com/office/drawing/2014/main" id="{A7A9FB2E-019A-7EB2-75E0-D42181EFBB34}"/>
              </a:ext>
            </a:extLst>
          </p:cNvPr>
          <p:cNvSpPr>
            <a:spLocks noGrp="1"/>
          </p:cNvSpPr>
          <p:nvPr>
            <p:ph type="ftr" sz="quarter" idx="11"/>
          </p:nvPr>
        </p:nvSpPr>
        <p:spPr/>
        <p:txBody>
          <a:bodyPr/>
          <a:lstStyle/>
          <a:p>
            <a:r>
              <a:rPr lang="en-US" b="0" i="0">
                <a:solidFill>
                  <a:srgbClr val="000000"/>
                </a:solidFill>
                <a:effectLst/>
                <a:highlight>
                  <a:srgbClr val="FFFFFF"/>
                </a:highlight>
                <a:latin typeface="Verdana" panose="020B0604030504040204" pitchFamily="34" charset="0"/>
              </a:rPr>
              <a:t>ec-25-0064-00-LMSC</a:t>
            </a:r>
            <a:endParaRPr lang="en-US" dirty="0"/>
          </a:p>
        </p:txBody>
      </p:sp>
      <p:sp>
        <p:nvSpPr>
          <p:cNvPr id="5" name="Slide Number Placeholder 4">
            <a:extLst>
              <a:ext uri="{FF2B5EF4-FFF2-40B4-BE49-F238E27FC236}">
                <a16:creationId xmlns:a16="http://schemas.microsoft.com/office/drawing/2014/main" id="{131118E1-7D6A-FBCE-24B0-BDDF4B032695}"/>
              </a:ext>
            </a:extLst>
          </p:cNvPr>
          <p:cNvSpPr>
            <a:spLocks noGrp="1"/>
          </p:cNvSpPr>
          <p:nvPr>
            <p:ph type="sldNum" sz="quarter" idx="12"/>
          </p:nvPr>
        </p:nvSpPr>
        <p:spPr/>
        <p:txBody>
          <a:bodyPr/>
          <a:lstStyle/>
          <a:p>
            <a:fld id="{AA48EFB7-51EC-4EB0-9C8D-DD3ECA58F707}" type="slidenum">
              <a:rPr lang="en-US" smtClean="0"/>
              <a:t>7</a:t>
            </a:fld>
            <a:endParaRPr lang="en-US"/>
          </a:p>
        </p:txBody>
      </p:sp>
    </p:spTree>
    <p:extLst>
      <p:ext uri="{BB962C8B-B14F-4D97-AF65-F5344CB8AC3E}">
        <p14:creationId xmlns:p14="http://schemas.microsoft.com/office/powerpoint/2010/main" val="20670879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8DBDD-4230-E126-9836-11C12AFADA51}"/>
              </a:ext>
            </a:extLst>
          </p:cNvPr>
          <p:cNvSpPr>
            <a:spLocks noGrp="1"/>
          </p:cNvSpPr>
          <p:nvPr>
            <p:ph type="title"/>
          </p:nvPr>
        </p:nvSpPr>
        <p:spPr/>
        <p:txBody>
          <a:bodyPr/>
          <a:lstStyle/>
          <a:p>
            <a:r>
              <a:rPr lang="en-US" dirty="0"/>
              <a:t>Charles Babbage Institute Update</a:t>
            </a:r>
          </a:p>
        </p:txBody>
      </p:sp>
      <p:sp>
        <p:nvSpPr>
          <p:cNvPr id="3" name="Content Placeholder 2">
            <a:extLst>
              <a:ext uri="{FF2B5EF4-FFF2-40B4-BE49-F238E27FC236}">
                <a16:creationId xmlns:a16="http://schemas.microsoft.com/office/drawing/2014/main" id="{A78375F9-50DD-EB0E-3ED3-BF7C55FD2C4A}"/>
              </a:ext>
            </a:extLst>
          </p:cNvPr>
          <p:cNvSpPr>
            <a:spLocks noGrp="1"/>
          </p:cNvSpPr>
          <p:nvPr>
            <p:ph idx="1"/>
          </p:nvPr>
        </p:nvSpPr>
        <p:spPr/>
        <p:txBody>
          <a:bodyPr>
            <a:normAutofit fontScale="70000" lnSpcReduction="20000"/>
          </a:bodyPr>
          <a:lstStyle/>
          <a:p>
            <a:r>
              <a:rPr lang="en-US" dirty="0"/>
              <a:t>CBI can store the paper files, unlike the IEEE </a:t>
            </a:r>
            <a:r>
              <a:rPr lang="en-US" dirty="0" err="1"/>
              <a:t>HIstory</a:t>
            </a:r>
            <a:r>
              <a:rPr lang="en-US" dirty="0"/>
              <a:t> Center.  However, CBI no longer stores duplicate materials out of concern for the limit of their storage facilities.</a:t>
            </a:r>
          </a:p>
          <a:p>
            <a:endParaRPr lang="en-US" dirty="0"/>
          </a:p>
          <a:p>
            <a:r>
              <a:rPr lang="en-US" dirty="0"/>
              <a:t>CBI"s request is that we remove duplicate files before sending, if possible.  Otherwise duplicates would be tossed and not archived.   CBI also wants materials stored in binders to be removed from the binders before sending.  If photos or videos are included in the donation, CBI requires that all individuals in the photo/video be identified and a date of the photo be provided. </a:t>
            </a:r>
          </a:p>
          <a:p>
            <a:endParaRPr lang="en-US" dirty="0"/>
          </a:p>
          <a:p>
            <a:r>
              <a:rPr lang="en-US" dirty="0"/>
              <a:t>CBI has an electronic records department and a digitization team that can digitize files.  The process involves taking photos of pages, rather than copying them, which Amanda said works well for their archiving  purposes.</a:t>
            </a:r>
          </a:p>
          <a:p>
            <a:endParaRPr lang="en-US" dirty="0"/>
          </a:p>
          <a:p>
            <a:r>
              <a:rPr lang="en-US" dirty="0"/>
              <a:t>CBI will accept hard copy materials with digital copies made by other vendors.  But we discussed the pros and cons of that approach, and it seems easier to have CBI manage everything and convert materials to digital based on their specifications. </a:t>
            </a:r>
          </a:p>
        </p:txBody>
      </p:sp>
      <p:sp>
        <p:nvSpPr>
          <p:cNvPr id="4" name="Footer Placeholder 3">
            <a:extLst>
              <a:ext uri="{FF2B5EF4-FFF2-40B4-BE49-F238E27FC236}">
                <a16:creationId xmlns:a16="http://schemas.microsoft.com/office/drawing/2014/main" id="{8640F003-7E71-F7EE-1643-B5D0A9F7FFB9}"/>
              </a:ext>
            </a:extLst>
          </p:cNvPr>
          <p:cNvSpPr>
            <a:spLocks noGrp="1"/>
          </p:cNvSpPr>
          <p:nvPr>
            <p:ph type="ftr" sz="quarter" idx="11"/>
          </p:nvPr>
        </p:nvSpPr>
        <p:spPr/>
        <p:txBody>
          <a:bodyPr/>
          <a:lstStyle/>
          <a:p>
            <a:r>
              <a:rPr lang="en-US"/>
              <a:t>ec-25-0064-00-LMSC</a:t>
            </a:r>
          </a:p>
        </p:txBody>
      </p:sp>
      <p:sp>
        <p:nvSpPr>
          <p:cNvPr id="5" name="Slide Number Placeholder 4">
            <a:extLst>
              <a:ext uri="{FF2B5EF4-FFF2-40B4-BE49-F238E27FC236}">
                <a16:creationId xmlns:a16="http://schemas.microsoft.com/office/drawing/2014/main" id="{E6E7CDDB-98A4-4E42-E483-6D6BA68D00D3}"/>
              </a:ext>
            </a:extLst>
          </p:cNvPr>
          <p:cNvSpPr>
            <a:spLocks noGrp="1"/>
          </p:cNvSpPr>
          <p:nvPr>
            <p:ph type="sldNum" sz="quarter" idx="12"/>
          </p:nvPr>
        </p:nvSpPr>
        <p:spPr/>
        <p:txBody>
          <a:bodyPr/>
          <a:lstStyle/>
          <a:p>
            <a:fld id="{AA48EFB7-51EC-4EB0-9C8D-DD3ECA58F707}" type="slidenum">
              <a:rPr lang="en-US" smtClean="0"/>
              <a:t>8</a:t>
            </a:fld>
            <a:endParaRPr lang="en-US"/>
          </a:p>
        </p:txBody>
      </p:sp>
    </p:spTree>
    <p:extLst>
      <p:ext uri="{BB962C8B-B14F-4D97-AF65-F5344CB8AC3E}">
        <p14:creationId xmlns:p14="http://schemas.microsoft.com/office/powerpoint/2010/main" val="22750932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2306DC-A971-75EF-75F4-AA9E1E186C0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E4F0A8C-B536-D5AC-AEDE-CF6D6A9270D5}"/>
              </a:ext>
            </a:extLst>
          </p:cNvPr>
          <p:cNvSpPr>
            <a:spLocks noGrp="1"/>
          </p:cNvSpPr>
          <p:nvPr>
            <p:ph type="title"/>
          </p:nvPr>
        </p:nvSpPr>
        <p:spPr/>
        <p:txBody>
          <a:bodyPr/>
          <a:lstStyle/>
          <a:p>
            <a:r>
              <a:rPr lang="en-US" dirty="0"/>
              <a:t>Charles Babbage Institute Update</a:t>
            </a:r>
          </a:p>
        </p:txBody>
      </p:sp>
      <p:sp>
        <p:nvSpPr>
          <p:cNvPr id="3" name="Content Placeholder 2">
            <a:extLst>
              <a:ext uri="{FF2B5EF4-FFF2-40B4-BE49-F238E27FC236}">
                <a16:creationId xmlns:a16="http://schemas.microsoft.com/office/drawing/2014/main" id="{D2055324-6D60-D34D-9632-E3F834FBBA53}"/>
              </a:ext>
            </a:extLst>
          </p:cNvPr>
          <p:cNvSpPr>
            <a:spLocks noGrp="1"/>
          </p:cNvSpPr>
          <p:nvPr>
            <p:ph idx="1"/>
          </p:nvPr>
        </p:nvSpPr>
        <p:spPr/>
        <p:txBody>
          <a:bodyPr/>
          <a:lstStyle/>
          <a:p>
            <a:r>
              <a:rPr lang="en-US" sz="1800" dirty="0">
                <a:effectLst/>
                <a:latin typeface="arial" panose="020B0604020202020204" pitchFamily="34" charset="0"/>
              </a:rPr>
              <a:t>File organization - AMK asked if CBI needed a summary of the shipped materials. CBI said at a minimum, they would like a  box level description, and if possible, folder titles. CBI promised to send AMK a template to enter information about the contents.  It isn't mandatory to use the spreadsheet but it helps speed CBI processing and organization. AMK also told CBI that the original 802 files would come from two separate sources.</a:t>
            </a:r>
            <a:br>
              <a:rPr lang="en-US" sz="1800" dirty="0">
                <a:effectLst/>
                <a:latin typeface="arial" panose="020B0604020202020204" pitchFamily="34" charset="0"/>
              </a:rPr>
            </a:br>
            <a:endParaRPr lang="en-US" sz="1800" dirty="0">
              <a:effectLst/>
              <a:latin typeface="arial" panose="020B0604020202020204" pitchFamily="34" charset="0"/>
            </a:endParaRPr>
          </a:p>
          <a:p>
            <a:r>
              <a:rPr lang="en-US" sz="1800" dirty="0">
                <a:effectLst/>
                <a:latin typeface="arial" panose="020B0604020202020204" pitchFamily="34" charset="0"/>
              </a:rPr>
              <a:t>Cost - CBI's digitalization fees are charged not by page but by inch.  I gave her an estimate of 10K for 802 pages.  </a:t>
            </a:r>
            <a:r>
              <a:rPr lang="en-US" sz="1800" b="1" dirty="0">
                <a:latin typeface="arial" panose="020B0604020202020204" pitchFamily="34" charset="0"/>
              </a:rPr>
              <a:t>CBI</a:t>
            </a:r>
            <a:r>
              <a:rPr lang="en-US" sz="1800" b="1" dirty="0">
                <a:effectLst/>
                <a:latin typeface="arial" panose="020B0604020202020204" pitchFamily="34" charset="0"/>
              </a:rPr>
              <a:t> asked for an estimate in linear feet for the 802 papers to determine a cost for digitization. </a:t>
            </a:r>
            <a:r>
              <a:rPr lang="en-US" sz="1800" dirty="0">
                <a:effectLst/>
                <a:latin typeface="arial" panose="020B0604020202020204" pitchFamily="34" charset="0"/>
              </a:rPr>
              <a:t> AMK need to provide the Computer Society file linear feet estimate as well. </a:t>
            </a:r>
            <a:br>
              <a:rPr lang="en-US" sz="1800" dirty="0">
                <a:effectLst/>
                <a:latin typeface="arial" panose="020B0604020202020204" pitchFamily="34" charset="0"/>
              </a:rPr>
            </a:br>
            <a:endParaRPr lang="en-US" sz="1800" dirty="0">
              <a:effectLst/>
              <a:latin typeface="arial" panose="020B0604020202020204" pitchFamily="34" charset="0"/>
            </a:endParaRPr>
          </a:p>
          <a:p>
            <a:r>
              <a:rPr lang="en-US" sz="1800" dirty="0">
                <a:effectLst/>
                <a:latin typeface="arial" panose="020B0604020202020204" pitchFamily="34" charset="0"/>
              </a:rPr>
              <a:t>Timeline for digitization - there was a backlog due to a flood in the digitization department (the archives are underground and were not damaged) and CBI couldn't give me a timeline right now. </a:t>
            </a:r>
          </a:p>
          <a:p>
            <a:endParaRPr lang="en-US" dirty="0"/>
          </a:p>
        </p:txBody>
      </p:sp>
      <p:sp>
        <p:nvSpPr>
          <p:cNvPr id="4" name="Footer Placeholder 3">
            <a:extLst>
              <a:ext uri="{FF2B5EF4-FFF2-40B4-BE49-F238E27FC236}">
                <a16:creationId xmlns:a16="http://schemas.microsoft.com/office/drawing/2014/main" id="{F3CF0DC4-CE7A-898E-28E9-DBE2A26D1596}"/>
              </a:ext>
            </a:extLst>
          </p:cNvPr>
          <p:cNvSpPr>
            <a:spLocks noGrp="1"/>
          </p:cNvSpPr>
          <p:nvPr>
            <p:ph type="ftr" sz="quarter" idx="11"/>
          </p:nvPr>
        </p:nvSpPr>
        <p:spPr/>
        <p:txBody>
          <a:bodyPr/>
          <a:lstStyle/>
          <a:p>
            <a:r>
              <a:rPr lang="en-US"/>
              <a:t>ec-25-0064-00-LMSC</a:t>
            </a:r>
          </a:p>
        </p:txBody>
      </p:sp>
      <p:sp>
        <p:nvSpPr>
          <p:cNvPr id="5" name="Slide Number Placeholder 4">
            <a:extLst>
              <a:ext uri="{FF2B5EF4-FFF2-40B4-BE49-F238E27FC236}">
                <a16:creationId xmlns:a16="http://schemas.microsoft.com/office/drawing/2014/main" id="{D610324A-67C7-2601-D716-38FEE8EE2ABA}"/>
              </a:ext>
            </a:extLst>
          </p:cNvPr>
          <p:cNvSpPr>
            <a:spLocks noGrp="1"/>
          </p:cNvSpPr>
          <p:nvPr>
            <p:ph type="sldNum" sz="quarter" idx="12"/>
          </p:nvPr>
        </p:nvSpPr>
        <p:spPr/>
        <p:txBody>
          <a:bodyPr/>
          <a:lstStyle/>
          <a:p>
            <a:fld id="{AA48EFB7-51EC-4EB0-9C8D-DD3ECA58F707}" type="slidenum">
              <a:rPr lang="en-US" smtClean="0"/>
              <a:t>9</a:t>
            </a:fld>
            <a:endParaRPr lang="en-US"/>
          </a:p>
        </p:txBody>
      </p:sp>
    </p:spTree>
    <p:extLst>
      <p:ext uri="{BB962C8B-B14F-4D97-AF65-F5344CB8AC3E}">
        <p14:creationId xmlns:p14="http://schemas.microsoft.com/office/powerpoint/2010/main" val="42129043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14063</TotalTime>
  <Words>2216</Words>
  <Application>Microsoft Office PowerPoint</Application>
  <PresentationFormat>Widescreen</PresentationFormat>
  <Paragraphs>201</Paragraphs>
  <Slides>16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Aptos</vt:lpstr>
      <vt:lpstr>Aptos Display</vt:lpstr>
      <vt:lpstr>Arial</vt:lpstr>
      <vt:lpstr>Arial</vt:lpstr>
      <vt:lpstr>Verdana</vt:lpstr>
      <vt:lpstr>Office Theme</vt:lpstr>
      <vt:lpstr>11 March 2025 History Ad Hoc Agenda</vt:lpstr>
      <vt:lpstr>Introductions/Role Call: Attendees/Participants</vt:lpstr>
      <vt:lpstr>802 History Ad Hoc Potential Participants</vt:lpstr>
      <vt:lpstr>PowerPoint Presentation</vt:lpstr>
      <vt:lpstr>802 History Ad Hoc Meeting </vt:lpstr>
      <vt:lpstr>IEEE 802 LMSC History Ad Hoc  Pending Action Items</vt:lpstr>
      <vt:lpstr>802 History Ad Hoc Plan: 11 March 2025 Status Update</vt:lpstr>
      <vt:lpstr>Charles Babbage Institute Update</vt:lpstr>
      <vt:lpstr>Charles Babbage Institute Update</vt:lpstr>
      <vt:lpstr>Charles Babbage Institute Update</vt:lpstr>
      <vt:lpstr>Background Information</vt:lpstr>
      <vt:lpstr>Noon-2pm EST 11 March 2025 Notes</vt:lpstr>
      <vt:lpstr>Noon-1pm PST 12 November 2024 Notes</vt:lpstr>
      <vt:lpstr>21 October 2024 notes</vt:lpstr>
      <vt:lpstr>12 AUG 2024 Action Items</vt:lpstr>
      <vt:lpstr>19JUL2024 Motion: Approve the formation of an 802 History Ad Hoc, with the scope, duties, membership and voting as shown in EC 24-182-01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Paul Nikolich/Addison</dc:creator>
  <cp:lastModifiedBy>Paul Nikolich/Addison</cp:lastModifiedBy>
  <cp:revision>85</cp:revision>
  <cp:lastPrinted>2024-08-12T16:54:27Z</cp:lastPrinted>
  <dcterms:created xsi:type="dcterms:W3CDTF">2024-07-15T13:44:21Z</dcterms:created>
  <dcterms:modified xsi:type="dcterms:W3CDTF">2025-03-12T11:32:52Z</dcterms:modified>
</cp:coreProperties>
</file>