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66" r:id="rId3"/>
    <p:sldId id="267" r:id="rId4"/>
    <p:sldId id="268" r:id="rId5"/>
    <p:sldId id="269" r:id="rId6"/>
    <p:sldId id="264" r:id="rId7"/>
    <p:sldId id="26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21" autoAdjust="0"/>
    <p:restoredTop sz="96723" autoAdjust="0"/>
  </p:normalViewPr>
  <p:slideViewPr>
    <p:cSldViewPr snapToGrid="0">
      <p:cViewPr varScale="1">
        <p:scale>
          <a:sx n="114" d="100"/>
          <a:sy n="114" d="100"/>
        </p:scale>
        <p:origin x="102" y="5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899972-9142-48D7-A6AF-3E474B1122FB}" type="datetimeFigureOut">
              <a:rPr lang="en-US" smtClean="0"/>
              <a:t>7/28/2025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02FF11-0FAC-4729-BB71-CC94CD213B77}" type="slidenum">
              <a:rPr lang="en-US" smtClean="0"/>
              <a:t>‹#›</a:t>
            </a:fld>
            <a:endParaRPr lang="en-US"/>
          </a:p>
        </p:txBody>
      </p:sp>
    </p:spTree>
    <p:extLst>
      <p:ext uri="{BB962C8B-B14F-4D97-AF65-F5344CB8AC3E}">
        <p14:creationId xmlns:p14="http://schemas.microsoft.com/office/powerpoint/2010/main" val="3888216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7F307-28E8-28FE-6D95-FA1FF900ED2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FE1B0C7-EBDB-5466-D5B8-9A3BD340EBE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10B6C8F-0491-DF20-B27F-695AB108372E}"/>
              </a:ext>
            </a:extLst>
          </p:cNvPr>
          <p:cNvSpPr>
            <a:spLocks noGrp="1"/>
          </p:cNvSpPr>
          <p:nvPr>
            <p:ph type="dt" sz="half" idx="10"/>
          </p:nvPr>
        </p:nvSpPr>
        <p:spPr/>
        <p:txBody>
          <a:bodyPr/>
          <a:lstStyle/>
          <a:p>
            <a:fld id="{36655EC9-7A03-4615-A4C8-047F12FF2A36}" type="datetime1">
              <a:rPr lang="en-US" smtClean="0"/>
              <a:t>7/28/2025</a:t>
            </a:fld>
            <a:endParaRPr lang="en-US"/>
          </a:p>
        </p:txBody>
      </p:sp>
      <p:sp>
        <p:nvSpPr>
          <p:cNvPr id="5" name="Footer Placeholder 4">
            <a:extLst>
              <a:ext uri="{FF2B5EF4-FFF2-40B4-BE49-F238E27FC236}">
                <a16:creationId xmlns:a16="http://schemas.microsoft.com/office/drawing/2014/main" id="{E024024C-F04E-3ED2-6709-F913CBC27A18}"/>
              </a:ext>
            </a:extLst>
          </p:cNvPr>
          <p:cNvSpPr>
            <a:spLocks noGrp="1"/>
          </p:cNvSpPr>
          <p:nvPr>
            <p:ph type="ftr" sz="quarter" idx="11"/>
          </p:nvPr>
        </p:nvSpPr>
        <p:spPr/>
        <p:txBody>
          <a:bodyPr/>
          <a:lstStyle/>
          <a:p>
            <a:r>
              <a:rPr lang="en-US" dirty="0"/>
              <a:t>ec-25-0121-02-LMSC</a:t>
            </a:r>
          </a:p>
        </p:txBody>
      </p:sp>
      <p:sp>
        <p:nvSpPr>
          <p:cNvPr id="6" name="Slide Number Placeholder 5">
            <a:extLst>
              <a:ext uri="{FF2B5EF4-FFF2-40B4-BE49-F238E27FC236}">
                <a16:creationId xmlns:a16="http://schemas.microsoft.com/office/drawing/2014/main" id="{40E2FD6E-F5C7-3024-75B2-3B60455C9E5C}"/>
              </a:ext>
            </a:extLst>
          </p:cNvPr>
          <p:cNvSpPr>
            <a:spLocks noGrp="1"/>
          </p:cNvSpPr>
          <p:nvPr>
            <p:ph type="sldNum" sz="quarter" idx="12"/>
          </p:nvPr>
        </p:nvSpPr>
        <p:spPr/>
        <p:txBody>
          <a:bodyPr/>
          <a:lstStyle/>
          <a:p>
            <a:fld id="{D36A2A6F-6FF0-4223-AF3F-D307F7A8F074}" type="slidenum">
              <a:rPr lang="en-US" smtClean="0"/>
              <a:t>‹#›</a:t>
            </a:fld>
            <a:endParaRPr lang="en-US"/>
          </a:p>
        </p:txBody>
      </p:sp>
    </p:spTree>
    <p:extLst>
      <p:ext uri="{BB962C8B-B14F-4D97-AF65-F5344CB8AC3E}">
        <p14:creationId xmlns:p14="http://schemas.microsoft.com/office/powerpoint/2010/main" val="719415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AD171-3B94-31E8-6162-253F922FB8F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FC07556-1C91-CC64-A83A-CCBE67FA7B4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2B2C1F-79BC-336A-2BE5-38554C169903}"/>
              </a:ext>
            </a:extLst>
          </p:cNvPr>
          <p:cNvSpPr>
            <a:spLocks noGrp="1"/>
          </p:cNvSpPr>
          <p:nvPr>
            <p:ph type="dt" sz="half" idx="10"/>
          </p:nvPr>
        </p:nvSpPr>
        <p:spPr/>
        <p:txBody>
          <a:bodyPr/>
          <a:lstStyle/>
          <a:p>
            <a:fld id="{9F171880-74F1-4282-9210-04A483ED829B}" type="datetime1">
              <a:rPr lang="en-US" smtClean="0"/>
              <a:t>7/28/2025</a:t>
            </a:fld>
            <a:endParaRPr lang="en-US"/>
          </a:p>
        </p:txBody>
      </p:sp>
      <p:sp>
        <p:nvSpPr>
          <p:cNvPr id="5" name="Footer Placeholder 4">
            <a:extLst>
              <a:ext uri="{FF2B5EF4-FFF2-40B4-BE49-F238E27FC236}">
                <a16:creationId xmlns:a16="http://schemas.microsoft.com/office/drawing/2014/main" id="{A7BB58CD-1FD2-AD44-0643-2DD302A8E398}"/>
              </a:ext>
            </a:extLst>
          </p:cNvPr>
          <p:cNvSpPr>
            <a:spLocks noGrp="1"/>
          </p:cNvSpPr>
          <p:nvPr>
            <p:ph type="ftr" sz="quarter" idx="11"/>
          </p:nvPr>
        </p:nvSpPr>
        <p:spPr/>
        <p:txBody>
          <a:bodyPr/>
          <a:lstStyle/>
          <a:p>
            <a:r>
              <a:rPr lang="en-US"/>
              <a:t>ec-25-0121-02-LMSC</a:t>
            </a:r>
          </a:p>
        </p:txBody>
      </p:sp>
      <p:sp>
        <p:nvSpPr>
          <p:cNvPr id="6" name="Slide Number Placeholder 5">
            <a:extLst>
              <a:ext uri="{FF2B5EF4-FFF2-40B4-BE49-F238E27FC236}">
                <a16:creationId xmlns:a16="http://schemas.microsoft.com/office/drawing/2014/main" id="{2F1B5562-ACC3-62EC-5156-257E9ECF42F9}"/>
              </a:ext>
            </a:extLst>
          </p:cNvPr>
          <p:cNvSpPr>
            <a:spLocks noGrp="1"/>
          </p:cNvSpPr>
          <p:nvPr>
            <p:ph type="sldNum" sz="quarter" idx="12"/>
          </p:nvPr>
        </p:nvSpPr>
        <p:spPr/>
        <p:txBody>
          <a:bodyPr/>
          <a:lstStyle/>
          <a:p>
            <a:fld id="{D36A2A6F-6FF0-4223-AF3F-D307F7A8F074}" type="slidenum">
              <a:rPr lang="en-US" smtClean="0"/>
              <a:t>‹#›</a:t>
            </a:fld>
            <a:endParaRPr lang="en-US"/>
          </a:p>
        </p:txBody>
      </p:sp>
    </p:spTree>
    <p:extLst>
      <p:ext uri="{BB962C8B-B14F-4D97-AF65-F5344CB8AC3E}">
        <p14:creationId xmlns:p14="http://schemas.microsoft.com/office/powerpoint/2010/main" val="437281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6A7F09F-2C68-92C9-6956-E2C180578B2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1122FAD-C689-D8AD-FDE7-3F63135D6D8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8F3001-24BB-CB41-CAF4-5DD4FD5E728C}"/>
              </a:ext>
            </a:extLst>
          </p:cNvPr>
          <p:cNvSpPr>
            <a:spLocks noGrp="1"/>
          </p:cNvSpPr>
          <p:nvPr>
            <p:ph type="dt" sz="half" idx="10"/>
          </p:nvPr>
        </p:nvSpPr>
        <p:spPr/>
        <p:txBody>
          <a:bodyPr/>
          <a:lstStyle/>
          <a:p>
            <a:fld id="{0B68EF1B-1544-40EC-A2E9-950E70E00FFB}" type="datetime1">
              <a:rPr lang="en-US" smtClean="0"/>
              <a:t>7/28/2025</a:t>
            </a:fld>
            <a:endParaRPr lang="en-US"/>
          </a:p>
        </p:txBody>
      </p:sp>
      <p:sp>
        <p:nvSpPr>
          <p:cNvPr id="5" name="Footer Placeholder 4">
            <a:extLst>
              <a:ext uri="{FF2B5EF4-FFF2-40B4-BE49-F238E27FC236}">
                <a16:creationId xmlns:a16="http://schemas.microsoft.com/office/drawing/2014/main" id="{2C142869-324F-9DA9-0E16-B65A4C41C586}"/>
              </a:ext>
            </a:extLst>
          </p:cNvPr>
          <p:cNvSpPr>
            <a:spLocks noGrp="1"/>
          </p:cNvSpPr>
          <p:nvPr>
            <p:ph type="ftr" sz="quarter" idx="11"/>
          </p:nvPr>
        </p:nvSpPr>
        <p:spPr/>
        <p:txBody>
          <a:bodyPr/>
          <a:lstStyle/>
          <a:p>
            <a:r>
              <a:rPr lang="en-US"/>
              <a:t>ec-25-0121-02-LMSC</a:t>
            </a:r>
          </a:p>
        </p:txBody>
      </p:sp>
      <p:sp>
        <p:nvSpPr>
          <p:cNvPr id="6" name="Slide Number Placeholder 5">
            <a:extLst>
              <a:ext uri="{FF2B5EF4-FFF2-40B4-BE49-F238E27FC236}">
                <a16:creationId xmlns:a16="http://schemas.microsoft.com/office/drawing/2014/main" id="{DC096680-89EB-E899-BB40-AB810334276B}"/>
              </a:ext>
            </a:extLst>
          </p:cNvPr>
          <p:cNvSpPr>
            <a:spLocks noGrp="1"/>
          </p:cNvSpPr>
          <p:nvPr>
            <p:ph type="sldNum" sz="quarter" idx="12"/>
          </p:nvPr>
        </p:nvSpPr>
        <p:spPr/>
        <p:txBody>
          <a:bodyPr/>
          <a:lstStyle/>
          <a:p>
            <a:fld id="{D36A2A6F-6FF0-4223-AF3F-D307F7A8F074}" type="slidenum">
              <a:rPr lang="en-US" smtClean="0"/>
              <a:t>‹#›</a:t>
            </a:fld>
            <a:endParaRPr lang="en-US"/>
          </a:p>
        </p:txBody>
      </p:sp>
    </p:spTree>
    <p:extLst>
      <p:ext uri="{BB962C8B-B14F-4D97-AF65-F5344CB8AC3E}">
        <p14:creationId xmlns:p14="http://schemas.microsoft.com/office/powerpoint/2010/main" val="2352042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EEC5B-89AE-6FFB-2D33-E91A8D64610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B93EB7F-A2E1-7C42-B6C7-FFF0A301B0F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2052FE-B4E8-5CA1-B4E1-6137E43778B8}"/>
              </a:ext>
            </a:extLst>
          </p:cNvPr>
          <p:cNvSpPr>
            <a:spLocks noGrp="1"/>
          </p:cNvSpPr>
          <p:nvPr>
            <p:ph type="dt" sz="half" idx="10"/>
          </p:nvPr>
        </p:nvSpPr>
        <p:spPr/>
        <p:txBody>
          <a:bodyPr/>
          <a:lstStyle/>
          <a:p>
            <a:fld id="{06C40AD2-B750-4A3D-8E21-4100B0D13359}" type="datetime1">
              <a:rPr lang="en-US" smtClean="0"/>
              <a:t>7/28/2025</a:t>
            </a:fld>
            <a:endParaRPr lang="en-US"/>
          </a:p>
        </p:txBody>
      </p:sp>
      <p:sp>
        <p:nvSpPr>
          <p:cNvPr id="5" name="Footer Placeholder 4">
            <a:extLst>
              <a:ext uri="{FF2B5EF4-FFF2-40B4-BE49-F238E27FC236}">
                <a16:creationId xmlns:a16="http://schemas.microsoft.com/office/drawing/2014/main" id="{AA21CE39-A5BA-1B52-1409-FC1E4B6A5410}"/>
              </a:ext>
            </a:extLst>
          </p:cNvPr>
          <p:cNvSpPr>
            <a:spLocks noGrp="1"/>
          </p:cNvSpPr>
          <p:nvPr>
            <p:ph type="ftr" sz="quarter" idx="11"/>
          </p:nvPr>
        </p:nvSpPr>
        <p:spPr/>
        <p:txBody>
          <a:bodyPr/>
          <a:lstStyle/>
          <a:p>
            <a:r>
              <a:rPr lang="en-US"/>
              <a:t>ec-25-0121-02-LMSC</a:t>
            </a:r>
          </a:p>
        </p:txBody>
      </p:sp>
      <p:sp>
        <p:nvSpPr>
          <p:cNvPr id="6" name="Slide Number Placeholder 5">
            <a:extLst>
              <a:ext uri="{FF2B5EF4-FFF2-40B4-BE49-F238E27FC236}">
                <a16:creationId xmlns:a16="http://schemas.microsoft.com/office/drawing/2014/main" id="{5C0FB181-5B07-824D-D986-2C13366DE1FE}"/>
              </a:ext>
            </a:extLst>
          </p:cNvPr>
          <p:cNvSpPr>
            <a:spLocks noGrp="1"/>
          </p:cNvSpPr>
          <p:nvPr>
            <p:ph type="sldNum" sz="quarter" idx="12"/>
          </p:nvPr>
        </p:nvSpPr>
        <p:spPr/>
        <p:txBody>
          <a:bodyPr/>
          <a:lstStyle/>
          <a:p>
            <a:fld id="{D36A2A6F-6FF0-4223-AF3F-D307F7A8F074}" type="slidenum">
              <a:rPr lang="en-US" smtClean="0"/>
              <a:t>‹#›</a:t>
            </a:fld>
            <a:endParaRPr lang="en-US"/>
          </a:p>
        </p:txBody>
      </p:sp>
    </p:spTree>
    <p:extLst>
      <p:ext uri="{BB962C8B-B14F-4D97-AF65-F5344CB8AC3E}">
        <p14:creationId xmlns:p14="http://schemas.microsoft.com/office/powerpoint/2010/main" val="1050961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F2C78-BC3A-51C9-3F6F-14A029B07B5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5C15A20-D58D-A889-BCFF-172FE6D4B25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7FF958A-5AF6-BB9E-F634-EEEED068DA07}"/>
              </a:ext>
            </a:extLst>
          </p:cNvPr>
          <p:cNvSpPr>
            <a:spLocks noGrp="1"/>
          </p:cNvSpPr>
          <p:nvPr>
            <p:ph type="dt" sz="half" idx="10"/>
          </p:nvPr>
        </p:nvSpPr>
        <p:spPr/>
        <p:txBody>
          <a:bodyPr/>
          <a:lstStyle/>
          <a:p>
            <a:fld id="{9725AE19-1B26-4E79-8379-C6983B65A081}" type="datetime1">
              <a:rPr lang="en-US" smtClean="0"/>
              <a:t>7/28/2025</a:t>
            </a:fld>
            <a:endParaRPr lang="en-US"/>
          </a:p>
        </p:txBody>
      </p:sp>
      <p:sp>
        <p:nvSpPr>
          <p:cNvPr id="5" name="Footer Placeholder 4">
            <a:extLst>
              <a:ext uri="{FF2B5EF4-FFF2-40B4-BE49-F238E27FC236}">
                <a16:creationId xmlns:a16="http://schemas.microsoft.com/office/drawing/2014/main" id="{38CACC21-E196-DDC4-964D-FC7D9FC59BFE}"/>
              </a:ext>
            </a:extLst>
          </p:cNvPr>
          <p:cNvSpPr>
            <a:spLocks noGrp="1"/>
          </p:cNvSpPr>
          <p:nvPr>
            <p:ph type="ftr" sz="quarter" idx="11"/>
          </p:nvPr>
        </p:nvSpPr>
        <p:spPr/>
        <p:txBody>
          <a:bodyPr/>
          <a:lstStyle/>
          <a:p>
            <a:r>
              <a:rPr lang="en-US"/>
              <a:t>ec-25-0121-02-LMSC</a:t>
            </a:r>
          </a:p>
        </p:txBody>
      </p:sp>
      <p:sp>
        <p:nvSpPr>
          <p:cNvPr id="6" name="Slide Number Placeholder 5">
            <a:extLst>
              <a:ext uri="{FF2B5EF4-FFF2-40B4-BE49-F238E27FC236}">
                <a16:creationId xmlns:a16="http://schemas.microsoft.com/office/drawing/2014/main" id="{7D683710-0A67-D842-3225-70C96E477E3F}"/>
              </a:ext>
            </a:extLst>
          </p:cNvPr>
          <p:cNvSpPr>
            <a:spLocks noGrp="1"/>
          </p:cNvSpPr>
          <p:nvPr>
            <p:ph type="sldNum" sz="quarter" idx="12"/>
          </p:nvPr>
        </p:nvSpPr>
        <p:spPr/>
        <p:txBody>
          <a:bodyPr/>
          <a:lstStyle/>
          <a:p>
            <a:fld id="{D36A2A6F-6FF0-4223-AF3F-D307F7A8F074}" type="slidenum">
              <a:rPr lang="en-US" smtClean="0"/>
              <a:t>‹#›</a:t>
            </a:fld>
            <a:endParaRPr lang="en-US"/>
          </a:p>
        </p:txBody>
      </p:sp>
    </p:spTree>
    <p:extLst>
      <p:ext uri="{BB962C8B-B14F-4D97-AF65-F5344CB8AC3E}">
        <p14:creationId xmlns:p14="http://schemas.microsoft.com/office/powerpoint/2010/main" val="2066187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A67C5-C33C-4C04-2576-1D317A9EB9A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CC0D8C5-23B5-D816-C4FC-F65073A989D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51B576B-0888-D61A-5E80-A3F553CCC6B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52538F0-4B79-042E-C86A-0A47F768BCBC}"/>
              </a:ext>
            </a:extLst>
          </p:cNvPr>
          <p:cNvSpPr>
            <a:spLocks noGrp="1"/>
          </p:cNvSpPr>
          <p:nvPr>
            <p:ph type="dt" sz="half" idx="10"/>
          </p:nvPr>
        </p:nvSpPr>
        <p:spPr/>
        <p:txBody>
          <a:bodyPr/>
          <a:lstStyle/>
          <a:p>
            <a:fld id="{57ABC12F-3F04-4AEC-9B94-25674C1FB12F}" type="datetime1">
              <a:rPr lang="en-US" smtClean="0"/>
              <a:t>7/28/2025</a:t>
            </a:fld>
            <a:endParaRPr lang="en-US"/>
          </a:p>
        </p:txBody>
      </p:sp>
      <p:sp>
        <p:nvSpPr>
          <p:cNvPr id="6" name="Footer Placeholder 5">
            <a:extLst>
              <a:ext uri="{FF2B5EF4-FFF2-40B4-BE49-F238E27FC236}">
                <a16:creationId xmlns:a16="http://schemas.microsoft.com/office/drawing/2014/main" id="{507F0D27-DB94-1798-83BC-D386B260CC7F}"/>
              </a:ext>
            </a:extLst>
          </p:cNvPr>
          <p:cNvSpPr>
            <a:spLocks noGrp="1"/>
          </p:cNvSpPr>
          <p:nvPr>
            <p:ph type="ftr" sz="quarter" idx="11"/>
          </p:nvPr>
        </p:nvSpPr>
        <p:spPr/>
        <p:txBody>
          <a:bodyPr/>
          <a:lstStyle/>
          <a:p>
            <a:r>
              <a:rPr lang="en-US"/>
              <a:t>ec-25-0121-02-LMSC</a:t>
            </a:r>
          </a:p>
        </p:txBody>
      </p:sp>
      <p:sp>
        <p:nvSpPr>
          <p:cNvPr id="7" name="Slide Number Placeholder 6">
            <a:extLst>
              <a:ext uri="{FF2B5EF4-FFF2-40B4-BE49-F238E27FC236}">
                <a16:creationId xmlns:a16="http://schemas.microsoft.com/office/drawing/2014/main" id="{6073EEA1-7289-C1B3-CB33-13E813F84E0A}"/>
              </a:ext>
            </a:extLst>
          </p:cNvPr>
          <p:cNvSpPr>
            <a:spLocks noGrp="1"/>
          </p:cNvSpPr>
          <p:nvPr>
            <p:ph type="sldNum" sz="quarter" idx="12"/>
          </p:nvPr>
        </p:nvSpPr>
        <p:spPr/>
        <p:txBody>
          <a:bodyPr/>
          <a:lstStyle/>
          <a:p>
            <a:fld id="{D36A2A6F-6FF0-4223-AF3F-D307F7A8F074}" type="slidenum">
              <a:rPr lang="en-US" smtClean="0"/>
              <a:t>‹#›</a:t>
            </a:fld>
            <a:endParaRPr lang="en-US"/>
          </a:p>
        </p:txBody>
      </p:sp>
    </p:spTree>
    <p:extLst>
      <p:ext uri="{BB962C8B-B14F-4D97-AF65-F5344CB8AC3E}">
        <p14:creationId xmlns:p14="http://schemas.microsoft.com/office/powerpoint/2010/main" val="935837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A8D49-B8D3-49F4-5C43-B6708F84495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E70A9A8-5FF3-6842-7499-94854F9FD8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6366854-B03D-3F55-2EA5-435094362AE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9D70927-A7F1-9EC7-D556-CDE589FFC7E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D83D12D-69FE-F629-9210-B941FF1AB18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A7D50CA-8E04-72B4-5C54-84C9DA7AA497}"/>
              </a:ext>
            </a:extLst>
          </p:cNvPr>
          <p:cNvSpPr>
            <a:spLocks noGrp="1"/>
          </p:cNvSpPr>
          <p:nvPr>
            <p:ph type="dt" sz="half" idx="10"/>
          </p:nvPr>
        </p:nvSpPr>
        <p:spPr/>
        <p:txBody>
          <a:bodyPr/>
          <a:lstStyle/>
          <a:p>
            <a:fld id="{5DF49BB5-8D81-4773-9F9F-5F34755E328C}" type="datetime1">
              <a:rPr lang="en-US" smtClean="0"/>
              <a:t>7/28/2025</a:t>
            </a:fld>
            <a:endParaRPr lang="en-US"/>
          </a:p>
        </p:txBody>
      </p:sp>
      <p:sp>
        <p:nvSpPr>
          <p:cNvPr id="8" name="Footer Placeholder 7">
            <a:extLst>
              <a:ext uri="{FF2B5EF4-FFF2-40B4-BE49-F238E27FC236}">
                <a16:creationId xmlns:a16="http://schemas.microsoft.com/office/drawing/2014/main" id="{19598749-FC0F-1C92-2D48-2D813B21CDCC}"/>
              </a:ext>
            </a:extLst>
          </p:cNvPr>
          <p:cNvSpPr>
            <a:spLocks noGrp="1"/>
          </p:cNvSpPr>
          <p:nvPr>
            <p:ph type="ftr" sz="quarter" idx="11"/>
          </p:nvPr>
        </p:nvSpPr>
        <p:spPr/>
        <p:txBody>
          <a:bodyPr/>
          <a:lstStyle/>
          <a:p>
            <a:r>
              <a:rPr lang="en-US"/>
              <a:t>ec-25-0121-02-LMSC</a:t>
            </a:r>
          </a:p>
        </p:txBody>
      </p:sp>
      <p:sp>
        <p:nvSpPr>
          <p:cNvPr id="9" name="Slide Number Placeholder 8">
            <a:extLst>
              <a:ext uri="{FF2B5EF4-FFF2-40B4-BE49-F238E27FC236}">
                <a16:creationId xmlns:a16="http://schemas.microsoft.com/office/drawing/2014/main" id="{BEF6466B-ADB1-8DC0-DDE6-B08F4D6520C2}"/>
              </a:ext>
            </a:extLst>
          </p:cNvPr>
          <p:cNvSpPr>
            <a:spLocks noGrp="1"/>
          </p:cNvSpPr>
          <p:nvPr>
            <p:ph type="sldNum" sz="quarter" idx="12"/>
          </p:nvPr>
        </p:nvSpPr>
        <p:spPr/>
        <p:txBody>
          <a:bodyPr/>
          <a:lstStyle/>
          <a:p>
            <a:fld id="{D36A2A6F-6FF0-4223-AF3F-D307F7A8F074}" type="slidenum">
              <a:rPr lang="en-US" smtClean="0"/>
              <a:t>‹#›</a:t>
            </a:fld>
            <a:endParaRPr lang="en-US"/>
          </a:p>
        </p:txBody>
      </p:sp>
    </p:spTree>
    <p:extLst>
      <p:ext uri="{BB962C8B-B14F-4D97-AF65-F5344CB8AC3E}">
        <p14:creationId xmlns:p14="http://schemas.microsoft.com/office/powerpoint/2010/main" val="881671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1AC7B-B207-BA9A-6BF5-E93DF4F4C6C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AA78BF2-FFD2-38A6-58F6-F9D40CAB5E93}"/>
              </a:ext>
            </a:extLst>
          </p:cNvPr>
          <p:cNvSpPr>
            <a:spLocks noGrp="1"/>
          </p:cNvSpPr>
          <p:nvPr>
            <p:ph type="dt" sz="half" idx="10"/>
          </p:nvPr>
        </p:nvSpPr>
        <p:spPr/>
        <p:txBody>
          <a:bodyPr/>
          <a:lstStyle/>
          <a:p>
            <a:fld id="{780E4369-F6AB-433F-83CC-4E9EE90B64C3}" type="datetime1">
              <a:rPr lang="en-US" smtClean="0"/>
              <a:t>7/28/2025</a:t>
            </a:fld>
            <a:endParaRPr lang="en-US"/>
          </a:p>
        </p:txBody>
      </p:sp>
      <p:sp>
        <p:nvSpPr>
          <p:cNvPr id="4" name="Footer Placeholder 3">
            <a:extLst>
              <a:ext uri="{FF2B5EF4-FFF2-40B4-BE49-F238E27FC236}">
                <a16:creationId xmlns:a16="http://schemas.microsoft.com/office/drawing/2014/main" id="{251CFD06-2D92-56A6-134F-E3C5BE18EC98}"/>
              </a:ext>
            </a:extLst>
          </p:cNvPr>
          <p:cNvSpPr>
            <a:spLocks noGrp="1"/>
          </p:cNvSpPr>
          <p:nvPr>
            <p:ph type="ftr" sz="quarter" idx="11"/>
          </p:nvPr>
        </p:nvSpPr>
        <p:spPr/>
        <p:txBody>
          <a:bodyPr/>
          <a:lstStyle/>
          <a:p>
            <a:r>
              <a:rPr lang="en-US"/>
              <a:t>ec-25-0121-02-LMSC</a:t>
            </a:r>
          </a:p>
        </p:txBody>
      </p:sp>
      <p:sp>
        <p:nvSpPr>
          <p:cNvPr id="5" name="Slide Number Placeholder 4">
            <a:extLst>
              <a:ext uri="{FF2B5EF4-FFF2-40B4-BE49-F238E27FC236}">
                <a16:creationId xmlns:a16="http://schemas.microsoft.com/office/drawing/2014/main" id="{0C5EDB03-89A6-61ED-DB2C-3A7E5DF5B0DD}"/>
              </a:ext>
            </a:extLst>
          </p:cNvPr>
          <p:cNvSpPr>
            <a:spLocks noGrp="1"/>
          </p:cNvSpPr>
          <p:nvPr>
            <p:ph type="sldNum" sz="quarter" idx="12"/>
          </p:nvPr>
        </p:nvSpPr>
        <p:spPr/>
        <p:txBody>
          <a:bodyPr/>
          <a:lstStyle/>
          <a:p>
            <a:fld id="{D36A2A6F-6FF0-4223-AF3F-D307F7A8F074}" type="slidenum">
              <a:rPr lang="en-US" smtClean="0"/>
              <a:t>‹#›</a:t>
            </a:fld>
            <a:endParaRPr lang="en-US"/>
          </a:p>
        </p:txBody>
      </p:sp>
    </p:spTree>
    <p:extLst>
      <p:ext uri="{BB962C8B-B14F-4D97-AF65-F5344CB8AC3E}">
        <p14:creationId xmlns:p14="http://schemas.microsoft.com/office/powerpoint/2010/main" val="2942825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B809B24-A75F-DA13-EC53-915DF93D987F}"/>
              </a:ext>
            </a:extLst>
          </p:cNvPr>
          <p:cNvSpPr>
            <a:spLocks noGrp="1"/>
          </p:cNvSpPr>
          <p:nvPr>
            <p:ph type="dt" sz="half" idx="10"/>
          </p:nvPr>
        </p:nvSpPr>
        <p:spPr/>
        <p:txBody>
          <a:bodyPr/>
          <a:lstStyle/>
          <a:p>
            <a:fld id="{F379F9DC-62BB-458F-89EA-FC06BED3C20F}" type="datetime1">
              <a:rPr lang="en-US" smtClean="0"/>
              <a:t>7/28/2025</a:t>
            </a:fld>
            <a:endParaRPr lang="en-US"/>
          </a:p>
        </p:txBody>
      </p:sp>
      <p:sp>
        <p:nvSpPr>
          <p:cNvPr id="3" name="Footer Placeholder 2">
            <a:extLst>
              <a:ext uri="{FF2B5EF4-FFF2-40B4-BE49-F238E27FC236}">
                <a16:creationId xmlns:a16="http://schemas.microsoft.com/office/drawing/2014/main" id="{FB7B7A74-6E5E-2966-AC0A-3D9508EA34E9}"/>
              </a:ext>
            </a:extLst>
          </p:cNvPr>
          <p:cNvSpPr>
            <a:spLocks noGrp="1"/>
          </p:cNvSpPr>
          <p:nvPr>
            <p:ph type="ftr" sz="quarter" idx="11"/>
          </p:nvPr>
        </p:nvSpPr>
        <p:spPr/>
        <p:txBody>
          <a:bodyPr/>
          <a:lstStyle/>
          <a:p>
            <a:r>
              <a:rPr lang="en-US"/>
              <a:t>ec-25-0121-02-LMSC</a:t>
            </a:r>
          </a:p>
        </p:txBody>
      </p:sp>
      <p:sp>
        <p:nvSpPr>
          <p:cNvPr id="4" name="Slide Number Placeholder 3">
            <a:extLst>
              <a:ext uri="{FF2B5EF4-FFF2-40B4-BE49-F238E27FC236}">
                <a16:creationId xmlns:a16="http://schemas.microsoft.com/office/drawing/2014/main" id="{12FF13C5-9727-49CB-9A31-E413A997FC36}"/>
              </a:ext>
            </a:extLst>
          </p:cNvPr>
          <p:cNvSpPr>
            <a:spLocks noGrp="1"/>
          </p:cNvSpPr>
          <p:nvPr>
            <p:ph type="sldNum" sz="quarter" idx="12"/>
          </p:nvPr>
        </p:nvSpPr>
        <p:spPr/>
        <p:txBody>
          <a:bodyPr/>
          <a:lstStyle/>
          <a:p>
            <a:fld id="{D36A2A6F-6FF0-4223-AF3F-D307F7A8F074}" type="slidenum">
              <a:rPr lang="en-US" smtClean="0"/>
              <a:t>‹#›</a:t>
            </a:fld>
            <a:endParaRPr lang="en-US"/>
          </a:p>
        </p:txBody>
      </p:sp>
    </p:spTree>
    <p:extLst>
      <p:ext uri="{BB962C8B-B14F-4D97-AF65-F5344CB8AC3E}">
        <p14:creationId xmlns:p14="http://schemas.microsoft.com/office/powerpoint/2010/main" val="1792531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1E00C-9D1F-89C5-8EBC-611404AB2F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4D17E99-599F-7463-2E2E-48A7FC3262B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0F30F84-73BA-051D-F3BD-7AC2613EE7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C0F34A-2901-85EE-0843-86E3AFAFBCD1}"/>
              </a:ext>
            </a:extLst>
          </p:cNvPr>
          <p:cNvSpPr>
            <a:spLocks noGrp="1"/>
          </p:cNvSpPr>
          <p:nvPr>
            <p:ph type="dt" sz="half" idx="10"/>
          </p:nvPr>
        </p:nvSpPr>
        <p:spPr/>
        <p:txBody>
          <a:bodyPr/>
          <a:lstStyle/>
          <a:p>
            <a:fld id="{EDC7D43E-5AF7-427E-A63E-A1F111E7220F}" type="datetime1">
              <a:rPr lang="en-US" smtClean="0"/>
              <a:t>7/28/2025</a:t>
            </a:fld>
            <a:endParaRPr lang="en-US"/>
          </a:p>
        </p:txBody>
      </p:sp>
      <p:sp>
        <p:nvSpPr>
          <p:cNvPr id="6" name="Footer Placeholder 5">
            <a:extLst>
              <a:ext uri="{FF2B5EF4-FFF2-40B4-BE49-F238E27FC236}">
                <a16:creationId xmlns:a16="http://schemas.microsoft.com/office/drawing/2014/main" id="{233642EE-6769-8335-C718-B1506670717B}"/>
              </a:ext>
            </a:extLst>
          </p:cNvPr>
          <p:cNvSpPr>
            <a:spLocks noGrp="1"/>
          </p:cNvSpPr>
          <p:nvPr>
            <p:ph type="ftr" sz="quarter" idx="11"/>
          </p:nvPr>
        </p:nvSpPr>
        <p:spPr/>
        <p:txBody>
          <a:bodyPr/>
          <a:lstStyle/>
          <a:p>
            <a:r>
              <a:rPr lang="en-US"/>
              <a:t>ec-25-0121-02-LMSC</a:t>
            </a:r>
          </a:p>
        </p:txBody>
      </p:sp>
      <p:sp>
        <p:nvSpPr>
          <p:cNvPr id="7" name="Slide Number Placeholder 6">
            <a:extLst>
              <a:ext uri="{FF2B5EF4-FFF2-40B4-BE49-F238E27FC236}">
                <a16:creationId xmlns:a16="http://schemas.microsoft.com/office/drawing/2014/main" id="{0F3D2B81-D66E-FBA4-DD66-0EC5387B08F8}"/>
              </a:ext>
            </a:extLst>
          </p:cNvPr>
          <p:cNvSpPr>
            <a:spLocks noGrp="1"/>
          </p:cNvSpPr>
          <p:nvPr>
            <p:ph type="sldNum" sz="quarter" idx="12"/>
          </p:nvPr>
        </p:nvSpPr>
        <p:spPr/>
        <p:txBody>
          <a:bodyPr/>
          <a:lstStyle/>
          <a:p>
            <a:fld id="{D36A2A6F-6FF0-4223-AF3F-D307F7A8F074}" type="slidenum">
              <a:rPr lang="en-US" smtClean="0"/>
              <a:t>‹#›</a:t>
            </a:fld>
            <a:endParaRPr lang="en-US"/>
          </a:p>
        </p:txBody>
      </p:sp>
    </p:spTree>
    <p:extLst>
      <p:ext uri="{BB962C8B-B14F-4D97-AF65-F5344CB8AC3E}">
        <p14:creationId xmlns:p14="http://schemas.microsoft.com/office/powerpoint/2010/main" val="35517150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DA2A7-2D43-841D-9E17-0A10D9D2BC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0B081E9-8428-555C-3E61-B23EE56D6C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2A87807-DBC2-EF34-5BED-E262D9F841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70948B6-1D89-E2AF-6B05-C42C6A689F56}"/>
              </a:ext>
            </a:extLst>
          </p:cNvPr>
          <p:cNvSpPr>
            <a:spLocks noGrp="1"/>
          </p:cNvSpPr>
          <p:nvPr>
            <p:ph type="dt" sz="half" idx="10"/>
          </p:nvPr>
        </p:nvSpPr>
        <p:spPr/>
        <p:txBody>
          <a:bodyPr/>
          <a:lstStyle/>
          <a:p>
            <a:fld id="{BD1BA73B-603E-49A3-97C1-DF57D4DFFB8E}" type="datetime1">
              <a:rPr lang="en-US" smtClean="0"/>
              <a:t>7/28/2025</a:t>
            </a:fld>
            <a:endParaRPr lang="en-US"/>
          </a:p>
        </p:txBody>
      </p:sp>
      <p:sp>
        <p:nvSpPr>
          <p:cNvPr id="6" name="Footer Placeholder 5">
            <a:extLst>
              <a:ext uri="{FF2B5EF4-FFF2-40B4-BE49-F238E27FC236}">
                <a16:creationId xmlns:a16="http://schemas.microsoft.com/office/drawing/2014/main" id="{43ECBD36-98AD-9352-5248-713D69031BC2}"/>
              </a:ext>
            </a:extLst>
          </p:cNvPr>
          <p:cNvSpPr>
            <a:spLocks noGrp="1"/>
          </p:cNvSpPr>
          <p:nvPr>
            <p:ph type="ftr" sz="quarter" idx="11"/>
          </p:nvPr>
        </p:nvSpPr>
        <p:spPr/>
        <p:txBody>
          <a:bodyPr/>
          <a:lstStyle/>
          <a:p>
            <a:r>
              <a:rPr lang="en-US"/>
              <a:t>ec-25-0121-02-LMSC</a:t>
            </a:r>
          </a:p>
        </p:txBody>
      </p:sp>
      <p:sp>
        <p:nvSpPr>
          <p:cNvPr id="7" name="Slide Number Placeholder 6">
            <a:extLst>
              <a:ext uri="{FF2B5EF4-FFF2-40B4-BE49-F238E27FC236}">
                <a16:creationId xmlns:a16="http://schemas.microsoft.com/office/drawing/2014/main" id="{6F6493A1-1DE3-C7C4-A48C-ECA6EBF2794D}"/>
              </a:ext>
            </a:extLst>
          </p:cNvPr>
          <p:cNvSpPr>
            <a:spLocks noGrp="1"/>
          </p:cNvSpPr>
          <p:nvPr>
            <p:ph type="sldNum" sz="quarter" idx="12"/>
          </p:nvPr>
        </p:nvSpPr>
        <p:spPr/>
        <p:txBody>
          <a:bodyPr/>
          <a:lstStyle/>
          <a:p>
            <a:fld id="{D36A2A6F-6FF0-4223-AF3F-D307F7A8F074}" type="slidenum">
              <a:rPr lang="en-US" smtClean="0"/>
              <a:t>‹#›</a:t>
            </a:fld>
            <a:endParaRPr lang="en-US"/>
          </a:p>
        </p:txBody>
      </p:sp>
    </p:spTree>
    <p:extLst>
      <p:ext uri="{BB962C8B-B14F-4D97-AF65-F5344CB8AC3E}">
        <p14:creationId xmlns:p14="http://schemas.microsoft.com/office/powerpoint/2010/main" val="3750347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78BE851-C4B1-0B30-4E86-CEB82981A8C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5D164CC-798A-6BC0-8787-1A2AC30A05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90DAAB-0B7A-2B0D-0301-135BA866D13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5A4FF4D-369A-4F4E-B552-025A6B512428}" type="datetime1">
              <a:rPr lang="en-US" smtClean="0"/>
              <a:t>7/28/2025</a:t>
            </a:fld>
            <a:endParaRPr lang="en-US"/>
          </a:p>
        </p:txBody>
      </p:sp>
      <p:sp>
        <p:nvSpPr>
          <p:cNvPr id="5" name="Footer Placeholder 4">
            <a:extLst>
              <a:ext uri="{FF2B5EF4-FFF2-40B4-BE49-F238E27FC236}">
                <a16:creationId xmlns:a16="http://schemas.microsoft.com/office/drawing/2014/main" id="{12560A57-FDB0-C964-FD74-0BAF63FAC5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ec-25-0121-02-LMSC</a:t>
            </a:r>
          </a:p>
        </p:txBody>
      </p:sp>
      <p:sp>
        <p:nvSpPr>
          <p:cNvPr id="6" name="Slide Number Placeholder 5">
            <a:extLst>
              <a:ext uri="{FF2B5EF4-FFF2-40B4-BE49-F238E27FC236}">
                <a16:creationId xmlns:a16="http://schemas.microsoft.com/office/drawing/2014/main" id="{7B86B4C3-93F5-BA96-83E5-150F7B2030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36A2A6F-6FF0-4223-AF3F-D307F7A8F074}" type="slidenum">
              <a:rPr lang="en-US" smtClean="0"/>
              <a:t>‹#›</a:t>
            </a:fld>
            <a:endParaRPr lang="en-US"/>
          </a:p>
        </p:txBody>
      </p:sp>
      <p:sp>
        <p:nvSpPr>
          <p:cNvPr id="8" name="TextBox 7">
            <a:extLst>
              <a:ext uri="{FF2B5EF4-FFF2-40B4-BE49-F238E27FC236}">
                <a16:creationId xmlns:a16="http://schemas.microsoft.com/office/drawing/2014/main" id="{76912043-0AEF-77CA-952A-4C7D14E69AC1}"/>
              </a:ext>
            </a:extLst>
          </p:cNvPr>
          <p:cNvSpPr txBox="1"/>
          <p:nvPr>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alpha val="50000"/>
                  </a:srgbClr>
                </a:solidFill>
                <a:latin typeface="Calibri" panose="020F0502020204030204" pitchFamily="34" charset="0"/>
                <a:ea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41650356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F9473-AD6A-A5F5-0A80-77983E83D158}"/>
              </a:ext>
            </a:extLst>
          </p:cNvPr>
          <p:cNvSpPr>
            <a:spLocks noGrp="1"/>
          </p:cNvSpPr>
          <p:nvPr>
            <p:ph type="ctrTitle"/>
          </p:nvPr>
        </p:nvSpPr>
        <p:spPr/>
        <p:txBody>
          <a:bodyPr>
            <a:normAutofit/>
          </a:bodyPr>
          <a:lstStyle/>
          <a:p>
            <a:r>
              <a:rPr lang="en-US" sz="1800" dirty="0"/>
              <a:t>LMSC July Plenary Rules Discussion:</a:t>
            </a:r>
            <a:br>
              <a:rPr lang="en-US" sz="1800" dirty="0"/>
            </a:br>
            <a:r>
              <a:rPr lang="en-US" sz="5400" dirty="0"/>
              <a:t>Voting Next Steps</a:t>
            </a:r>
            <a:endParaRPr lang="en-US" dirty="0"/>
          </a:p>
        </p:txBody>
      </p:sp>
      <p:sp>
        <p:nvSpPr>
          <p:cNvPr id="3" name="Subtitle 2">
            <a:extLst>
              <a:ext uri="{FF2B5EF4-FFF2-40B4-BE49-F238E27FC236}">
                <a16:creationId xmlns:a16="http://schemas.microsoft.com/office/drawing/2014/main" id="{800C7ACD-07A0-EC52-FF7A-96338C10DFB2}"/>
              </a:ext>
            </a:extLst>
          </p:cNvPr>
          <p:cNvSpPr>
            <a:spLocks noGrp="1"/>
          </p:cNvSpPr>
          <p:nvPr>
            <p:ph type="subTitle" idx="1"/>
          </p:nvPr>
        </p:nvSpPr>
        <p:spPr/>
        <p:txBody>
          <a:bodyPr>
            <a:normAutofit/>
          </a:bodyPr>
          <a:lstStyle/>
          <a:p>
            <a:pPr>
              <a:spcBef>
                <a:spcPts val="0"/>
              </a:spcBef>
            </a:pPr>
            <a:r>
              <a:rPr lang="en-US" sz="1800" dirty="0">
                <a:solidFill>
                  <a:schemeClr val="bg2">
                    <a:lumMod val="75000"/>
                  </a:schemeClr>
                </a:solidFill>
              </a:rPr>
              <a:t>July 27, 2025</a:t>
            </a:r>
          </a:p>
          <a:p>
            <a:pPr>
              <a:spcBef>
                <a:spcPts val="0"/>
              </a:spcBef>
            </a:pPr>
            <a:r>
              <a:rPr lang="en-US" sz="1800" dirty="0">
                <a:solidFill>
                  <a:schemeClr val="bg2">
                    <a:lumMod val="75000"/>
                  </a:schemeClr>
                </a:solidFill>
              </a:rPr>
              <a:t>Beth Kochuparambil (Cisco)</a:t>
            </a:r>
          </a:p>
          <a:p>
            <a:pPr>
              <a:spcBef>
                <a:spcPts val="0"/>
              </a:spcBef>
            </a:pPr>
            <a:r>
              <a:rPr lang="en-US" sz="1800" dirty="0">
                <a:solidFill>
                  <a:schemeClr val="bg2">
                    <a:lumMod val="75000"/>
                  </a:schemeClr>
                </a:solidFill>
              </a:rPr>
              <a:t>Member Emeritus, Recording Secretary</a:t>
            </a:r>
          </a:p>
        </p:txBody>
      </p:sp>
      <p:sp>
        <p:nvSpPr>
          <p:cNvPr id="4" name="Footer Placeholder 3">
            <a:extLst>
              <a:ext uri="{FF2B5EF4-FFF2-40B4-BE49-F238E27FC236}">
                <a16:creationId xmlns:a16="http://schemas.microsoft.com/office/drawing/2014/main" id="{233E69DA-1041-8A58-6409-D71D09B58ADA}"/>
              </a:ext>
            </a:extLst>
          </p:cNvPr>
          <p:cNvSpPr>
            <a:spLocks noGrp="1"/>
          </p:cNvSpPr>
          <p:nvPr>
            <p:ph type="ftr" sz="quarter" idx="11"/>
          </p:nvPr>
        </p:nvSpPr>
        <p:spPr/>
        <p:txBody>
          <a:bodyPr/>
          <a:lstStyle/>
          <a:p>
            <a:r>
              <a:rPr lang="en-US"/>
              <a:t>ec-25-0121-02-LMSC</a:t>
            </a:r>
            <a:endParaRPr lang="en-US" dirty="0"/>
          </a:p>
        </p:txBody>
      </p:sp>
      <p:sp>
        <p:nvSpPr>
          <p:cNvPr id="5" name="Slide Number Placeholder 4">
            <a:extLst>
              <a:ext uri="{FF2B5EF4-FFF2-40B4-BE49-F238E27FC236}">
                <a16:creationId xmlns:a16="http://schemas.microsoft.com/office/drawing/2014/main" id="{DAFA82E0-D65A-6BD4-157A-F6800F409B23}"/>
              </a:ext>
            </a:extLst>
          </p:cNvPr>
          <p:cNvSpPr>
            <a:spLocks noGrp="1"/>
          </p:cNvSpPr>
          <p:nvPr>
            <p:ph type="sldNum" sz="quarter" idx="12"/>
          </p:nvPr>
        </p:nvSpPr>
        <p:spPr/>
        <p:txBody>
          <a:bodyPr/>
          <a:lstStyle/>
          <a:p>
            <a:fld id="{D36A2A6F-6FF0-4223-AF3F-D307F7A8F074}" type="slidenum">
              <a:rPr lang="en-US" smtClean="0"/>
              <a:t>1</a:t>
            </a:fld>
            <a:endParaRPr lang="en-US"/>
          </a:p>
        </p:txBody>
      </p:sp>
    </p:spTree>
    <p:extLst>
      <p:ext uri="{BB962C8B-B14F-4D97-AF65-F5344CB8AC3E}">
        <p14:creationId xmlns:p14="http://schemas.microsoft.com/office/powerpoint/2010/main" val="51042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49283-6900-D142-C0F4-A4A96572879A}"/>
              </a:ext>
            </a:extLst>
          </p:cNvPr>
          <p:cNvSpPr>
            <a:spLocks noGrp="1"/>
          </p:cNvSpPr>
          <p:nvPr>
            <p:ph type="title"/>
          </p:nvPr>
        </p:nvSpPr>
        <p:spPr/>
        <p:txBody>
          <a:bodyPr/>
          <a:lstStyle/>
          <a:p>
            <a:r>
              <a:rPr lang="en-US" dirty="0"/>
              <a:t>Problem 1: Attendance Experience</a:t>
            </a:r>
          </a:p>
        </p:txBody>
      </p:sp>
      <p:graphicFrame>
        <p:nvGraphicFramePr>
          <p:cNvPr id="6" name="Content Placeholder 5">
            <a:extLst>
              <a:ext uri="{FF2B5EF4-FFF2-40B4-BE49-F238E27FC236}">
                <a16:creationId xmlns:a16="http://schemas.microsoft.com/office/drawing/2014/main" id="{176356F6-45C5-E3CF-D96C-D8C99575F56E}"/>
              </a:ext>
            </a:extLst>
          </p:cNvPr>
          <p:cNvGraphicFramePr>
            <a:graphicFrameLocks noGrp="1"/>
          </p:cNvGraphicFramePr>
          <p:nvPr>
            <p:ph idx="1"/>
            <p:extLst>
              <p:ext uri="{D42A27DB-BD31-4B8C-83A1-F6EECF244321}">
                <p14:modId xmlns:p14="http://schemas.microsoft.com/office/powerpoint/2010/main" val="1506103255"/>
              </p:ext>
            </p:extLst>
          </p:nvPr>
        </p:nvGraphicFramePr>
        <p:xfrm>
          <a:off x="838200" y="1825625"/>
          <a:ext cx="10515597" cy="3032760"/>
        </p:xfrm>
        <a:graphic>
          <a:graphicData uri="http://schemas.openxmlformats.org/drawingml/2006/table">
            <a:tbl>
              <a:tblPr firstRow="1" bandRow="1">
                <a:tableStyleId>{5C22544A-7EE6-4342-B048-85BDC9FD1C3A}</a:tableStyleId>
              </a:tblPr>
              <a:tblGrid>
                <a:gridCol w="5049982">
                  <a:extLst>
                    <a:ext uri="{9D8B030D-6E8A-4147-A177-3AD203B41FA5}">
                      <a16:colId xmlns:a16="http://schemas.microsoft.com/office/drawing/2014/main" val="1006397143"/>
                    </a:ext>
                  </a:extLst>
                </a:gridCol>
                <a:gridCol w="471054">
                  <a:extLst>
                    <a:ext uri="{9D8B030D-6E8A-4147-A177-3AD203B41FA5}">
                      <a16:colId xmlns:a16="http://schemas.microsoft.com/office/drawing/2014/main" val="641260726"/>
                    </a:ext>
                  </a:extLst>
                </a:gridCol>
                <a:gridCol w="4994561">
                  <a:extLst>
                    <a:ext uri="{9D8B030D-6E8A-4147-A177-3AD203B41FA5}">
                      <a16:colId xmlns:a16="http://schemas.microsoft.com/office/drawing/2014/main" val="2660894822"/>
                    </a:ext>
                  </a:extLst>
                </a:gridCol>
              </a:tblGrid>
              <a:tr h="370840">
                <a:tc>
                  <a:txBody>
                    <a:bodyPr/>
                    <a:lstStyle/>
                    <a:p>
                      <a:r>
                        <a:rPr lang="en-US" dirty="0"/>
                        <a:t>Pros of In-person Only</a:t>
                      </a:r>
                    </a:p>
                  </a:txBody>
                  <a:tcPr/>
                </a:tc>
                <a:tc>
                  <a:txBody>
                    <a:bodyPr/>
                    <a:lstStyle/>
                    <a:p>
                      <a:endParaRPr lang="en-US" dirty="0"/>
                    </a:p>
                  </a:txBody>
                  <a:tcPr/>
                </a:tc>
                <a:tc>
                  <a:txBody>
                    <a:bodyPr/>
                    <a:lstStyle/>
                    <a:p>
                      <a:r>
                        <a:rPr lang="en-US" dirty="0"/>
                        <a:t>Pros of  Hybrid Meeting</a:t>
                      </a:r>
                    </a:p>
                  </a:txBody>
                  <a:tcPr/>
                </a:tc>
                <a:extLst>
                  <a:ext uri="{0D108BD9-81ED-4DB2-BD59-A6C34878D82A}">
                    <a16:rowId xmlns:a16="http://schemas.microsoft.com/office/drawing/2014/main" val="1871993207"/>
                  </a:ext>
                </a:extLst>
              </a:tr>
              <a:tr h="370840">
                <a:tc>
                  <a:txBody>
                    <a:bodyPr/>
                    <a:lstStyle/>
                    <a:p>
                      <a:r>
                        <a:rPr lang="en-US" dirty="0"/>
                        <a:t>Better collaboration (breaks, meals, step out, </a:t>
                      </a:r>
                      <a:r>
                        <a:rPr lang="en-US" dirty="0" err="1"/>
                        <a:t>etc</a:t>
                      </a:r>
                      <a:r>
                        <a:rPr lang="en-US" dirty="0"/>
                        <a:t>)</a:t>
                      </a:r>
                    </a:p>
                  </a:txBody>
                  <a:tcPr/>
                </a:tc>
                <a:tc>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Allows participation by those with travel restrictions</a:t>
                      </a:r>
                    </a:p>
                  </a:txBody>
                  <a:tcPr/>
                </a:tc>
                <a:extLst>
                  <a:ext uri="{0D108BD9-81ED-4DB2-BD59-A6C34878D82A}">
                    <a16:rowId xmlns:a16="http://schemas.microsoft.com/office/drawing/2014/main" val="9722199"/>
                  </a:ext>
                </a:extLst>
              </a:tr>
              <a:tr h="370840">
                <a:tc>
                  <a:txBody>
                    <a:bodyPr/>
                    <a:lstStyle/>
                    <a:p>
                      <a:r>
                        <a:rPr lang="en-US" dirty="0"/>
                        <a:t>Opposition is visible</a:t>
                      </a:r>
                    </a:p>
                  </a:txBody>
                  <a:tcPr/>
                </a:tc>
                <a:tc>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Allows participation by those with financial restrictions</a:t>
                      </a:r>
                    </a:p>
                  </a:txBody>
                  <a:tcPr/>
                </a:tc>
                <a:extLst>
                  <a:ext uri="{0D108BD9-81ED-4DB2-BD59-A6C34878D82A}">
                    <a16:rowId xmlns:a16="http://schemas.microsoft.com/office/drawing/2014/main" val="3860831674"/>
                  </a:ext>
                </a:extLst>
              </a:tr>
              <a:tr h="370840">
                <a:tc>
                  <a:txBody>
                    <a:bodyPr/>
                    <a:lstStyle/>
                    <a:p>
                      <a:r>
                        <a:rPr lang="en-US" dirty="0"/>
                        <a:t>Chair can better “read the room”</a:t>
                      </a:r>
                    </a:p>
                  </a:txBody>
                  <a:tcPr/>
                </a:tc>
                <a:tc>
                  <a:txBody>
                    <a:bodyPr/>
                    <a:lstStyle/>
                    <a:p>
                      <a:endParaRPr lang="en-US"/>
                    </a:p>
                  </a:txBody>
                  <a:tcPr/>
                </a:tc>
                <a:tc>
                  <a:txBody>
                    <a:bodyPr/>
                    <a:lstStyle/>
                    <a:p>
                      <a:r>
                        <a:rPr lang="en-US" dirty="0"/>
                        <a:t>Wider audience to follow the standard</a:t>
                      </a:r>
                    </a:p>
                  </a:txBody>
                  <a:tcPr/>
                </a:tc>
                <a:extLst>
                  <a:ext uri="{0D108BD9-81ED-4DB2-BD59-A6C34878D82A}">
                    <a16:rowId xmlns:a16="http://schemas.microsoft.com/office/drawing/2014/main" val="2593000544"/>
                  </a:ext>
                </a:extLst>
              </a:tr>
              <a:tr h="370840">
                <a:tc>
                  <a:txBody>
                    <a:bodyPr/>
                    <a:lstStyle/>
                    <a:p>
                      <a:r>
                        <a:rPr lang="en-US" dirty="0"/>
                        <a:t>Balanced industry attendance (higher “cost” to have people attend)</a:t>
                      </a:r>
                    </a:p>
                  </a:txBody>
                  <a:tcPr/>
                </a:tc>
                <a:tc>
                  <a:txBody>
                    <a:bodyPr/>
                    <a:lstStyle/>
                    <a:p>
                      <a:endParaRPr lang="en-US"/>
                    </a:p>
                  </a:txBody>
                  <a:tcPr/>
                </a:tc>
                <a:tc>
                  <a:txBody>
                    <a:bodyPr/>
                    <a:lstStyle/>
                    <a:p>
                      <a:r>
                        <a:rPr lang="en-US" dirty="0"/>
                        <a:t>Can attend multiple sessions at once</a:t>
                      </a:r>
                    </a:p>
                  </a:txBody>
                  <a:tcPr/>
                </a:tc>
                <a:extLst>
                  <a:ext uri="{0D108BD9-81ED-4DB2-BD59-A6C34878D82A}">
                    <a16:rowId xmlns:a16="http://schemas.microsoft.com/office/drawing/2014/main" val="3333569435"/>
                  </a:ext>
                </a:extLst>
              </a:tr>
              <a:tr h="370840">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71507386"/>
                  </a:ext>
                </a:extLst>
              </a:tr>
            </a:tbl>
          </a:graphicData>
        </a:graphic>
      </p:graphicFrame>
      <p:sp>
        <p:nvSpPr>
          <p:cNvPr id="4" name="Footer Placeholder 3">
            <a:extLst>
              <a:ext uri="{FF2B5EF4-FFF2-40B4-BE49-F238E27FC236}">
                <a16:creationId xmlns:a16="http://schemas.microsoft.com/office/drawing/2014/main" id="{CE402F1A-BB01-6C63-7D15-9EACB9D329E2}"/>
              </a:ext>
            </a:extLst>
          </p:cNvPr>
          <p:cNvSpPr>
            <a:spLocks noGrp="1"/>
          </p:cNvSpPr>
          <p:nvPr>
            <p:ph type="ftr" sz="quarter" idx="11"/>
          </p:nvPr>
        </p:nvSpPr>
        <p:spPr/>
        <p:txBody>
          <a:bodyPr/>
          <a:lstStyle/>
          <a:p>
            <a:r>
              <a:rPr lang="en-US"/>
              <a:t>ec-25-0121-02-LMSC</a:t>
            </a:r>
          </a:p>
        </p:txBody>
      </p:sp>
      <p:sp>
        <p:nvSpPr>
          <p:cNvPr id="5" name="Slide Number Placeholder 4">
            <a:extLst>
              <a:ext uri="{FF2B5EF4-FFF2-40B4-BE49-F238E27FC236}">
                <a16:creationId xmlns:a16="http://schemas.microsoft.com/office/drawing/2014/main" id="{4290F7FD-DE73-65C7-CDAB-1E895712257E}"/>
              </a:ext>
            </a:extLst>
          </p:cNvPr>
          <p:cNvSpPr>
            <a:spLocks noGrp="1"/>
          </p:cNvSpPr>
          <p:nvPr>
            <p:ph type="sldNum" sz="quarter" idx="12"/>
          </p:nvPr>
        </p:nvSpPr>
        <p:spPr/>
        <p:txBody>
          <a:bodyPr/>
          <a:lstStyle/>
          <a:p>
            <a:fld id="{D36A2A6F-6FF0-4223-AF3F-D307F7A8F074}" type="slidenum">
              <a:rPr lang="en-US" smtClean="0"/>
              <a:t>2</a:t>
            </a:fld>
            <a:endParaRPr lang="en-US"/>
          </a:p>
        </p:txBody>
      </p:sp>
      <p:sp>
        <p:nvSpPr>
          <p:cNvPr id="3" name="Rectangle 2">
            <a:extLst>
              <a:ext uri="{FF2B5EF4-FFF2-40B4-BE49-F238E27FC236}">
                <a16:creationId xmlns:a16="http://schemas.microsoft.com/office/drawing/2014/main" id="{CD68BE45-87EC-3581-ADCB-B9CAA1025BA4}"/>
              </a:ext>
            </a:extLst>
          </p:cNvPr>
          <p:cNvSpPr/>
          <p:nvPr/>
        </p:nvSpPr>
        <p:spPr>
          <a:xfrm rot="20896229">
            <a:off x="92279" y="290034"/>
            <a:ext cx="2114025" cy="528507"/>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US" dirty="0"/>
              <a:t>Draft for AUDCOM discussion</a:t>
            </a:r>
          </a:p>
        </p:txBody>
      </p:sp>
    </p:spTree>
    <p:extLst>
      <p:ext uri="{BB962C8B-B14F-4D97-AF65-F5344CB8AC3E}">
        <p14:creationId xmlns:p14="http://schemas.microsoft.com/office/powerpoint/2010/main" val="1092555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884AC-AEAA-647C-205A-C2C3337BFA9C}"/>
              </a:ext>
            </a:extLst>
          </p:cNvPr>
          <p:cNvSpPr>
            <a:spLocks noGrp="1"/>
          </p:cNvSpPr>
          <p:nvPr>
            <p:ph type="title"/>
          </p:nvPr>
        </p:nvSpPr>
        <p:spPr/>
        <p:txBody>
          <a:bodyPr/>
          <a:lstStyle/>
          <a:p>
            <a:r>
              <a:rPr lang="en-US" dirty="0"/>
              <a:t>Problem 2:  Authenticity/Identity</a:t>
            </a:r>
          </a:p>
        </p:txBody>
      </p:sp>
      <p:sp>
        <p:nvSpPr>
          <p:cNvPr id="3" name="Content Placeholder 2">
            <a:extLst>
              <a:ext uri="{FF2B5EF4-FFF2-40B4-BE49-F238E27FC236}">
                <a16:creationId xmlns:a16="http://schemas.microsoft.com/office/drawing/2014/main" id="{83782CDA-BD11-62B4-F70F-FE3837515CF3}"/>
              </a:ext>
            </a:extLst>
          </p:cNvPr>
          <p:cNvSpPr>
            <a:spLocks noGrp="1"/>
          </p:cNvSpPr>
          <p:nvPr>
            <p:ph idx="1"/>
          </p:nvPr>
        </p:nvSpPr>
        <p:spPr/>
        <p:txBody>
          <a:bodyPr>
            <a:normAutofit lnSpcReduction="10000"/>
          </a:bodyPr>
          <a:lstStyle/>
          <a:p>
            <a:r>
              <a:rPr lang="en-US" dirty="0"/>
              <a:t>In hybrid space, we live on an honor code.  Having someone help you, multi-tasking, and AI are all ways around it… to say, click into IMAT 4 times during that time.</a:t>
            </a:r>
          </a:p>
          <a:p>
            <a:r>
              <a:rPr lang="en-US" dirty="0"/>
              <a:t>If participation &amp; contributing are synonymous in our rules, then anyone can be considered a contributor even if they don’t understand the topic.</a:t>
            </a:r>
          </a:p>
          <a:p>
            <a:r>
              <a:rPr lang="en-US" dirty="0"/>
              <a:t>A fake person, in theory, could gain voting rights.</a:t>
            </a:r>
          </a:p>
          <a:p>
            <a:r>
              <a:rPr lang="en-US" dirty="0"/>
              <a:t>What does “</a:t>
            </a:r>
            <a:r>
              <a:rPr lang="en-US" i="1" dirty="0"/>
              <a:t>participate</a:t>
            </a:r>
            <a:r>
              <a:rPr lang="en-US" dirty="0"/>
              <a:t> for 75% of the meeting” really mean??  Be on the bridge?  Actively listening in the session?  Speaking up?  Etc.  Going into a deeper definition here is dangerous.  Caution the group to look elsewhere.</a:t>
            </a:r>
          </a:p>
        </p:txBody>
      </p:sp>
      <p:sp>
        <p:nvSpPr>
          <p:cNvPr id="4" name="Footer Placeholder 3">
            <a:extLst>
              <a:ext uri="{FF2B5EF4-FFF2-40B4-BE49-F238E27FC236}">
                <a16:creationId xmlns:a16="http://schemas.microsoft.com/office/drawing/2014/main" id="{C71CCAB7-41A8-6424-B20B-1753D5AA8C8A}"/>
              </a:ext>
            </a:extLst>
          </p:cNvPr>
          <p:cNvSpPr>
            <a:spLocks noGrp="1"/>
          </p:cNvSpPr>
          <p:nvPr>
            <p:ph type="ftr" sz="quarter" idx="11"/>
          </p:nvPr>
        </p:nvSpPr>
        <p:spPr/>
        <p:txBody>
          <a:bodyPr/>
          <a:lstStyle/>
          <a:p>
            <a:r>
              <a:rPr lang="en-US"/>
              <a:t>ec-25-0121-02-LMSC</a:t>
            </a:r>
          </a:p>
        </p:txBody>
      </p:sp>
      <p:sp>
        <p:nvSpPr>
          <p:cNvPr id="5" name="Slide Number Placeholder 4">
            <a:extLst>
              <a:ext uri="{FF2B5EF4-FFF2-40B4-BE49-F238E27FC236}">
                <a16:creationId xmlns:a16="http://schemas.microsoft.com/office/drawing/2014/main" id="{48C0A067-5C26-9FFA-DB27-469170988E97}"/>
              </a:ext>
            </a:extLst>
          </p:cNvPr>
          <p:cNvSpPr>
            <a:spLocks noGrp="1"/>
          </p:cNvSpPr>
          <p:nvPr>
            <p:ph type="sldNum" sz="quarter" idx="12"/>
          </p:nvPr>
        </p:nvSpPr>
        <p:spPr/>
        <p:txBody>
          <a:bodyPr/>
          <a:lstStyle/>
          <a:p>
            <a:fld id="{D36A2A6F-6FF0-4223-AF3F-D307F7A8F074}" type="slidenum">
              <a:rPr lang="en-US" smtClean="0"/>
              <a:t>3</a:t>
            </a:fld>
            <a:endParaRPr lang="en-US"/>
          </a:p>
        </p:txBody>
      </p:sp>
      <p:sp>
        <p:nvSpPr>
          <p:cNvPr id="6" name="Rectangle 5">
            <a:extLst>
              <a:ext uri="{FF2B5EF4-FFF2-40B4-BE49-F238E27FC236}">
                <a16:creationId xmlns:a16="http://schemas.microsoft.com/office/drawing/2014/main" id="{990BEC54-5FE9-61AC-8BC4-42C9143652D3}"/>
              </a:ext>
            </a:extLst>
          </p:cNvPr>
          <p:cNvSpPr/>
          <p:nvPr/>
        </p:nvSpPr>
        <p:spPr>
          <a:xfrm rot="20896229">
            <a:off x="92279" y="290034"/>
            <a:ext cx="2114025" cy="528507"/>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US" dirty="0"/>
              <a:t>Draft for AUDCOM discussion</a:t>
            </a:r>
          </a:p>
        </p:txBody>
      </p:sp>
    </p:spTree>
    <p:extLst>
      <p:ext uri="{BB962C8B-B14F-4D97-AF65-F5344CB8AC3E}">
        <p14:creationId xmlns:p14="http://schemas.microsoft.com/office/powerpoint/2010/main" val="1150371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F4BDC5-0CA7-5167-4EE9-2ADFC0147D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15A7CA6-4C81-A3C8-45C7-6E46EC3B831F}"/>
              </a:ext>
            </a:extLst>
          </p:cNvPr>
          <p:cNvSpPr>
            <a:spLocks noGrp="1"/>
          </p:cNvSpPr>
          <p:nvPr>
            <p:ph type="title"/>
          </p:nvPr>
        </p:nvSpPr>
        <p:spPr>
          <a:xfrm>
            <a:off x="838200" y="365125"/>
            <a:ext cx="11627840" cy="1325563"/>
          </a:xfrm>
        </p:spPr>
        <p:txBody>
          <a:bodyPr>
            <a:normAutofit/>
          </a:bodyPr>
          <a:lstStyle/>
          <a:p>
            <a:r>
              <a:rPr lang="en-US" dirty="0"/>
              <a:t>Problem 3:  </a:t>
            </a:r>
            <a:r>
              <a:rPr lang="en-US" sz="4000" dirty="0">
                <a:solidFill>
                  <a:srgbClr val="000000"/>
                </a:solidFill>
                <a:latin typeface="Calibri" panose="020F0502020204030204" pitchFamily="34" charset="0"/>
                <a:ea typeface="Calibri" panose="020F0502020204030204" pitchFamily="34" charset="0"/>
              </a:rPr>
              <a:t>“Balance of all interested parties” </a:t>
            </a:r>
            <a:r>
              <a:rPr lang="en-US" sz="1200" dirty="0">
                <a:solidFill>
                  <a:srgbClr val="000000"/>
                </a:solidFill>
                <a:latin typeface="Calibri" panose="020F0502020204030204" pitchFamily="34" charset="0"/>
                <a:ea typeface="Calibri" panose="020F0502020204030204" pitchFamily="34" charset="0"/>
              </a:rPr>
              <a:t>(WG P&amp;P, sect. 6)</a:t>
            </a:r>
            <a:endParaRPr lang="en-US" dirty="0"/>
          </a:p>
        </p:txBody>
      </p:sp>
      <p:sp>
        <p:nvSpPr>
          <p:cNvPr id="3" name="Content Placeholder 2">
            <a:extLst>
              <a:ext uri="{FF2B5EF4-FFF2-40B4-BE49-F238E27FC236}">
                <a16:creationId xmlns:a16="http://schemas.microsoft.com/office/drawing/2014/main" id="{2E8477F2-3C4A-2E85-69DD-3A0F2C94250A}"/>
              </a:ext>
            </a:extLst>
          </p:cNvPr>
          <p:cNvSpPr>
            <a:spLocks noGrp="1"/>
          </p:cNvSpPr>
          <p:nvPr>
            <p:ph idx="1"/>
          </p:nvPr>
        </p:nvSpPr>
        <p:spPr/>
        <p:txBody>
          <a:bodyPr>
            <a:normAutofit/>
          </a:bodyPr>
          <a:lstStyle/>
          <a:p>
            <a:r>
              <a:rPr lang="en-US" dirty="0"/>
              <a:t>The easier the barrier to attain, maintain, and use voting rights… the easier it is to take advantage.</a:t>
            </a:r>
          </a:p>
          <a:p>
            <a:r>
              <a:rPr lang="en-US" dirty="0"/>
              <a:t>Has this shifted?  Look at attendance records (802.11??)</a:t>
            </a:r>
          </a:p>
          <a:p>
            <a:r>
              <a:rPr lang="en-US" dirty="0"/>
              <a:t>The fact that we’ve been talking about this for 2+ years, says there is an issue</a:t>
            </a:r>
          </a:p>
          <a:p>
            <a:pPr marL="0" indent="0">
              <a:buNone/>
            </a:pPr>
            <a:endParaRPr lang="en-US" dirty="0"/>
          </a:p>
        </p:txBody>
      </p:sp>
      <p:sp>
        <p:nvSpPr>
          <p:cNvPr id="4" name="Footer Placeholder 3">
            <a:extLst>
              <a:ext uri="{FF2B5EF4-FFF2-40B4-BE49-F238E27FC236}">
                <a16:creationId xmlns:a16="http://schemas.microsoft.com/office/drawing/2014/main" id="{1CF4E513-DE83-9C29-7C0B-141268208444}"/>
              </a:ext>
            </a:extLst>
          </p:cNvPr>
          <p:cNvSpPr>
            <a:spLocks noGrp="1"/>
          </p:cNvSpPr>
          <p:nvPr>
            <p:ph type="ftr" sz="quarter" idx="11"/>
          </p:nvPr>
        </p:nvSpPr>
        <p:spPr/>
        <p:txBody>
          <a:bodyPr/>
          <a:lstStyle/>
          <a:p>
            <a:r>
              <a:rPr lang="en-US"/>
              <a:t>ec-25-0121-02-LMSC</a:t>
            </a:r>
          </a:p>
        </p:txBody>
      </p:sp>
      <p:sp>
        <p:nvSpPr>
          <p:cNvPr id="5" name="Slide Number Placeholder 4">
            <a:extLst>
              <a:ext uri="{FF2B5EF4-FFF2-40B4-BE49-F238E27FC236}">
                <a16:creationId xmlns:a16="http://schemas.microsoft.com/office/drawing/2014/main" id="{6F714B99-0E17-A1A6-130B-4FA1F1C52AA1}"/>
              </a:ext>
            </a:extLst>
          </p:cNvPr>
          <p:cNvSpPr>
            <a:spLocks noGrp="1"/>
          </p:cNvSpPr>
          <p:nvPr>
            <p:ph type="sldNum" sz="quarter" idx="12"/>
          </p:nvPr>
        </p:nvSpPr>
        <p:spPr/>
        <p:txBody>
          <a:bodyPr/>
          <a:lstStyle/>
          <a:p>
            <a:fld id="{D36A2A6F-6FF0-4223-AF3F-D307F7A8F074}" type="slidenum">
              <a:rPr lang="en-US" smtClean="0"/>
              <a:t>4</a:t>
            </a:fld>
            <a:endParaRPr lang="en-US"/>
          </a:p>
        </p:txBody>
      </p:sp>
      <p:sp>
        <p:nvSpPr>
          <p:cNvPr id="6" name="Rectangle 5">
            <a:extLst>
              <a:ext uri="{FF2B5EF4-FFF2-40B4-BE49-F238E27FC236}">
                <a16:creationId xmlns:a16="http://schemas.microsoft.com/office/drawing/2014/main" id="{ACD9CB61-08FF-0889-003D-D81440FCAEF6}"/>
              </a:ext>
            </a:extLst>
          </p:cNvPr>
          <p:cNvSpPr/>
          <p:nvPr/>
        </p:nvSpPr>
        <p:spPr>
          <a:xfrm rot="20896229">
            <a:off x="92279" y="290034"/>
            <a:ext cx="2114025" cy="528507"/>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US" dirty="0"/>
              <a:t>Draft for AUDCOM discussion</a:t>
            </a:r>
          </a:p>
        </p:txBody>
      </p:sp>
    </p:spTree>
    <p:extLst>
      <p:ext uri="{BB962C8B-B14F-4D97-AF65-F5344CB8AC3E}">
        <p14:creationId xmlns:p14="http://schemas.microsoft.com/office/powerpoint/2010/main" val="3324263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B8133-7968-1BED-69B7-44A97830AB7F}"/>
              </a:ext>
            </a:extLst>
          </p:cNvPr>
          <p:cNvSpPr>
            <a:spLocks noGrp="1"/>
          </p:cNvSpPr>
          <p:nvPr>
            <p:ph type="title"/>
          </p:nvPr>
        </p:nvSpPr>
        <p:spPr/>
        <p:txBody>
          <a:bodyPr/>
          <a:lstStyle/>
          <a:p>
            <a:r>
              <a:rPr lang="en-US" dirty="0"/>
              <a:t>Range of Options</a:t>
            </a:r>
          </a:p>
        </p:txBody>
      </p:sp>
      <p:sp>
        <p:nvSpPr>
          <p:cNvPr id="3" name="Content Placeholder 2">
            <a:extLst>
              <a:ext uri="{FF2B5EF4-FFF2-40B4-BE49-F238E27FC236}">
                <a16:creationId xmlns:a16="http://schemas.microsoft.com/office/drawing/2014/main" id="{585260AF-71F5-ECAD-415F-4E13E5EC61B6}"/>
              </a:ext>
            </a:extLst>
          </p:cNvPr>
          <p:cNvSpPr>
            <a:spLocks noGrp="1"/>
          </p:cNvSpPr>
          <p:nvPr>
            <p:ph idx="1"/>
          </p:nvPr>
        </p:nvSpPr>
        <p:spPr>
          <a:xfrm>
            <a:off x="838200" y="1825625"/>
            <a:ext cx="11353800" cy="4351338"/>
          </a:xfrm>
        </p:spPr>
        <p:txBody>
          <a:bodyPr>
            <a:normAutofit fontScale="92500" lnSpcReduction="20000"/>
          </a:bodyPr>
          <a:lstStyle/>
          <a:p>
            <a:pPr marL="514350" indent="-514350">
              <a:lnSpc>
                <a:spcPct val="150000"/>
              </a:lnSpc>
              <a:spcBef>
                <a:spcPts val="1600"/>
              </a:spcBef>
              <a:buFont typeface="+mj-lt"/>
              <a:buAutoNum type="alphaLcParenR"/>
            </a:pPr>
            <a:r>
              <a:rPr lang="en-US" sz="2400" dirty="0"/>
              <a:t>No change – hybrid meetings, voting and attaining rights</a:t>
            </a:r>
          </a:p>
          <a:p>
            <a:pPr marL="971550" lvl="1" indent="-514350">
              <a:lnSpc>
                <a:spcPct val="150000"/>
              </a:lnSpc>
              <a:spcBef>
                <a:spcPts val="1600"/>
              </a:spcBef>
              <a:buFont typeface="+mj-lt"/>
              <a:buAutoNum type="alphaLcParenR"/>
            </a:pPr>
            <a:r>
              <a:rPr lang="en-US" sz="2000" dirty="0"/>
              <a:t>No change – Remote attendees pay MORE (to increase the “skin in the game”)</a:t>
            </a:r>
          </a:p>
          <a:p>
            <a:pPr marL="971550" lvl="1" indent="-514350">
              <a:lnSpc>
                <a:spcPct val="150000"/>
              </a:lnSpc>
              <a:spcBef>
                <a:spcPts val="1600"/>
              </a:spcBef>
              <a:buFont typeface="+mj-lt"/>
              <a:buAutoNum type="alphaLcParenR"/>
            </a:pPr>
            <a:r>
              <a:rPr lang="en-US" sz="2000" dirty="0"/>
              <a:t>No change – In-person financial incentive for attending in person</a:t>
            </a:r>
          </a:p>
          <a:p>
            <a:pPr marL="514350" indent="-514350">
              <a:lnSpc>
                <a:spcPct val="150000"/>
              </a:lnSpc>
              <a:spcBef>
                <a:spcPts val="1600"/>
              </a:spcBef>
              <a:buFont typeface="+mj-lt"/>
              <a:buAutoNum type="alphaLcParenR"/>
            </a:pPr>
            <a:r>
              <a:rPr lang="en-US" sz="2400" i="1" dirty="0"/>
              <a:t>Hybrid meetings – voting in person only (count in room)</a:t>
            </a:r>
          </a:p>
          <a:p>
            <a:pPr marL="514350" indent="-514350">
              <a:lnSpc>
                <a:spcPct val="150000"/>
              </a:lnSpc>
              <a:spcBef>
                <a:spcPts val="1600"/>
              </a:spcBef>
              <a:buFont typeface="+mj-lt"/>
              <a:buAutoNum type="alphaLcParenR"/>
            </a:pPr>
            <a:r>
              <a:rPr lang="en-US" sz="2400" dirty="0"/>
              <a:t>Hybrid meetings – adding some in-person requirement to voting rights</a:t>
            </a:r>
          </a:p>
          <a:p>
            <a:pPr marL="514350" indent="-514350">
              <a:lnSpc>
                <a:spcPct val="150000"/>
              </a:lnSpc>
              <a:spcBef>
                <a:spcPts val="1600"/>
              </a:spcBef>
              <a:buFont typeface="+mj-lt"/>
              <a:buAutoNum type="alphaLcParenR"/>
            </a:pPr>
            <a:r>
              <a:rPr lang="en-US" sz="2400" dirty="0"/>
              <a:t>Hybrid meetings – only grant attendance for in-person attendance</a:t>
            </a:r>
          </a:p>
          <a:p>
            <a:pPr marL="514350" indent="-514350">
              <a:lnSpc>
                <a:spcPct val="150000"/>
              </a:lnSpc>
              <a:spcBef>
                <a:spcPts val="1600"/>
              </a:spcBef>
              <a:buFont typeface="+mj-lt"/>
              <a:buAutoNum type="alphaLcParenR"/>
            </a:pPr>
            <a:r>
              <a:rPr lang="en-US" sz="2400" dirty="0"/>
              <a:t>Remove hybrid – Meetings in person only</a:t>
            </a:r>
          </a:p>
        </p:txBody>
      </p:sp>
      <p:sp>
        <p:nvSpPr>
          <p:cNvPr id="4" name="Footer Placeholder 3">
            <a:extLst>
              <a:ext uri="{FF2B5EF4-FFF2-40B4-BE49-F238E27FC236}">
                <a16:creationId xmlns:a16="http://schemas.microsoft.com/office/drawing/2014/main" id="{CF49CDFB-7811-DAEE-0493-FA8372D12E41}"/>
              </a:ext>
            </a:extLst>
          </p:cNvPr>
          <p:cNvSpPr>
            <a:spLocks noGrp="1"/>
          </p:cNvSpPr>
          <p:nvPr>
            <p:ph type="ftr" sz="quarter" idx="11"/>
          </p:nvPr>
        </p:nvSpPr>
        <p:spPr/>
        <p:txBody>
          <a:bodyPr/>
          <a:lstStyle/>
          <a:p>
            <a:r>
              <a:rPr lang="en-US"/>
              <a:t>ec-25-0121-02-LMSC</a:t>
            </a:r>
          </a:p>
        </p:txBody>
      </p:sp>
      <p:sp>
        <p:nvSpPr>
          <p:cNvPr id="5" name="Slide Number Placeholder 4">
            <a:extLst>
              <a:ext uri="{FF2B5EF4-FFF2-40B4-BE49-F238E27FC236}">
                <a16:creationId xmlns:a16="http://schemas.microsoft.com/office/drawing/2014/main" id="{FC2A33DE-8928-1217-5EBB-4A2FBC2F9574}"/>
              </a:ext>
            </a:extLst>
          </p:cNvPr>
          <p:cNvSpPr>
            <a:spLocks noGrp="1"/>
          </p:cNvSpPr>
          <p:nvPr>
            <p:ph type="sldNum" sz="quarter" idx="12"/>
          </p:nvPr>
        </p:nvSpPr>
        <p:spPr/>
        <p:txBody>
          <a:bodyPr/>
          <a:lstStyle/>
          <a:p>
            <a:fld id="{D36A2A6F-6FF0-4223-AF3F-D307F7A8F074}" type="slidenum">
              <a:rPr lang="en-US" smtClean="0"/>
              <a:t>5</a:t>
            </a:fld>
            <a:endParaRPr lang="en-US"/>
          </a:p>
        </p:txBody>
      </p:sp>
      <p:sp>
        <p:nvSpPr>
          <p:cNvPr id="6" name="Rectangle: Rounded Corners 5">
            <a:extLst>
              <a:ext uri="{FF2B5EF4-FFF2-40B4-BE49-F238E27FC236}">
                <a16:creationId xmlns:a16="http://schemas.microsoft.com/office/drawing/2014/main" id="{A4F59948-1F26-BCA7-F342-1368A7F8EB05}"/>
              </a:ext>
            </a:extLst>
          </p:cNvPr>
          <p:cNvSpPr/>
          <p:nvPr/>
        </p:nvSpPr>
        <p:spPr>
          <a:xfrm>
            <a:off x="7143303" y="254285"/>
            <a:ext cx="4816989" cy="1436403"/>
          </a:xfrm>
          <a:prstGeom prst="roundRect">
            <a:avLst/>
          </a:prstGeom>
          <a:solidFill>
            <a:schemeClr val="bg2">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indent="0">
              <a:lnSpc>
                <a:spcPct val="107000"/>
              </a:lnSpc>
              <a:spcAft>
                <a:spcPts val="30"/>
              </a:spcAft>
              <a:buNone/>
            </a:pPr>
            <a:r>
              <a:rPr lang="en-US" sz="2000" dirty="0">
                <a:solidFill>
                  <a:schemeClr val="tx1"/>
                </a:solidFill>
                <a:effectLst/>
                <a:latin typeface="Calibri" panose="020F0502020204030204" pitchFamily="34" charset="0"/>
                <a:ea typeface="Calibri" panose="020F0502020204030204" pitchFamily="34" charset="0"/>
              </a:rPr>
              <a:t>Three principles after much discussion:</a:t>
            </a:r>
          </a:p>
          <a:p>
            <a:pPr marL="800100" lvl="1" indent="-342900">
              <a:lnSpc>
                <a:spcPct val="107000"/>
              </a:lnSpc>
              <a:spcAft>
                <a:spcPts val="30"/>
              </a:spcAft>
              <a:buFont typeface="+mj-lt"/>
              <a:buAutoNum type="arabicParenR"/>
            </a:pPr>
            <a:r>
              <a:rPr lang="en-US" sz="2000" dirty="0">
                <a:solidFill>
                  <a:schemeClr val="accent5"/>
                </a:solidFill>
                <a:effectLst/>
                <a:latin typeface="Calibri" panose="020F0502020204030204" pitchFamily="34" charset="0"/>
                <a:ea typeface="Calibri" panose="020F0502020204030204" pitchFamily="34" charset="0"/>
              </a:rPr>
              <a:t>Encourage in-person attendance.</a:t>
            </a:r>
          </a:p>
          <a:p>
            <a:pPr marL="800100" lvl="1" indent="-342900">
              <a:lnSpc>
                <a:spcPct val="107000"/>
              </a:lnSpc>
              <a:spcAft>
                <a:spcPts val="30"/>
              </a:spcAft>
              <a:buFont typeface="+mj-lt"/>
              <a:buAutoNum type="arabicParenR"/>
            </a:pPr>
            <a:r>
              <a:rPr lang="en-US" sz="2000" dirty="0">
                <a:solidFill>
                  <a:schemeClr val="accent5"/>
                </a:solidFill>
                <a:effectLst/>
                <a:latin typeface="Calibri" panose="020F0502020204030204" pitchFamily="34" charset="0"/>
                <a:ea typeface="Calibri" panose="020F0502020204030204" pitchFamily="34" charset="0"/>
              </a:rPr>
              <a:t>Personal attendance is better.</a:t>
            </a:r>
          </a:p>
          <a:p>
            <a:pPr marL="800100" lvl="1" indent="-342900">
              <a:lnSpc>
                <a:spcPct val="107000"/>
              </a:lnSpc>
              <a:spcAft>
                <a:spcPts val="30"/>
              </a:spcAft>
              <a:buFont typeface="+mj-lt"/>
              <a:buAutoNum type="arabicParenR"/>
            </a:pPr>
            <a:r>
              <a:rPr lang="en-US" sz="2000" dirty="0">
                <a:solidFill>
                  <a:schemeClr val="accent5"/>
                </a:solidFill>
                <a:effectLst/>
                <a:latin typeface="Calibri" panose="020F0502020204030204" pitchFamily="34" charset="0"/>
                <a:ea typeface="Calibri" panose="020F0502020204030204" pitchFamily="34" charset="0"/>
              </a:rPr>
              <a:t>Remote participation adds value </a:t>
            </a:r>
          </a:p>
        </p:txBody>
      </p:sp>
      <p:grpSp>
        <p:nvGrpSpPr>
          <p:cNvPr id="9" name="Group 8">
            <a:extLst>
              <a:ext uri="{FF2B5EF4-FFF2-40B4-BE49-F238E27FC236}">
                <a16:creationId xmlns:a16="http://schemas.microsoft.com/office/drawing/2014/main" id="{3C4B96B2-B628-50B3-A91A-9D0E6ADBF701}"/>
              </a:ext>
            </a:extLst>
          </p:cNvPr>
          <p:cNvGrpSpPr/>
          <p:nvPr/>
        </p:nvGrpSpPr>
        <p:grpSpPr>
          <a:xfrm>
            <a:off x="11353800" y="1488065"/>
            <a:ext cx="727791" cy="764020"/>
            <a:chOff x="10341991" y="136525"/>
            <a:chExt cx="1162335" cy="1162335"/>
          </a:xfrm>
        </p:grpSpPr>
        <p:sp>
          <p:nvSpPr>
            <p:cNvPr id="7" name="Oval 6">
              <a:extLst>
                <a:ext uri="{FF2B5EF4-FFF2-40B4-BE49-F238E27FC236}">
                  <a16:creationId xmlns:a16="http://schemas.microsoft.com/office/drawing/2014/main" id="{EF61CD36-861F-02F6-7E7F-6BFE83658252}"/>
                </a:ext>
              </a:extLst>
            </p:cNvPr>
            <p:cNvSpPr/>
            <p:nvPr/>
          </p:nvSpPr>
          <p:spPr>
            <a:xfrm>
              <a:off x="10341991" y="136525"/>
              <a:ext cx="1162335" cy="116233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raphic 7" descr="Lights On with solid fill">
              <a:extLst>
                <a:ext uri="{FF2B5EF4-FFF2-40B4-BE49-F238E27FC236}">
                  <a16:creationId xmlns:a16="http://schemas.microsoft.com/office/drawing/2014/main" id="{88573D30-9F9B-7CFF-B727-5DD47DCAF7C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535713" y="330247"/>
              <a:ext cx="774890" cy="774890"/>
            </a:xfrm>
            <a:prstGeom prst="rect">
              <a:avLst/>
            </a:prstGeom>
          </p:spPr>
        </p:pic>
      </p:grpSp>
    </p:spTree>
    <p:extLst>
      <p:ext uri="{BB962C8B-B14F-4D97-AF65-F5344CB8AC3E}">
        <p14:creationId xmlns:p14="http://schemas.microsoft.com/office/powerpoint/2010/main" val="3458568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34947C-5610-B722-5807-339472C09A1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9A884C-D73E-4F13-EFDC-28A8FFA0F747}"/>
              </a:ext>
            </a:extLst>
          </p:cNvPr>
          <p:cNvSpPr>
            <a:spLocks noGrp="1"/>
          </p:cNvSpPr>
          <p:nvPr>
            <p:ph type="title"/>
          </p:nvPr>
        </p:nvSpPr>
        <p:spPr/>
        <p:txBody>
          <a:bodyPr/>
          <a:lstStyle/>
          <a:p>
            <a:r>
              <a:rPr lang="en-US" dirty="0"/>
              <a:t>Proposed Solution (1/2)</a:t>
            </a:r>
            <a:r>
              <a:rPr lang="en-US" dirty="0">
                <a:solidFill>
                  <a:schemeClr val="bg2">
                    <a:lumMod val="75000"/>
                  </a:schemeClr>
                </a:solidFill>
              </a:rPr>
              <a:t>; WG P&amp;P</a:t>
            </a:r>
          </a:p>
        </p:txBody>
      </p:sp>
      <p:sp>
        <p:nvSpPr>
          <p:cNvPr id="3" name="Content Placeholder 2">
            <a:extLst>
              <a:ext uri="{FF2B5EF4-FFF2-40B4-BE49-F238E27FC236}">
                <a16:creationId xmlns:a16="http://schemas.microsoft.com/office/drawing/2014/main" id="{5DEEC02B-00B7-96CB-5E38-98F9E1176A05}"/>
              </a:ext>
            </a:extLst>
          </p:cNvPr>
          <p:cNvSpPr>
            <a:spLocks noGrp="1"/>
          </p:cNvSpPr>
          <p:nvPr>
            <p:ph idx="1"/>
          </p:nvPr>
        </p:nvSpPr>
        <p:spPr>
          <a:xfrm>
            <a:off x="208502" y="1690688"/>
            <a:ext cx="5699929" cy="5282868"/>
          </a:xfrm>
        </p:spPr>
        <p:txBody>
          <a:bodyPr>
            <a:normAutofit fontScale="70000" lnSpcReduction="20000"/>
          </a:bodyPr>
          <a:lstStyle/>
          <a:p>
            <a:r>
              <a:rPr lang="en-US" sz="2400" b="1" i="0" u="none" strike="noStrike" baseline="0" dirty="0">
                <a:solidFill>
                  <a:schemeClr val="bg2">
                    <a:lumMod val="75000"/>
                  </a:schemeClr>
                </a:solidFill>
                <a:latin typeface="Arial" panose="020B0604020202020204" pitchFamily="34" charset="0"/>
              </a:rPr>
              <a:t>6. Meetings </a:t>
            </a:r>
            <a:endParaRPr lang="en-US" sz="2400" b="0" i="0" u="none" strike="noStrike" baseline="0" dirty="0">
              <a:solidFill>
                <a:schemeClr val="bg2">
                  <a:lumMod val="75000"/>
                </a:schemeClr>
              </a:solidFill>
              <a:latin typeface="Arial" panose="020B0604020202020204" pitchFamily="34" charset="0"/>
            </a:endParaRPr>
          </a:p>
          <a:p>
            <a:r>
              <a:rPr lang="en-US" sz="1800" b="0" i="0" u="none" strike="noStrike" baseline="0" dirty="0">
                <a:solidFill>
                  <a:schemeClr val="bg2">
                    <a:lumMod val="75000"/>
                  </a:schemeClr>
                </a:solidFill>
                <a:latin typeface="Times New Roman" panose="02020603050405020304" pitchFamily="18" charset="0"/>
              </a:rPr>
              <a:t>Working Group meetings may be conducted either exclusively in-person or in-person with one or more participants contributing via electronic means, or exclusively via electronic means. </a:t>
            </a:r>
          </a:p>
          <a:p>
            <a:r>
              <a:rPr lang="en-US" sz="1800" b="0" i="0" u="none" strike="noStrike" baseline="0" dirty="0">
                <a:solidFill>
                  <a:schemeClr val="bg2">
                    <a:lumMod val="75000"/>
                  </a:schemeClr>
                </a:solidFill>
                <a:latin typeface="Times New Roman" panose="02020603050405020304" pitchFamily="18" charset="0"/>
              </a:rPr>
              <a:t>Working Group meetings shall be held, as decided by the Working Group, the Chair, or by petition of 15% or more of the voting members, to conduct business, such as making assignments, receiving reports of work, progressing draft standards, resolving differences between subgroups, and considering views and objections from any source. </a:t>
            </a:r>
          </a:p>
          <a:p>
            <a:r>
              <a:rPr lang="en-US" sz="1800" b="0" i="0" u="none" strike="noStrike" baseline="0" dirty="0">
                <a:solidFill>
                  <a:schemeClr val="bg2">
                    <a:lumMod val="75000"/>
                  </a:schemeClr>
                </a:solidFill>
                <a:latin typeface="Times New Roman" panose="02020603050405020304" pitchFamily="18" charset="0"/>
              </a:rPr>
              <a:t>All meeting notices shall be distributed or made available by notification to members at least 30 calendar days in advance of a face-to-face meeting and at least 10 calendar days in advance for an electronic (including teleconference) meeting. A meeting agenda (including participation information and known potential actions) shall be distributed or made available by notification to members at least 14 calendar days in advance of a face-to-face meeting, and at least 5 calendar days in advance for an electronic meeting. </a:t>
            </a:r>
          </a:p>
          <a:p>
            <a:r>
              <a:rPr lang="en-US" sz="1800" b="0" i="0" u="none" strike="noStrike" baseline="0" dirty="0">
                <a:solidFill>
                  <a:schemeClr val="bg2">
                    <a:lumMod val="75000"/>
                  </a:schemeClr>
                </a:solidFill>
                <a:latin typeface="Times New Roman" panose="02020603050405020304" pitchFamily="18" charset="0"/>
              </a:rPr>
              <a:t>Meetings of subgroups may be held as decided upon by the members or Chair of the subgroup. </a:t>
            </a:r>
          </a:p>
          <a:p>
            <a:r>
              <a:rPr lang="en-US" sz="1800" b="0" i="0" u="none" strike="noStrike" baseline="0" dirty="0">
                <a:solidFill>
                  <a:schemeClr val="bg2">
                    <a:lumMod val="75000"/>
                  </a:schemeClr>
                </a:solidFill>
                <a:latin typeface="Times New Roman" panose="02020603050405020304" pitchFamily="18" charset="0"/>
              </a:rPr>
              <a:t>While having a balance of all interested parties is not an official requirement for a Working Group, it is a desirable goal. As such, the officers of the Working Group should consider issues of balance and dominance that may arise and discuss them with the Standards Committee. </a:t>
            </a:r>
          </a:p>
          <a:p>
            <a:r>
              <a:rPr lang="en-US" sz="1800" b="0" i="0" u="none" strike="noStrike" baseline="0" dirty="0">
                <a:solidFill>
                  <a:schemeClr val="bg2">
                    <a:lumMod val="75000"/>
                  </a:schemeClr>
                </a:solidFill>
                <a:latin typeface="Times New Roman" panose="02020603050405020304" pitchFamily="18" charset="0"/>
              </a:rPr>
              <a:t>All IEEE standards development meetings are open to anyone who has an interest and wishes to attend. However, some meetings may occur in Executive Session (see subclause 6.2). </a:t>
            </a:r>
          </a:p>
          <a:p>
            <a:r>
              <a:rPr lang="en-US" sz="1800" b="0" i="0" u="none" strike="noStrike" baseline="0" dirty="0">
                <a:solidFill>
                  <a:schemeClr val="bg2">
                    <a:lumMod val="75000"/>
                  </a:schemeClr>
                </a:solidFill>
                <a:latin typeface="Times New Roman" panose="02020603050405020304" pitchFamily="18" charset="0"/>
              </a:rPr>
              <a:t>Participants shall be asked to state their employer and affiliation at each Working Group meeting as required by the </a:t>
            </a:r>
            <a:r>
              <a:rPr lang="en-US" sz="1800" b="0" i="1" u="none" strike="noStrike" baseline="0" dirty="0">
                <a:solidFill>
                  <a:schemeClr val="bg2">
                    <a:lumMod val="75000"/>
                  </a:schemeClr>
                </a:solidFill>
                <a:latin typeface="Times New Roman" panose="02020603050405020304" pitchFamily="18" charset="0"/>
              </a:rPr>
              <a:t>IEEE SA Standards Board Operations Manual </a:t>
            </a:r>
            <a:r>
              <a:rPr lang="en-US" sz="1800" b="0" i="0" u="none" strike="noStrike" baseline="0" dirty="0">
                <a:solidFill>
                  <a:schemeClr val="bg2">
                    <a:lumMod val="75000"/>
                  </a:schemeClr>
                </a:solidFill>
                <a:latin typeface="Times New Roman" panose="02020603050405020304" pitchFamily="18" charset="0"/>
              </a:rPr>
              <a:t>clause on “Disclosure of affiliation.”</a:t>
            </a:r>
            <a:endParaRPr lang="en-US" sz="1800" dirty="0">
              <a:solidFill>
                <a:schemeClr val="bg2">
                  <a:lumMod val="75000"/>
                </a:schemeClr>
              </a:solidFill>
              <a:effectLst/>
              <a:latin typeface="Aptos" panose="020B0004020202020204" pitchFamily="34" charset="0"/>
              <a:ea typeface="Aptos" panose="020B0004020202020204" pitchFamily="34" charset="0"/>
              <a:cs typeface="Aptos" panose="020B0004020202020204" pitchFamily="34" charset="0"/>
            </a:endParaRPr>
          </a:p>
        </p:txBody>
      </p:sp>
      <p:sp>
        <p:nvSpPr>
          <p:cNvPr id="6" name="TextBox 5">
            <a:extLst>
              <a:ext uri="{FF2B5EF4-FFF2-40B4-BE49-F238E27FC236}">
                <a16:creationId xmlns:a16="http://schemas.microsoft.com/office/drawing/2014/main" id="{F23A30B3-993B-1864-CB97-CC6AEB478BF2}"/>
              </a:ext>
            </a:extLst>
          </p:cNvPr>
          <p:cNvSpPr txBox="1"/>
          <p:nvPr/>
        </p:nvSpPr>
        <p:spPr>
          <a:xfrm>
            <a:off x="6214067" y="1801220"/>
            <a:ext cx="5977933" cy="4561762"/>
          </a:xfrm>
          <a:prstGeom prst="rect">
            <a:avLst/>
          </a:prstGeom>
          <a:noFill/>
        </p:spPr>
        <p:txBody>
          <a:bodyPr wrap="square">
            <a:spAutoFit/>
          </a:bodyPr>
          <a:lstStyle/>
          <a:p>
            <a:pPr indent="-228600">
              <a:lnSpc>
                <a:spcPct val="70000"/>
              </a:lnSpc>
              <a:spcBef>
                <a:spcPts val="1000"/>
              </a:spcBef>
              <a:spcAft>
                <a:spcPts val="1000"/>
              </a:spcAft>
            </a:pPr>
            <a:r>
              <a:rPr lang="en-US" sz="1300" b="1" dirty="0">
                <a:latin typeface="Aptos" panose="020B0004020202020204" pitchFamily="34" charset="0"/>
              </a:rPr>
              <a:t>6. Meetings</a:t>
            </a:r>
          </a:p>
          <a:p>
            <a:r>
              <a:rPr lang="en-US" sz="1300" dirty="0">
                <a:highlight>
                  <a:srgbClr val="FFFF00"/>
                </a:highlight>
                <a:latin typeface="Aptos" panose="020B0004020202020204" pitchFamily="34" charset="0"/>
              </a:rPr>
              <a:t>Working Group meetings may be conducted in various formats:</a:t>
            </a:r>
          </a:p>
          <a:p>
            <a:pPr marL="285750" indent="-285750">
              <a:buFont typeface="Arial" panose="020B0604020202020204" pitchFamily="34" charset="0"/>
              <a:buChar char="•"/>
            </a:pPr>
            <a:r>
              <a:rPr lang="en-US" sz="1300" dirty="0">
                <a:highlight>
                  <a:srgbClr val="FFFF00"/>
                </a:highlight>
                <a:latin typeface="Aptos" panose="020B0004020202020204" pitchFamily="34" charset="0"/>
              </a:rPr>
              <a:t> Face-to-face – exclusively in-person or in-person with one or more participants contributing via electronic means.</a:t>
            </a:r>
          </a:p>
          <a:p>
            <a:pPr marL="285750" indent="-285750">
              <a:buFont typeface="Arial" panose="020B0604020202020204" pitchFamily="34" charset="0"/>
              <a:buChar char="•"/>
            </a:pPr>
            <a:r>
              <a:rPr lang="en-US" sz="1300" dirty="0">
                <a:highlight>
                  <a:srgbClr val="FFFF00"/>
                </a:highlight>
                <a:latin typeface="Aptos" panose="020B0004020202020204" pitchFamily="34" charset="0"/>
              </a:rPr>
              <a:t>Teleconference/Electronic – exclusively via electronic means.</a:t>
            </a:r>
          </a:p>
          <a:p>
            <a:r>
              <a:rPr lang="en-US" sz="1300" dirty="0">
                <a:latin typeface="Aptos" panose="020B0004020202020204" pitchFamily="34" charset="0"/>
              </a:rPr>
              <a:t>These meetings are convened to address essential business activities, such as making assignments, receiving work reports, progressing draft standards, resolving subgroup differences, and considering views and objections from any source. The decision to hold a meeting can be made by the Working Group, the Chair, or through a petition by 15% or more of the voting members. </a:t>
            </a:r>
            <a:r>
              <a:rPr lang="en-US" sz="1300" dirty="0">
                <a:highlight>
                  <a:srgbClr val="FFFF00"/>
                </a:highlight>
                <a:latin typeface="Aptos" panose="020B0004020202020204" pitchFamily="34" charset="0"/>
              </a:rPr>
              <a:t> In-person attendance at face-to-face meetings is encouraged.</a:t>
            </a:r>
          </a:p>
          <a:p>
            <a:endParaRPr lang="en-US" sz="1300" dirty="0">
              <a:latin typeface="Aptos" panose="020B0004020202020204" pitchFamily="34" charset="0"/>
            </a:endParaRPr>
          </a:p>
          <a:p>
            <a:r>
              <a:rPr lang="en-US" sz="1300" dirty="0">
                <a:latin typeface="Aptos" panose="020B0004020202020204" pitchFamily="34" charset="0"/>
              </a:rPr>
              <a:t>Meeting notices must be distributed or made available to members with sufficient advance notice.</a:t>
            </a:r>
          </a:p>
          <a:p>
            <a:pPr marL="285750" indent="-285750">
              <a:buFont typeface="Arial" panose="020B0604020202020204" pitchFamily="34" charset="0"/>
              <a:buChar char="•"/>
            </a:pPr>
            <a:r>
              <a:rPr lang="en-US" sz="1300" dirty="0">
                <a:latin typeface="Aptos" panose="020B0004020202020204" pitchFamily="34" charset="0"/>
              </a:rPr>
              <a:t>For face-to-face meetings, notifications must be sent at least 30 calendar days in advance. Meeting agendas, including participation details and potential actions, should be shared at least 14 calendar days in advance.</a:t>
            </a:r>
          </a:p>
          <a:p>
            <a:pPr marL="285750" indent="-285750">
              <a:buFont typeface="Arial" panose="020B0604020202020204" pitchFamily="34" charset="0"/>
              <a:buChar char="•"/>
            </a:pPr>
            <a:r>
              <a:rPr lang="en-US" sz="1300" dirty="0">
                <a:latin typeface="Aptos" panose="020B0004020202020204" pitchFamily="34" charset="0"/>
              </a:rPr>
              <a:t>For teleconference/electronic meetings a minimum of 10 calendar days' notice is required. Meeting agendas, including participation details and potential actions, should be shared at least 5 calendar days in advance.</a:t>
            </a:r>
          </a:p>
          <a:p>
            <a:pPr marL="285750" indent="-285750">
              <a:buFont typeface="Arial" panose="020B0604020202020204" pitchFamily="34" charset="0"/>
              <a:buChar char="•"/>
            </a:pPr>
            <a:endParaRPr lang="en-US" sz="1300" dirty="0">
              <a:latin typeface="Aptos" panose="020B0004020202020204" pitchFamily="34" charset="0"/>
            </a:endParaRPr>
          </a:p>
          <a:p>
            <a:r>
              <a:rPr lang="en-US" sz="1300" dirty="0">
                <a:latin typeface="Aptos" panose="020B0004020202020204" pitchFamily="34" charset="0"/>
              </a:rPr>
              <a:t>[ . . .]</a:t>
            </a:r>
          </a:p>
        </p:txBody>
      </p:sp>
      <p:sp>
        <p:nvSpPr>
          <p:cNvPr id="5" name="Right Brace 4">
            <a:extLst>
              <a:ext uri="{FF2B5EF4-FFF2-40B4-BE49-F238E27FC236}">
                <a16:creationId xmlns:a16="http://schemas.microsoft.com/office/drawing/2014/main" id="{ACD3C428-D07B-12FD-AEAB-784FEFBEEC62}"/>
              </a:ext>
            </a:extLst>
          </p:cNvPr>
          <p:cNvSpPr/>
          <p:nvPr/>
        </p:nvSpPr>
        <p:spPr>
          <a:xfrm>
            <a:off x="5708300" y="1690688"/>
            <a:ext cx="378488" cy="2398991"/>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 name="TextBox 6">
            <a:extLst>
              <a:ext uri="{FF2B5EF4-FFF2-40B4-BE49-F238E27FC236}">
                <a16:creationId xmlns:a16="http://schemas.microsoft.com/office/drawing/2014/main" id="{95812634-A14D-7E0C-CD44-0685F1B9ECE8}"/>
              </a:ext>
            </a:extLst>
          </p:cNvPr>
          <p:cNvSpPr txBox="1"/>
          <p:nvPr/>
        </p:nvSpPr>
        <p:spPr>
          <a:xfrm>
            <a:off x="1066801" y="1234039"/>
            <a:ext cx="4488024" cy="276999"/>
          </a:xfrm>
          <a:prstGeom prst="rect">
            <a:avLst/>
          </a:prstGeom>
          <a:noFill/>
        </p:spPr>
        <p:txBody>
          <a:bodyPr wrap="square" rtlCol="0">
            <a:spAutoFit/>
          </a:bodyPr>
          <a:lstStyle/>
          <a:p>
            <a:r>
              <a:rPr lang="en-US" sz="1200" dirty="0"/>
              <a:t>Option B.  Attaining voting rights remains unchanged. </a:t>
            </a:r>
          </a:p>
        </p:txBody>
      </p:sp>
      <p:sp>
        <p:nvSpPr>
          <p:cNvPr id="8" name="Freeform: Shape 7">
            <a:extLst>
              <a:ext uri="{FF2B5EF4-FFF2-40B4-BE49-F238E27FC236}">
                <a16:creationId xmlns:a16="http://schemas.microsoft.com/office/drawing/2014/main" id="{723FC3F3-F551-CBAE-04A6-75D712771ECA}"/>
              </a:ext>
            </a:extLst>
          </p:cNvPr>
          <p:cNvSpPr/>
          <p:nvPr/>
        </p:nvSpPr>
        <p:spPr>
          <a:xfrm>
            <a:off x="9465068" y="-1239124"/>
            <a:ext cx="4842588" cy="3060440"/>
          </a:xfrm>
          <a:custGeom>
            <a:avLst/>
            <a:gdLst>
              <a:gd name="connsiteX0" fmla="*/ 2503715 w 4842588"/>
              <a:gd name="connsiteY0" fmla="*/ 188167 h 3060440"/>
              <a:gd name="connsiteX1" fmla="*/ 372807 w 4842588"/>
              <a:gd name="connsiteY1" fmla="*/ 1451687 h 3060440"/>
              <a:gd name="connsiteX2" fmla="*/ 2503715 w 4842588"/>
              <a:gd name="connsiteY2" fmla="*/ 2715207 h 3060440"/>
              <a:gd name="connsiteX3" fmla="*/ 4634623 w 4842588"/>
              <a:gd name="connsiteY3" fmla="*/ 1451687 h 3060440"/>
              <a:gd name="connsiteX4" fmla="*/ 2503715 w 4842588"/>
              <a:gd name="connsiteY4" fmla="*/ 188167 h 3060440"/>
              <a:gd name="connsiteX5" fmla="*/ 2421294 w 4842588"/>
              <a:gd name="connsiteY5" fmla="*/ 0 h 3060440"/>
              <a:gd name="connsiteX6" fmla="*/ 4842588 w 4842588"/>
              <a:gd name="connsiteY6" fmla="*/ 1530220 h 3060440"/>
              <a:gd name="connsiteX7" fmla="*/ 2421294 w 4842588"/>
              <a:gd name="connsiteY7" fmla="*/ 3060440 h 3060440"/>
              <a:gd name="connsiteX8" fmla="*/ 0 w 4842588"/>
              <a:gd name="connsiteY8" fmla="*/ 1530220 h 3060440"/>
              <a:gd name="connsiteX9" fmla="*/ 2421294 w 4842588"/>
              <a:gd name="connsiteY9" fmla="*/ 0 h 3060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42588" h="3060440">
                <a:moveTo>
                  <a:pt x="2503715" y="188167"/>
                </a:moveTo>
                <a:cubicBezTo>
                  <a:pt x="1326847" y="188167"/>
                  <a:pt x="372807" y="753864"/>
                  <a:pt x="372807" y="1451687"/>
                </a:cubicBezTo>
                <a:cubicBezTo>
                  <a:pt x="372807" y="2149510"/>
                  <a:pt x="1326847" y="2715207"/>
                  <a:pt x="2503715" y="2715207"/>
                </a:cubicBezTo>
                <a:cubicBezTo>
                  <a:pt x="3680583" y="2715207"/>
                  <a:pt x="4634623" y="2149510"/>
                  <a:pt x="4634623" y="1451687"/>
                </a:cubicBezTo>
                <a:cubicBezTo>
                  <a:pt x="4634623" y="753864"/>
                  <a:pt x="3680583" y="188167"/>
                  <a:pt x="2503715" y="188167"/>
                </a:cubicBezTo>
                <a:close/>
                <a:moveTo>
                  <a:pt x="2421294" y="0"/>
                </a:moveTo>
                <a:cubicBezTo>
                  <a:pt x="3758538" y="0"/>
                  <a:pt x="4842588" y="685103"/>
                  <a:pt x="4842588" y="1530220"/>
                </a:cubicBezTo>
                <a:cubicBezTo>
                  <a:pt x="4842588" y="2375337"/>
                  <a:pt x="3758538" y="3060440"/>
                  <a:pt x="2421294" y="3060440"/>
                </a:cubicBezTo>
                <a:cubicBezTo>
                  <a:pt x="1084050" y="3060440"/>
                  <a:pt x="0" y="2375337"/>
                  <a:pt x="0" y="1530220"/>
                </a:cubicBezTo>
                <a:cubicBezTo>
                  <a:pt x="0" y="685103"/>
                  <a:pt x="1084050" y="0"/>
                  <a:pt x="2421294" y="0"/>
                </a:cubicBezTo>
                <a:close/>
              </a:path>
            </a:pathLst>
          </a:custGeom>
          <a:solidFill>
            <a:schemeClr val="accent6">
              <a:lumMod val="40000"/>
              <a:lumOff val="60000"/>
            </a:schemeClr>
          </a:solidFill>
          <a:ln>
            <a:noFill/>
          </a:ln>
        </p:spPr>
        <p:style>
          <a:lnRef idx="2">
            <a:schemeClr val="accent2">
              <a:shade val="15000"/>
            </a:schemeClr>
          </a:lnRef>
          <a:fillRef idx="1">
            <a:schemeClr val="accent2"/>
          </a:fillRef>
          <a:effectRef idx="0">
            <a:schemeClr val="accent2"/>
          </a:effectRef>
          <a:fontRef idx="minor">
            <a:schemeClr val="lt1"/>
          </a:fontRef>
        </p:style>
        <p:txBody>
          <a:bodyPr wrap="square" rtlCol="0" anchor="ctr">
            <a:noAutofit/>
          </a:bodyPr>
          <a:lstStyle/>
          <a:p>
            <a:pPr algn="ctr"/>
            <a:endParaRPr lang="en-US"/>
          </a:p>
        </p:txBody>
      </p:sp>
      <p:sp>
        <p:nvSpPr>
          <p:cNvPr id="9" name="Freeform: Shape 8">
            <a:extLst>
              <a:ext uri="{FF2B5EF4-FFF2-40B4-BE49-F238E27FC236}">
                <a16:creationId xmlns:a16="http://schemas.microsoft.com/office/drawing/2014/main" id="{A50D8CDA-5C92-288D-E49D-7358D6F89EA5}"/>
              </a:ext>
            </a:extLst>
          </p:cNvPr>
          <p:cNvSpPr/>
          <p:nvPr/>
        </p:nvSpPr>
        <p:spPr>
          <a:xfrm rot="19052135">
            <a:off x="8663590" y="-1433925"/>
            <a:ext cx="2946797" cy="2867851"/>
          </a:xfrm>
          <a:custGeom>
            <a:avLst/>
            <a:gdLst>
              <a:gd name="connsiteX0" fmla="*/ 2503715 w 4842588"/>
              <a:gd name="connsiteY0" fmla="*/ 188167 h 3060440"/>
              <a:gd name="connsiteX1" fmla="*/ 372807 w 4842588"/>
              <a:gd name="connsiteY1" fmla="*/ 1451687 h 3060440"/>
              <a:gd name="connsiteX2" fmla="*/ 2503715 w 4842588"/>
              <a:gd name="connsiteY2" fmla="*/ 2715207 h 3060440"/>
              <a:gd name="connsiteX3" fmla="*/ 4634623 w 4842588"/>
              <a:gd name="connsiteY3" fmla="*/ 1451687 h 3060440"/>
              <a:gd name="connsiteX4" fmla="*/ 2503715 w 4842588"/>
              <a:gd name="connsiteY4" fmla="*/ 188167 h 3060440"/>
              <a:gd name="connsiteX5" fmla="*/ 2421294 w 4842588"/>
              <a:gd name="connsiteY5" fmla="*/ 0 h 3060440"/>
              <a:gd name="connsiteX6" fmla="*/ 4842588 w 4842588"/>
              <a:gd name="connsiteY6" fmla="*/ 1530220 h 3060440"/>
              <a:gd name="connsiteX7" fmla="*/ 2421294 w 4842588"/>
              <a:gd name="connsiteY7" fmla="*/ 3060440 h 3060440"/>
              <a:gd name="connsiteX8" fmla="*/ 0 w 4842588"/>
              <a:gd name="connsiteY8" fmla="*/ 1530220 h 3060440"/>
              <a:gd name="connsiteX9" fmla="*/ 2421294 w 4842588"/>
              <a:gd name="connsiteY9" fmla="*/ 0 h 3060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42588" h="3060440">
                <a:moveTo>
                  <a:pt x="2503715" y="188167"/>
                </a:moveTo>
                <a:cubicBezTo>
                  <a:pt x="1326847" y="188167"/>
                  <a:pt x="372807" y="753864"/>
                  <a:pt x="372807" y="1451687"/>
                </a:cubicBezTo>
                <a:cubicBezTo>
                  <a:pt x="372807" y="2149510"/>
                  <a:pt x="1326847" y="2715207"/>
                  <a:pt x="2503715" y="2715207"/>
                </a:cubicBezTo>
                <a:cubicBezTo>
                  <a:pt x="3680583" y="2715207"/>
                  <a:pt x="4634623" y="2149510"/>
                  <a:pt x="4634623" y="1451687"/>
                </a:cubicBezTo>
                <a:cubicBezTo>
                  <a:pt x="4634623" y="753864"/>
                  <a:pt x="3680583" y="188167"/>
                  <a:pt x="2503715" y="188167"/>
                </a:cubicBezTo>
                <a:close/>
                <a:moveTo>
                  <a:pt x="2421294" y="0"/>
                </a:moveTo>
                <a:cubicBezTo>
                  <a:pt x="3758538" y="0"/>
                  <a:pt x="4842588" y="685103"/>
                  <a:pt x="4842588" y="1530220"/>
                </a:cubicBezTo>
                <a:cubicBezTo>
                  <a:pt x="4842588" y="2375337"/>
                  <a:pt x="3758538" y="3060440"/>
                  <a:pt x="2421294" y="3060440"/>
                </a:cubicBezTo>
                <a:cubicBezTo>
                  <a:pt x="1084050" y="3060440"/>
                  <a:pt x="0" y="2375337"/>
                  <a:pt x="0" y="1530220"/>
                </a:cubicBezTo>
                <a:cubicBezTo>
                  <a:pt x="0" y="685103"/>
                  <a:pt x="1084050" y="0"/>
                  <a:pt x="2421294" y="0"/>
                </a:cubicBezTo>
                <a:close/>
              </a:path>
            </a:pathLst>
          </a:custGeom>
          <a:solidFill>
            <a:schemeClr val="accent2">
              <a:lumMod val="40000"/>
              <a:lumOff val="60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wrap="square" rtlCol="0" anchor="ctr">
            <a:noAutofit/>
          </a:bodyPr>
          <a:lstStyle/>
          <a:p>
            <a:pPr algn="ctr"/>
            <a:endParaRPr lang="en-US"/>
          </a:p>
        </p:txBody>
      </p:sp>
      <p:sp>
        <p:nvSpPr>
          <p:cNvPr id="10" name="Footer Placeholder 9">
            <a:extLst>
              <a:ext uri="{FF2B5EF4-FFF2-40B4-BE49-F238E27FC236}">
                <a16:creationId xmlns:a16="http://schemas.microsoft.com/office/drawing/2014/main" id="{D6E122B1-F934-CBA9-5A70-F9965D0A74BE}"/>
              </a:ext>
            </a:extLst>
          </p:cNvPr>
          <p:cNvSpPr>
            <a:spLocks noGrp="1"/>
          </p:cNvSpPr>
          <p:nvPr>
            <p:ph type="ftr" sz="quarter" idx="11"/>
          </p:nvPr>
        </p:nvSpPr>
        <p:spPr/>
        <p:txBody>
          <a:bodyPr/>
          <a:lstStyle/>
          <a:p>
            <a:r>
              <a:rPr lang="en-US"/>
              <a:t>ec-25-0121-02-LMSC</a:t>
            </a:r>
          </a:p>
        </p:txBody>
      </p:sp>
      <p:sp>
        <p:nvSpPr>
          <p:cNvPr id="11" name="Slide Number Placeholder 10">
            <a:extLst>
              <a:ext uri="{FF2B5EF4-FFF2-40B4-BE49-F238E27FC236}">
                <a16:creationId xmlns:a16="http://schemas.microsoft.com/office/drawing/2014/main" id="{2726DAF9-F3AD-BC03-04B0-C96F2F05CCC4}"/>
              </a:ext>
            </a:extLst>
          </p:cNvPr>
          <p:cNvSpPr>
            <a:spLocks noGrp="1"/>
          </p:cNvSpPr>
          <p:nvPr>
            <p:ph type="sldNum" sz="quarter" idx="12"/>
          </p:nvPr>
        </p:nvSpPr>
        <p:spPr/>
        <p:txBody>
          <a:bodyPr/>
          <a:lstStyle/>
          <a:p>
            <a:fld id="{D36A2A6F-6FF0-4223-AF3F-D307F7A8F074}" type="slidenum">
              <a:rPr lang="en-US" smtClean="0"/>
              <a:t>6</a:t>
            </a:fld>
            <a:endParaRPr lang="en-US"/>
          </a:p>
        </p:txBody>
      </p:sp>
    </p:spTree>
    <p:extLst>
      <p:ext uri="{BB962C8B-B14F-4D97-AF65-F5344CB8AC3E}">
        <p14:creationId xmlns:p14="http://schemas.microsoft.com/office/powerpoint/2010/main" val="3901349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69723C63-2D21-7CBE-E1D2-05FF27AD4706}"/>
              </a:ext>
            </a:extLst>
          </p:cNvPr>
          <p:cNvSpPr/>
          <p:nvPr/>
        </p:nvSpPr>
        <p:spPr>
          <a:xfrm>
            <a:off x="8703905" y="-1690196"/>
            <a:ext cx="6133190" cy="3060440"/>
          </a:xfrm>
          <a:custGeom>
            <a:avLst/>
            <a:gdLst>
              <a:gd name="connsiteX0" fmla="*/ 2503715 w 4842588"/>
              <a:gd name="connsiteY0" fmla="*/ 188167 h 3060440"/>
              <a:gd name="connsiteX1" fmla="*/ 372807 w 4842588"/>
              <a:gd name="connsiteY1" fmla="*/ 1451687 h 3060440"/>
              <a:gd name="connsiteX2" fmla="*/ 2503715 w 4842588"/>
              <a:gd name="connsiteY2" fmla="*/ 2715207 h 3060440"/>
              <a:gd name="connsiteX3" fmla="*/ 4634623 w 4842588"/>
              <a:gd name="connsiteY3" fmla="*/ 1451687 h 3060440"/>
              <a:gd name="connsiteX4" fmla="*/ 2503715 w 4842588"/>
              <a:gd name="connsiteY4" fmla="*/ 188167 h 3060440"/>
              <a:gd name="connsiteX5" fmla="*/ 2421294 w 4842588"/>
              <a:gd name="connsiteY5" fmla="*/ 0 h 3060440"/>
              <a:gd name="connsiteX6" fmla="*/ 4842588 w 4842588"/>
              <a:gd name="connsiteY6" fmla="*/ 1530220 h 3060440"/>
              <a:gd name="connsiteX7" fmla="*/ 2421294 w 4842588"/>
              <a:gd name="connsiteY7" fmla="*/ 3060440 h 3060440"/>
              <a:gd name="connsiteX8" fmla="*/ 0 w 4842588"/>
              <a:gd name="connsiteY8" fmla="*/ 1530220 h 3060440"/>
              <a:gd name="connsiteX9" fmla="*/ 2421294 w 4842588"/>
              <a:gd name="connsiteY9" fmla="*/ 0 h 3060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42588" h="3060440">
                <a:moveTo>
                  <a:pt x="2503715" y="188167"/>
                </a:moveTo>
                <a:cubicBezTo>
                  <a:pt x="1326847" y="188167"/>
                  <a:pt x="372807" y="753864"/>
                  <a:pt x="372807" y="1451687"/>
                </a:cubicBezTo>
                <a:cubicBezTo>
                  <a:pt x="372807" y="2149510"/>
                  <a:pt x="1326847" y="2715207"/>
                  <a:pt x="2503715" y="2715207"/>
                </a:cubicBezTo>
                <a:cubicBezTo>
                  <a:pt x="3680583" y="2715207"/>
                  <a:pt x="4634623" y="2149510"/>
                  <a:pt x="4634623" y="1451687"/>
                </a:cubicBezTo>
                <a:cubicBezTo>
                  <a:pt x="4634623" y="753864"/>
                  <a:pt x="3680583" y="188167"/>
                  <a:pt x="2503715" y="188167"/>
                </a:cubicBezTo>
                <a:close/>
                <a:moveTo>
                  <a:pt x="2421294" y="0"/>
                </a:moveTo>
                <a:cubicBezTo>
                  <a:pt x="3758538" y="0"/>
                  <a:pt x="4842588" y="685103"/>
                  <a:pt x="4842588" y="1530220"/>
                </a:cubicBezTo>
                <a:cubicBezTo>
                  <a:pt x="4842588" y="2375337"/>
                  <a:pt x="3758538" y="3060440"/>
                  <a:pt x="2421294" y="3060440"/>
                </a:cubicBezTo>
                <a:cubicBezTo>
                  <a:pt x="1084050" y="3060440"/>
                  <a:pt x="0" y="2375337"/>
                  <a:pt x="0" y="1530220"/>
                </a:cubicBezTo>
                <a:cubicBezTo>
                  <a:pt x="0" y="685103"/>
                  <a:pt x="1084050" y="0"/>
                  <a:pt x="2421294" y="0"/>
                </a:cubicBezTo>
                <a:close/>
              </a:path>
            </a:pathLst>
          </a:custGeom>
          <a:solidFill>
            <a:schemeClr val="accent1">
              <a:lumMod val="40000"/>
              <a:lumOff val="60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DBB9240-73D6-3B3A-010B-C42447273DB4}"/>
              </a:ext>
            </a:extLst>
          </p:cNvPr>
          <p:cNvSpPr>
            <a:spLocks noGrp="1"/>
          </p:cNvSpPr>
          <p:nvPr>
            <p:ph type="title"/>
          </p:nvPr>
        </p:nvSpPr>
        <p:spPr/>
        <p:txBody>
          <a:bodyPr/>
          <a:lstStyle/>
          <a:p>
            <a:r>
              <a:rPr lang="en-US" dirty="0"/>
              <a:t>Proposed Solution (2/2)</a:t>
            </a:r>
            <a:r>
              <a:rPr lang="en-US" dirty="0">
                <a:solidFill>
                  <a:schemeClr val="bg2">
                    <a:lumMod val="75000"/>
                  </a:schemeClr>
                </a:solidFill>
              </a:rPr>
              <a:t> ; WG P&amp;P</a:t>
            </a:r>
            <a:endParaRPr lang="en-US" dirty="0"/>
          </a:p>
        </p:txBody>
      </p:sp>
      <p:sp>
        <p:nvSpPr>
          <p:cNvPr id="3" name="Content Placeholder 2">
            <a:extLst>
              <a:ext uri="{FF2B5EF4-FFF2-40B4-BE49-F238E27FC236}">
                <a16:creationId xmlns:a16="http://schemas.microsoft.com/office/drawing/2014/main" id="{8D027F34-6036-E7CD-0F17-406832399C7B}"/>
              </a:ext>
            </a:extLst>
          </p:cNvPr>
          <p:cNvSpPr>
            <a:spLocks noGrp="1"/>
          </p:cNvSpPr>
          <p:nvPr>
            <p:ph idx="1"/>
          </p:nvPr>
        </p:nvSpPr>
        <p:spPr>
          <a:xfrm>
            <a:off x="324299" y="1821316"/>
            <a:ext cx="5068796" cy="4084961"/>
          </a:xfrm>
        </p:spPr>
        <p:txBody>
          <a:bodyPr>
            <a:normAutofit fontScale="85000" lnSpcReduction="20000"/>
          </a:bodyPr>
          <a:lstStyle/>
          <a:p>
            <a:pPr marL="0" marR="0">
              <a:buNone/>
            </a:pPr>
            <a:r>
              <a:rPr lang="en-US" sz="1800" b="1" dirty="0">
                <a:solidFill>
                  <a:schemeClr val="bg2">
                    <a:lumMod val="75000"/>
                  </a:schemeClr>
                </a:solidFill>
                <a:effectLst/>
                <a:latin typeface="Aptos" panose="020B0004020202020204" pitchFamily="34" charset="0"/>
                <a:ea typeface="Aptos" panose="020B0004020202020204" pitchFamily="34" charset="0"/>
                <a:cs typeface="Aptos" panose="020B0004020202020204" pitchFamily="34" charset="0"/>
              </a:rPr>
              <a:t>7. Voting </a:t>
            </a:r>
            <a:endParaRPr lang="en-US" sz="1800" dirty="0">
              <a:solidFill>
                <a:schemeClr val="bg2">
                  <a:lumMod val="75000"/>
                </a:schemeClr>
              </a:solidFill>
              <a:effectLst/>
              <a:latin typeface="Aptos" panose="020B0004020202020204" pitchFamily="34" charset="0"/>
              <a:ea typeface="Aptos" panose="020B0004020202020204" pitchFamily="34" charset="0"/>
              <a:cs typeface="Aptos" panose="020B0004020202020204" pitchFamily="34" charset="0"/>
            </a:endParaRPr>
          </a:p>
          <a:p>
            <a:pPr marL="0" marR="0">
              <a:buNone/>
            </a:pPr>
            <a:r>
              <a:rPr lang="en-US" sz="1800" b="1" dirty="0">
                <a:solidFill>
                  <a:schemeClr val="bg2">
                    <a:lumMod val="75000"/>
                  </a:schemeClr>
                </a:solidFill>
                <a:effectLst/>
                <a:latin typeface="Aptos" panose="020B0004020202020204" pitchFamily="34" charset="0"/>
                <a:ea typeface="Aptos" panose="020B0004020202020204" pitchFamily="34" charset="0"/>
                <a:cs typeface="Aptos" panose="020B0004020202020204" pitchFamily="34" charset="0"/>
              </a:rPr>
              <a:t>7.1 Approval of an Action </a:t>
            </a:r>
            <a:endParaRPr lang="en-US" sz="1800" dirty="0">
              <a:solidFill>
                <a:schemeClr val="bg2">
                  <a:lumMod val="75000"/>
                </a:schemeClr>
              </a:solidFill>
              <a:effectLst/>
              <a:latin typeface="Aptos" panose="020B0004020202020204" pitchFamily="34" charset="0"/>
              <a:ea typeface="Aptos" panose="020B0004020202020204" pitchFamily="34" charset="0"/>
              <a:cs typeface="Aptos" panose="020B0004020202020204" pitchFamily="34" charset="0"/>
            </a:endParaRPr>
          </a:p>
          <a:p>
            <a:pPr marL="0" marR="0">
              <a:buNone/>
            </a:pPr>
            <a:r>
              <a:rPr lang="en-US" sz="1800" dirty="0">
                <a:solidFill>
                  <a:schemeClr val="bg2">
                    <a:lumMod val="75000"/>
                  </a:schemeClr>
                </a:solidFill>
                <a:effectLst/>
                <a:latin typeface="Aptos" panose="020B0004020202020204" pitchFamily="34" charset="0"/>
                <a:ea typeface="Aptos" panose="020B0004020202020204" pitchFamily="34" charset="0"/>
                <a:cs typeface="Aptos" panose="020B0004020202020204" pitchFamily="34" charset="0"/>
              </a:rPr>
              <a:t>Approval of an action requires approval by a majority (or three-quarters) vote as specified in subclauses 7.1.1 (majority) and 7.1.2 (three-quarters) and may occur in the following instances: </a:t>
            </a:r>
          </a:p>
          <a:p>
            <a:pPr marL="0" marR="0">
              <a:buNone/>
            </a:pPr>
            <a:r>
              <a:rPr lang="en-US" sz="1800" dirty="0">
                <a:solidFill>
                  <a:schemeClr val="bg2">
                    <a:lumMod val="75000"/>
                  </a:schemeClr>
                </a:solidFill>
                <a:effectLst/>
                <a:latin typeface="Aptos" panose="020B0004020202020204" pitchFamily="34" charset="0"/>
                <a:ea typeface="Aptos" panose="020B0004020202020204" pitchFamily="34" charset="0"/>
                <a:cs typeface="Aptos" panose="020B0004020202020204" pitchFamily="34" charset="0"/>
              </a:rPr>
              <a:t>a) At a meeting (including teleconferences) where quorum has been established, a vote carried by majority (or three-quarters) approval of the votes cast (i.e., Approve or Do Not Approve votes, excluding abstentions) by the voting members in attendance. </a:t>
            </a:r>
          </a:p>
          <a:p>
            <a:pPr marL="0" marR="0">
              <a:buNone/>
            </a:pPr>
            <a:r>
              <a:rPr lang="en-US" sz="1800" dirty="0">
                <a:solidFill>
                  <a:schemeClr val="bg2">
                    <a:lumMod val="75000"/>
                  </a:schemeClr>
                </a:solidFill>
                <a:effectLst/>
                <a:latin typeface="Aptos" panose="020B0004020202020204" pitchFamily="34" charset="0"/>
                <a:ea typeface="Aptos" panose="020B0004020202020204" pitchFamily="34" charset="0"/>
                <a:cs typeface="Aptos" panose="020B0004020202020204" pitchFamily="34" charset="0"/>
              </a:rPr>
              <a:t>b) By electronic means (including email), a vote carried by majority (or three-quarters) of the votes cast (i.e., Approve or Do Not Approve votes, excluding abstentions), provided a majority of all the voting members of the Working Group responded. </a:t>
            </a:r>
          </a:p>
          <a:p>
            <a:pPr marL="0" marR="0">
              <a:buNone/>
            </a:pPr>
            <a:r>
              <a:rPr lang="en-US" sz="1800" dirty="0">
                <a:solidFill>
                  <a:schemeClr val="bg2">
                    <a:lumMod val="75000"/>
                  </a:schemeClr>
                </a:solidFill>
                <a:effectLst/>
                <a:latin typeface="Aptos" panose="020B0004020202020204" pitchFamily="34" charset="0"/>
                <a:ea typeface="Aptos" panose="020B0004020202020204" pitchFamily="34" charset="0"/>
                <a:cs typeface="Aptos" panose="020B0004020202020204" pitchFamily="34" charset="0"/>
              </a:rPr>
              <a:t> </a:t>
            </a:r>
          </a:p>
          <a:p>
            <a:pPr marL="0" marR="0"/>
            <a:r>
              <a:rPr lang="en-US" sz="1800" dirty="0">
                <a:solidFill>
                  <a:schemeClr val="bg2">
                    <a:lumMod val="75000"/>
                  </a:schemeClr>
                </a:solidFill>
                <a:effectLst/>
                <a:latin typeface="Aptos" panose="020B0004020202020204" pitchFamily="34" charset="0"/>
                <a:ea typeface="Aptos" panose="020B0004020202020204" pitchFamily="34" charset="0"/>
                <a:cs typeface="Aptos" panose="020B0004020202020204" pitchFamily="34" charset="0"/>
              </a:rPr>
              <a:t>The Chair (or presiding officer) may exercise their vote only when it could affect the outcome or when the vote is by electronic or letter ballot.</a:t>
            </a:r>
          </a:p>
        </p:txBody>
      </p:sp>
      <p:sp>
        <p:nvSpPr>
          <p:cNvPr id="4" name="Content Placeholder 2">
            <a:extLst>
              <a:ext uri="{FF2B5EF4-FFF2-40B4-BE49-F238E27FC236}">
                <a16:creationId xmlns:a16="http://schemas.microsoft.com/office/drawing/2014/main" id="{11BFC174-41AC-7B55-17B8-A905DFBA4FD4}"/>
              </a:ext>
            </a:extLst>
          </p:cNvPr>
          <p:cNvSpPr txBox="1">
            <a:spLocks/>
          </p:cNvSpPr>
          <p:nvPr/>
        </p:nvSpPr>
        <p:spPr>
          <a:xfrm>
            <a:off x="5925657" y="1821316"/>
            <a:ext cx="5791797" cy="4351338"/>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a:buFont typeface="Arial" panose="020B0604020202020204" pitchFamily="34" charset="0"/>
              <a:buNone/>
            </a:pPr>
            <a:r>
              <a:rPr lang="en-US" sz="1800" b="1" dirty="0">
                <a:latin typeface="Aptos" panose="020B0004020202020204" pitchFamily="34" charset="0"/>
                <a:ea typeface="Aptos" panose="020B0004020202020204" pitchFamily="34" charset="0"/>
                <a:cs typeface="Aptos" panose="020B0004020202020204" pitchFamily="34" charset="0"/>
              </a:rPr>
              <a:t>7. Voting </a:t>
            </a:r>
            <a:endParaRPr lang="en-US" sz="1800" dirty="0">
              <a:latin typeface="Aptos" panose="020B0004020202020204" pitchFamily="34" charset="0"/>
              <a:ea typeface="Aptos" panose="020B0004020202020204" pitchFamily="34" charset="0"/>
              <a:cs typeface="Aptos" panose="020B0004020202020204" pitchFamily="34" charset="0"/>
            </a:endParaRPr>
          </a:p>
          <a:p>
            <a:pPr marL="0">
              <a:buFont typeface="Arial" panose="020B0604020202020204" pitchFamily="34" charset="0"/>
              <a:buNone/>
            </a:pPr>
            <a:r>
              <a:rPr lang="en-US" sz="1800" b="1" dirty="0">
                <a:latin typeface="Aptos" panose="020B0004020202020204" pitchFamily="34" charset="0"/>
                <a:ea typeface="Aptos" panose="020B0004020202020204" pitchFamily="34" charset="0"/>
                <a:cs typeface="Aptos" panose="020B0004020202020204" pitchFamily="34" charset="0"/>
              </a:rPr>
              <a:t>7.1 Approval of an Action </a:t>
            </a:r>
            <a:endParaRPr lang="en-US" sz="1800" dirty="0">
              <a:latin typeface="Aptos" panose="020B0004020202020204" pitchFamily="34" charset="0"/>
              <a:ea typeface="Aptos" panose="020B0004020202020204" pitchFamily="34" charset="0"/>
              <a:cs typeface="Aptos" panose="020B0004020202020204" pitchFamily="34" charset="0"/>
            </a:endParaRPr>
          </a:p>
          <a:p>
            <a:pPr marL="0">
              <a:buFont typeface="Arial" panose="020B0604020202020204" pitchFamily="34" charset="0"/>
              <a:buNone/>
            </a:pPr>
            <a:r>
              <a:rPr lang="en-US" sz="1800" dirty="0">
                <a:latin typeface="Aptos" panose="020B0004020202020204" pitchFamily="34" charset="0"/>
                <a:ea typeface="Aptos" panose="020B0004020202020204" pitchFamily="34" charset="0"/>
                <a:cs typeface="Aptos" panose="020B0004020202020204" pitchFamily="34" charset="0"/>
              </a:rPr>
              <a:t>Approval of an action requires approval by a majority (or three-quarters) vote as specified in subclauses 7.1.1 (majority) and 7.1.2 (three-quarters).  This majority (or three-quarters) approval shall be of votes cast (excluding abstentions).  Each of the scenarios below assume quorum is met.  Votes shall occur in following manor: </a:t>
            </a:r>
          </a:p>
          <a:p>
            <a:pPr marL="114300" indent="-342900">
              <a:buFont typeface="Arial" panose="020B0604020202020204" pitchFamily="34" charset="0"/>
              <a:buAutoNum type="alphaLcParenR"/>
            </a:pPr>
            <a:r>
              <a:rPr lang="en-US" sz="1800" dirty="0">
                <a:highlight>
                  <a:srgbClr val="FFFF00"/>
                </a:highlight>
                <a:latin typeface="Aptos" panose="020B0004020202020204" pitchFamily="34" charset="0"/>
                <a:ea typeface="Aptos" panose="020B0004020202020204" pitchFamily="34" charset="0"/>
                <a:cs typeface="Aptos" panose="020B0004020202020204" pitchFamily="34" charset="0"/>
              </a:rPr>
              <a:t>At a face-to-face meeting, </a:t>
            </a:r>
            <a:r>
              <a:rPr lang="en-US" sz="1800" dirty="0">
                <a:latin typeface="Aptos" panose="020B0004020202020204" pitchFamily="34" charset="0"/>
                <a:ea typeface="Aptos" panose="020B0004020202020204" pitchFamily="34" charset="0"/>
                <a:cs typeface="Aptos" panose="020B0004020202020204" pitchFamily="34" charset="0"/>
              </a:rPr>
              <a:t>by only the </a:t>
            </a:r>
            <a:r>
              <a:rPr lang="en-US" sz="1800" dirty="0">
                <a:highlight>
                  <a:srgbClr val="FFFF00"/>
                </a:highlight>
                <a:latin typeface="Aptos" panose="020B0004020202020204" pitchFamily="34" charset="0"/>
                <a:ea typeface="Aptos" panose="020B0004020202020204" pitchFamily="34" charset="0"/>
                <a:cs typeface="Aptos" panose="020B0004020202020204" pitchFamily="34" charset="0"/>
              </a:rPr>
              <a:t>voting members attending in-person. </a:t>
            </a:r>
          </a:p>
          <a:p>
            <a:pPr marL="114300" indent="-342900">
              <a:buFont typeface="Arial" panose="020B0604020202020204" pitchFamily="34" charset="0"/>
              <a:buAutoNum type="alphaLcParenR"/>
            </a:pPr>
            <a:r>
              <a:rPr lang="en-US" sz="1800" dirty="0">
                <a:highlight>
                  <a:srgbClr val="FFFF00"/>
                </a:highlight>
                <a:latin typeface="Aptos" panose="020B0004020202020204" pitchFamily="34" charset="0"/>
                <a:ea typeface="Aptos" panose="020B0004020202020204" pitchFamily="34" charset="0"/>
                <a:cs typeface="Aptos" panose="020B0004020202020204" pitchFamily="34" charset="0"/>
              </a:rPr>
              <a:t>At a teleconference/electronic meeting, </a:t>
            </a:r>
            <a:r>
              <a:rPr lang="en-US" sz="1800" dirty="0">
                <a:latin typeface="Aptos" panose="020B0004020202020204" pitchFamily="34" charset="0"/>
                <a:ea typeface="Aptos" panose="020B0004020202020204" pitchFamily="34" charset="0"/>
                <a:cs typeface="Aptos" panose="020B0004020202020204" pitchFamily="34" charset="0"/>
              </a:rPr>
              <a:t>by the voting members in attendance in-person and online.</a:t>
            </a:r>
          </a:p>
          <a:p>
            <a:pPr marL="114300" indent="-342900">
              <a:buFont typeface="Arial" panose="020B0604020202020204" pitchFamily="34" charset="0"/>
              <a:buAutoNum type="alphaLcParenR"/>
            </a:pPr>
            <a:r>
              <a:rPr lang="en-US" sz="1800" dirty="0">
                <a:latin typeface="Aptos" panose="020B0004020202020204" pitchFamily="34" charset="0"/>
                <a:ea typeface="Aptos" panose="020B0004020202020204" pitchFamily="34" charset="0"/>
                <a:cs typeface="Aptos" panose="020B0004020202020204" pitchFamily="34" charset="0"/>
              </a:rPr>
              <a:t>By electronic means (including email), a vote carried by majority (or three-quarters) of the votes cast (i.e., Approve or Do Not Approve votes, excluding abstentions), provided a majority of all the voting members of the Working Group responded. </a:t>
            </a:r>
          </a:p>
          <a:p>
            <a:pPr marL="0">
              <a:buFont typeface="Arial" panose="020B0604020202020204" pitchFamily="34" charset="0"/>
              <a:buNone/>
            </a:pPr>
            <a:r>
              <a:rPr lang="en-US" sz="1800" dirty="0">
                <a:latin typeface="Aptos" panose="020B0004020202020204" pitchFamily="34" charset="0"/>
                <a:ea typeface="Aptos" panose="020B0004020202020204" pitchFamily="34" charset="0"/>
                <a:cs typeface="Aptos" panose="020B0004020202020204" pitchFamily="34" charset="0"/>
              </a:rPr>
              <a:t> </a:t>
            </a:r>
          </a:p>
          <a:p>
            <a:pPr marL="57150" indent="-285750"/>
            <a:r>
              <a:rPr lang="en-US" sz="1800" dirty="0">
                <a:highlight>
                  <a:srgbClr val="FFFF00"/>
                </a:highlight>
                <a:latin typeface="Aptos" panose="020B0004020202020204" pitchFamily="34" charset="0"/>
                <a:ea typeface="Aptos" panose="020B0004020202020204" pitchFamily="34" charset="0"/>
                <a:cs typeface="Aptos" panose="020B0004020202020204" pitchFamily="34" charset="0"/>
              </a:rPr>
              <a:t>A Working Group Chair may deem a face-to-face meeting as an electronic meeting based on low in-person registration, or other declared circumstances, up to 14 days prior to start of the meeting.</a:t>
            </a:r>
          </a:p>
          <a:p>
            <a:pPr marL="0"/>
            <a:r>
              <a:rPr lang="en-US" sz="1800" dirty="0">
                <a:latin typeface="Aptos" panose="020B0004020202020204" pitchFamily="34" charset="0"/>
                <a:ea typeface="Aptos" panose="020B0004020202020204" pitchFamily="34" charset="0"/>
                <a:cs typeface="Aptos" panose="020B0004020202020204" pitchFamily="34" charset="0"/>
              </a:rPr>
              <a:t>The Chair (or presiding officer) may exercise their vote only when it could affect the outcome or when the vote is by electronic or letter ballot.</a:t>
            </a:r>
          </a:p>
        </p:txBody>
      </p:sp>
      <p:sp>
        <p:nvSpPr>
          <p:cNvPr id="7" name="TextBox 6">
            <a:extLst>
              <a:ext uri="{FF2B5EF4-FFF2-40B4-BE49-F238E27FC236}">
                <a16:creationId xmlns:a16="http://schemas.microsoft.com/office/drawing/2014/main" id="{2643AB0A-E55D-27AD-91D6-4E70BF56BE4B}"/>
              </a:ext>
            </a:extLst>
          </p:cNvPr>
          <p:cNvSpPr txBox="1"/>
          <p:nvPr/>
        </p:nvSpPr>
        <p:spPr>
          <a:xfrm>
            <a:off x="3918858" y="6355054"/>
            <a:ext cx="4488024" cy="276999"/>
          </a:xfrm>
          <a:prstGeom prst="rect">
            <a:avLst/>
          </a:prstGeom>
          <a:noFill/>
        </p:spPr>
        <p:txBody>
          <a:bodyPr wrap="square" rtlCol="0">
            <a:spAutoFit/>
          </a:bodyPr>
          <a:lstStyle/>
          <a:p>
            <a:r>
              <a:rPr lang="en-US" sz="1200" dirty="0"/>
              <a:t>*Still need to look at WG Operation Guides</a:t>
            </a:r>
          </a:p>
        </p:txBody>
      </p:sp>
      <p:sp>
        <p:nvSpPr>
          <p:cNvPr id="8" name="TextBox 7">
            <a:extLst>
              <a:ext uri="{FF2B5EF4-FFF2-40B4-BE49-F238E27FC236}">
                <a16:creationId xmlns:a16="http://schemas.microsoft.com/office/drawing/2014/main" id="{5A0C560F-3942-E56A-E9D5-B9A7FE236A0C}"/>
              </a:ext>
            </a:extLst>
          </p:cNvPr>
          <p:cNvSpPr txBox="1"/>
          <p:nvPr/>
        </p:nvSpPr>
        <p:spPr>
          <a:xfrm>
            <a:off x="1066801" y="1234039"/>
            <a:ext cx="4488024" cy="276999"/>
          </a:xfrm>
          <a:prstGeom prst="rect">
            <a:avLst/>
          </a:prstGeom>
          <a:noFill/>
        </p:spPr>
        <p:txBody>
          <a:bodyPr wrap="square" rtlCol="0">
            <a:spAutoFit/>
          </a:bodyPr>
          <a:lstStyle/>
          <a:p>
            <a:r>
              <a:rPr lang="en-US" sz="1200" dirty="0"/>
              <a:t>Option B. Attaining voting rights remains unchanged. </a:t>
            </a:r>
          </a:p>
        </p:txBody>
      </p:sp>
      <p:sp>
        <p:nvSpPr>
          <p:cNvPr id="11" name="Freeform: Shape 10">
            <a:extLst>
              <a:ext uri="{FF2B5EF4-FFF2-40B4-BE49-F238E27FC236}">
                <a16:creationId xmlns:a16="http://schemas.microsoft.com/office/drawing/2014/main" id="{A30E401D-497F-5670-6D9C-3DD70B1034FE}"/>
              </a:ext>
            </a:extLst>
          </p:cNvPr>
          <p:cNvSpPr/>
          <p:nvPr/>
        </p:nvSpPr>
        <p:spPr>
          <a:xfrm rot="8662725">
            <a:off x="10258439" y="-1061703"/>
            <a:ext cx="3867119" cy="3060440"/>
          </a:xfrm>
          <a:custGeom>
            <a:avLst/>
            <a:gdLst>
              <a:gd name="connsiteX0" fmla="*/ 2503715 w 4842588"/>
              <a:gd name="connsiteY0" fmla="*/ 188167 h 3060440"/>
              <a:gd name="connsiteX1" fmla="*/ 372807 w 4842588"/>
              <a:gd name="connsiteY1" fmla="*/ 1451687 h 3060440"/>
              <a:gd name="connsiteX2" fmla="*/ 2503715 w 4842588"/>
              <a:gd name="connsiteY2" fmla="*/ 2715207 h 3060440"/>
              <a:gd name="connsiteX3" fmla="*/ 4634623 w 4842588"/>
              <a:gd name="connsiteY3" fmla="*/ 1451687 h 3060440"/>
              <a:gd name="connsiteX4" fmla="*/ 2503715 w 4842588"/>
              <a:gd name="connsiteY4" fmla="*/ 188167 h 3060440"/>
              <a:gd name="connsiteX5" fmla="*/ 2421294 w 4842588"/>
              <a:gd name="connsiteY5" fmla="*/ 0 h 3060440"/>
              <a:gd name="connsiteX6" fmla="*/ 4842588 w 4842588"/>
              <a:gd name="connsiteY6" fmla="*/ 1530220 h 3060440"/>
              <a:gd name="connsiteX7" fmla="*/ 2421294 w 4842588"/>
              <a:gd name="connsiteY7" fmla="*/ 3060440 h 3060440"/>
              <a:gd name="connsiteX8" fmla="*/ 0 w 4842588"/>
              <a:gd name="connsiteY8" fmla="*/ 1530220 h 3060440"/>
              <a:gd name="connsiteX9" fmla="*/ 2421294 w 4842588"/>
              <a:gd name="connsiteY9" fmla="*/ 0 h 3060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42588" h="3060440">
                <a:moveTo>
                  <a:pt x="2503715" y="188167"/>
                </a:moveTo>
                <a:cubicBezTo>
                  <a:pt x="1326847" y="188167"/>
                  <a:pt x="372807" y="753864"/>
                  <a:pt x="372807" y="1451687"/>
                </a:cubicBezTo>
                <a:cubicBezTo>
                  <a:pt x="372807" y="2149510"/>
                  <a:pt x="1326847" y="2715207"/>
                  <a:pt x="2503715" y="2715207"/>
                </a:cubicBezTo>
                <a:cubicBezTo>
                  <a:pt x="3680583" y="2715207"/>
                  <a:pt x="4634623" y="2149510"/>
                  <a:pt x="4634623" y="1451687"/>
                </a:cubicBezTo>
                <a:cubicBezTo>
                  <a:pt x="4634623" y="753864"/>
                  <a:pt x="3680583" y="188167"/>
                  <a:pt x="2503715" y="188167"/>
                </a:cubicBezTo>
                <a:close/>
                <a:moveTo>
                  <a:pt x="2421294" y="0"/>
                </a:moveTo>
                <a:cubicBezTo>
                  <a:pt x="3758538" y="0"/>
                  <a:pt x="4842588" y="685103"/>
                  <a:pt x="4842588" y="1530220"/>
                </a:cubicBezTo>
                <a:cubicBezTo>
                  <a:pt x="4842588" y="2375337"/>
                  <a:pt x="3758538" y="3060440"/>
                  <a:pt x="2421294" y="3060440"/>
                </a:cubicBezTo>
                <a:cubicBezTo>
                  <a:pt x="1084050" y="3060440"/>
                  <a:pt x="0" y="2375337"/>
                  <a:pt x="0" y="1530220"/>
                </a:cubicBezTo>
                <a:cubicBezTo>
                  <a:pt x="0" y="685103"/>
                  <a:pt x="1084050" y="0"/>
                  <a:pt x="2421294" y="0"/>
                </a:cubicBezTo>
                <a:close/>
              </a:path>
            </a:pathLst>
          </a:custGeom>
          <a:solidFill>
            <a:schemeClr val="accent3">
              <a:lumMod val="40000"/>
              <a:lumOff val="60000"/>
            </a:schemeClr>
          </a:solidFill>
          <a:ln>
            <a:noFill/>
          </a:ln>
        </p:spPr>
        <p:style>
          <a:lnRef idx="2">
            <a:schemeClr val="accent2">
              <a:shade val="15000"/>
            </a:schemeClr>
          </a:lnRef>
          <a:fillRef idx="1">
            <a:schemeClr val="accent2"/>
          </a:fillRef>
          <a:effectRef idx="0">
            <a:schemeClr val="accent2"/>
          </a:effectRef>
          <a:fontRef idx="minor">
            <a:schemeClr val="lt1"/>
          </a:fontRef>
        </p:style>
        <p:txBody>
          <a:bodyPr wrap="square" rtlCol="0" anchor="ctr">
            <a:noAutofit/>
          </a:bodyPr>
          <a:lstStyle/>
          <a:p>
            <a:pPr algn="ctr"/>
            <a:endParaRPr lang="en-US"/>
          </a:p>
        </p:txBody>
      </p:sp>
      <p:sp>
        <p:nvSpPr>
          <p:cNvPr id="13" name="Footer Placeholder 12">
            <a:extLst>
              <a:ext uri="{FF2B5EF4-FFF2-40B4-BE49-F238E27FC236}">
                <a16:creationId xmlns:a16="http://schemas.microsoft.com/office/drawing/2014/main" id="{9EDD59AA-7968-7CC3-1559-55E153838444}"/>
              </a:ext>
            </a:extLst>
          </p:cNvPr>
          <p:cNvSpPr>
            <a:spLocks noGrp="1"/>
          </p:cNvSpPr>
          <p:nvPr>
            <p:ph type="ftr" sz="quarter" idx="11"/>
          </p:nvPr>
        </p:nvSpPr>
        <p:spPr/>
        <p:txBody>
          <a:bodyPr/>
          <a:lstStyle/>
          <a:p>
            <a:r>
              <a:rPr lang="en-US"/>
              <a:t>ec-25-0121-02-LMSC</a:t>
            </a:r>
          </a:p>
        </p:txBody>
      </p:sp>
      <p:sp>
        <p:nvSpPr>
          <p:cNvPr id="14" name="Slide Number Placeholder 13">
            <a:extLst>
              <a:ext uri="{FF2B5EF4-FFF2-40B4-BE49-F238E27FC236}">
                <a16:creationId xmlns:a16="http://schemas.microsoft.com/office/drawing/2014/main" id="{8B1C7E9A-1CE3-95D4-24AC-E3627F2174D6}"/>
              </a:ext>
            </a:extLst>
          </p:cNvPr>
          <p:cNvSpPr>
            <a:spLocks noGrp="1"/>
          </p:cNvSpPr>
          <p:nvPr>
            <p:ph type="sldNum" sz="quarter" idx="12"/>
          </p:nvPr>
        </p:nvSpPr>
        <p:spPr/>
        <p:txBody>
          <a:bodyPr/>
          <a:lstStyle/>
          <a:p>
            <a:fld id="{D36A2A6F-6FF0-4223-AF3F-D307F7A8F074}" type="slidenum">
              <a:rPr lang="en-US" smtClean="0"/>
              <a:t>7</a:t>
            </a:fld>
            <a:endParaRPr lang="en-US"/>
          </a:p>
        </p:txBody>
      </p:sp>
    </p:spTree>
    <p:extLst>
      <p:ext uri="{BB962C8B-B14F-4D97-AF65-F5344CB8AC3E}">
        <p14:creationId xmlns:p14="http://schemas.microsoft.com/office/powerpoint/2010/main" val="16809896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1046</TotalTime>
  <Words>1373</Words>
  <Application>Microsoft Office PowerPoint</Application>
  <PresentationFormat>Widescreen</PresentationFormat>
  <Paragraphs>93</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Aptos</vt:lpstr>
      <vt:lpstr>Aptos Display</vt:lpstr>
      <vt:lpstr>Arial</vt:lpstr>
      <vt:lpstr>Calibri</vt:lpstr>
      <vt:lpstr>Times New Roman</vt:lpstr>
      <vt:lpstr>Office Theme</vt:lpstr>
      <vt:lpstr>LMSC July Plenary Rules Discussion: Voting Next Steps</vt:lpstr>
      <vt:lpstr>Problem 1: Attendance Experience</vt:lpstr>
      <vt:lpstr>Problem 2:  Authenticity/Identity</vt:lpstr>
      <vt:lpstr>Problem 3:  “Balance of all interested parties” (WG P&amp;P, sect. 6)</vt:lpstr>
      <vt:lpstr>Range of Options</vt:lpstr>
      <vt:lpstr>Proposed Solution (1/2); WG P&amp;P</vt:lpstr>
      <vt:lpstr>Proposed Solution (2/2) ; WG P&amp;P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Beth Kochuparambil (edonnay)</dc:creator>
  <cp:lastModifiedBy>Beth Kochuparambil (edonnay)</cp:lastModifiedBy>
  <cp:revision>21</cp:revision>
  <dcterms:created xsi:type="dcterms:W3CDTF">2025-06-02T17:23:06Z</dcterms:created>
  <dcterms:modified xsi:type="dcterms:W3CDTF">2025-07-28T09:33:00Z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189e4fd-a2fa-47bf-9b21-17f706ee2968_Enabled">
    <vt:lpwstr>true</vt:lpwstr>
  </property>
  <property fmtid="{D5CDD505-2E9C-101B-9397-08002B2CF9AE}" pid="3" name="MSIP_Label_a189e4fd-a2fa-47bf-9b21-17f706ee2968_SetDate">
    <vt:lpwstr>2025-06-02T17:23:17Z</vt:lpwstr>
  </property>
  <property fmtid="{D5CDD505-2E9C-101B-9397-08002B2CF9AE}" pid="4" name="MSIP_Label_a189e4fd-a2fa-47bf-9b21-17f706ee2968_Method">
    <vt:lpwstr>Privileged</vt:lpwstr>
  </property>
  <property fmtid="{D5CDD505-2E9C-101B-9397-08002B2CF9AE}" pid="5" name="MSIP_Label_a189e4fd-a2fa-47bf-9b21-17f706ee2968_Name">
    <vt:lpwstr>Cisco Public Label</vt:lpwstr>
  </property>
  <property fmtid="{D5CDD505-2E9C-101B-9397-08002B2CF9AE}" pid="6" name="MSIP_Label_a189e4fd-a2fa-47bf-9b21-17f706ee2968_SiteId">
    <vt:lpwstr>5ae1af62-9505-4097-a69a-c1553ef7840e</vt:lpwstr>
  </property>
  <property fmtid="{D5CDD505-2E9C-101B-9397-08002B2CF9AE}" pid="7" name="MSIP_Label_a189e4fd-a2fa-47bf-9b21-17f706ee2968_ActionId">
    <vt:lpwstr>5bd3815a-0f3c-4b32-8675-c8687c8a1786</vt:lpwstr>
  </property>
  <property fmtid="{D5CDD505-2E9C-101B-9397-08002B2CF9AE}" pid="8" name="MSIP_Label_a189e4fd-a2fa-47bf-9b21-17f706ee2968_ContentBits">
    <vt:lpwstr>2</vt:lpwstr>
  </property>
  <property fmtid="{D5CDD505-2E9C-101B-9397-08002B2CF9AE}" pid="9" name="MSIP_Label_a189e4fd-a2fa-47bf-9b21-17f706ee2968_Tag">
    <vt:lpwstr>10, 0, 1, 1</vt:lpwstr>
  </property>
  <property fmtid="{D5CDD505-2E9C-101B-9397-08002B2CF9AE}" pid="10" name="ClassificationContentMarkingFooterLocations">
    <vt:lpwstr>Office Theme:8</vt:lpwstr>
  </property>
  <property fmtid="{D5CDD505-2E9C-101B-9397-08002B2CF9AE}" pid="11" name="ClassificationContentMarkingFooterText">
    <vt:lpwstr>-</vt:lpwstr>
  </property>
</Properties>
</file>