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2" r:id="rId1"/>
  </p:sldMasterIdLst>
  <p:notesMasterIdLst>
    <p:notesMasterId r:id="rId9"/>
  </p:notesMasterIdLst>
  <p:handoutMasterIdLst>
    <p:handoutMasterId r:id="rId10"/>
  </p:handoutMasterIdLst>
  <p:sldIdLst>
    <p:sldId id="624" r:id="rId2"/>
    <p:sldId id="619" r:id="rId3"/>
    <p:sldId id="621" r:id="rId4"/>
    <p:sldId id="627" r:id="rId5"/>
    <p:sldId id="626" r:id="rId6"/>
    <p:sldId id="625" r:id="rId7"/>
    <p:sldId id="507" r:id="rId8"/>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kern="1200">
        <a:solidFill>
          <a:schemeClr val="tx1"/>
        </a:solidFill>
        <a:latin typeface="Times New Roman" pitchFamily="18" charset="0"/>
        <a:ea typeface="+mn-ea"/>
        <a:cs typeface="Arial" pitchFamily="34" charset="0"/>
      </a:defRPr>
    </a:lvl5pPr>
    <a:lvl6pPr marL="2286000" algn="l" defTabSz="914400" rtl="0" eaLnBrk="1" latinLnBrk="0" hangingPunct="1">
      <a:defRPr kern="1200">
        <a:solidFill>
          <a:schemeClr val="tx1"/>
        </a:solidFill>
        <a:latin typeface="Times New Roman" pitchFamily="18" charset="0"/>
        <a:ea typeface="+mn-ea"/>
        <a:cs typeface="Arial" pitchFamily="34" charset="0"/>
      </a:defRPr>
    </a:lvl6pPr>
    <a:lvl7pPr marL="2743200" algn="l" defTabSz="914400" rtl="0" eaLnBrk="1" latinLnBrk="0" hangingPunct="1">
      <a:defRPr kern="1200">
        <a:solidFill>
          <a:schemeClr val="tx1"/>
        </a:solidFill>
        <a:latin typeface="Times New Roman" pitchFamily="18" charset="0"/>
        <a:ea typeface="+mn-ea"/>
        <a:cs typeface="Arial" pitchFamily="34" charset="0"/>
      </a:defRPr>
    </a:lvl7pPr>
    <a:lvl8pPr marL="3200400" algn="l" defTabSz="914400" rtl="0" eaLnBrk="1" latinLnBrk="0" hangingPunct="1">
      <a:defRPr kern="1200">
        <a:solidFill>
          <a:schemeClr val="tx1"/>
        </a:solidFill>
        <a:latin typeface="Times New Roman" pitchFamily="18" charset="0"/>
        <a:ea typeface="+mn-ea"/>
        <a:cs typeface="Arial" pitchFamily="34" charset="0"/>
      </a:defRPr>
    </a:lvl8pPr>
    <a:lvl9pPr marL="3657600" algn="l" defTabSz="914400" rtl="0" eaLnBrk="1" latinLnBrk="0" hangingPunct="1">
      <a:defRPr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1152">
          <p15:clr>
            <a:srgbClr val="A4A3A4"/>
          </p15:clr>
        </p15:guide>
        <p15:guide id="2" pos="2928">
          <p15:clr>
            <a:srgbClr val="A4A3A4"/>
          </p15:clr>
        </p15:guide>
      </p15:sldGuideLst>
    </p:ext>
    <p:ext uri="{2D200454-40CA-4A62-9FC3-DE9A4176ACB9}">
      <p15:notesGuideLst xmlns:p15="http://schemas.microsoft.com/office/powerpoint/2012/main">
        <p15:guide id="1" orient="horz" pos="2929"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405" autoAdjust="0"/>
    <p:restoredTop sz="97404" autoAdjust="0"/>
  </p:normalViewPr>
  <p:slideViewPr>
    <p:cSldViewPr>
      <p:cViewPr varScale="1">
        <p:scale>
          <a:sx n="75" d="100"/>
          <a:sy n="75" d="100"/>
        </p:scale>
        <p:origin x="1349" y="53"/>
      </p:cViewPr>
      <p:guideLst>
        <p:guide orient="horz" pos="1152"/>
        <p:guide pos="2928"/>
      </p:guideLst>
    </p:cSldViewPr>
  </p:slideViewPr>
  <p:outlineViewPr>
    <p:cViewPr>
      <p:scale>
        <a:sx n="33" d="100"/>
        <a:sy n="33" d="100"/>
      </p:scale>
      <p:origin x="0" y="0"/>
    </p:cViewPr>
  </p:outlineViewPr>
  <p:notesTextViewPr>
    <p:cViewPr>
      <p:scale>
        <a:sx n="50" d="100"/>
        <a:sy n="50" d="100"/>
      </p:scale>
      <p:origin x="0" y="0"/>
    </p:cViewPr>
  </p:notesTextViewPr>
  <p:sorterViewPr>
    <p:cViewPr>
      <p:scale>
        <a:sx n="100" d="100"/>
        <a:sy n="100" d="100"/>
      </p:scale>
      <p:origin x="0" y="0"/>
    </p:cViewPr>
  </p:sorterViewPr>
  <p:notesViewPr>
    <p:cSldViewPr>
      <p:cViewPr varScale="1">
        <p:scale>
          <a:sx n="54" d="100"/>
          <a:sy n="54" d="100"/>
        </p:scale>
        <p:origin x="-1386" y="-108"/>
      </p:cViewPr>
      <p:guideLst>
        <p:guide orient="horz" pos="292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1" name="Rectangle 3"/>
          <p:cNvSpPr>
            <a:spLocks noGrp="1" noChangeArrowheads="1"/>
          </p:cNvSpPr>
          <p:nvPr>
            <p:ph type="dt" sz="quarter"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3012" name="Rectangle 4"/>
          <p:cNvSpPr>
            <a:spLocks noGrp="1" noChangeArrowheads="1"/>
          </p:cNvSpPr>
          <p:nvPr>
            <p:ph type="ftr" sz="quarter" idx="2"/>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r>
              <a:rPr lang="en-US"/>
              <a:t>November 2024</a:t>
            </a:r>
          </a:p>
        </p:txBody>
      </p:sp>
      <p:sp>
        <p:nvSpPr>
          <p:cNvPr id="43013" name="Rectangle 5"/>
          <p:cNvSpPr>
            <a:spLocks noGrp="1" noChangeArrowheads="1"/>
          </p:cNvSpPr>
          <p:nvPr>
            <p:ph type="sldNum" sz="quarter" idx="3"/>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9F042E5D-BF76-408E-AF8C-1E201793EC83}" type="slidenum">
              <a:rPr lang="en-US"/>
              <a:pPr>
                <a:defRPr/>
              </a:pPr>
              <a:t>‹#›</a:t>
            </a:fld>
            <a:endParaRPr lang="en-US"/>
          </a:p>
        </p:txBody>
      </p:sp>
    </p:spTree>
    <p:extLst>
      <p:ext uri="{BB962C8B-B14F-4D97-AF65-F5344CB8AC3E}">
        <p14:creationId xmlns:p14="http://schemas.microsoft.com/office/powerpoint/2010/main" val="2799252089"/>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099" name="Rectangle 3"/>
          <p:cNvSpPr>
            <a:spLocks noGrp="1" noChangeArrowheads="1"/>
          </p:cNvSpPr>
          <p:nvPr>
            <p:ph type="dt"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5060" name="Rectangle 4"/>
          <p:cNvSpPr>
            <a:spLocks noGrp="1" noRot="1" noChangeAspect="1" noChangeArrowheads="1" noTextEdit="1"/>
          </p:cNvSpPr>
          <p:nvPr>
            <p:ph type="sldImg" idx="2"/>
          </p:nvPr>
        </p:nvSpPr>
        <p:spPr bwMode="auto">
          <a:xfrm>
            <a:off x="1182688" y="701675"/>
            <a:ext cx="4646612" cy="34861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34199" y="4416746"/>
            <a:ext cx="5142016" cy="4178942"/>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r>
              <a:rPr lang="en-US"/>
              <a:t>November 2024</a:t>
            </a:r>
          </a:p>
        </p:txBody>
      </p:sp>
      <p:sp>
        <p:nvSpPr>
          <p:cNvPr id="4103" name="Rectangle 7"/>
          <p:cNvSpPr>
            <a:spLocks noGrp="1" noChangeArrowheads="1"/>
          </p:cNvSpPr>
          <p:nvPr>
            <p:ph type="sldNum" sz="quarter" idx="5"/>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3F4789A0-AAA0-4A8A-9A40-13BCD6237604}" type="slidenum">
              <a:rPr lang="en-US"/>
              <a:pPr>
                <a:defRPr/>
              </a:pPr>
              <a:t>‹#›</a:t>
            </a:fld>
            <a:endParaRPr lang="en-US"/>
          </a:p>
        </p:txBody>
      </p:sp>
    </p:spTree>
    <p:extLst>
      <p:ext uri="{BB962C8B-B14F-4D97-AF65-F5344CB8AC3E}">
        <p14:creationId xmlns:p14="http://schemas.microsoft.com/office/powerpoint/2010/main" val="2141951521"/>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November 2024</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411227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Footer Placeholder 3"/>
          <p:cNvSpPr>
            <a:spLocks noGrp="1"/>
          </p:cNvSpPr>
          <p:nvPr>
            <p:ph type="ftr" sz="quarter" idx="10"/>
          </p:nvPr>
        </p:nvSpPr>
        <p:spPr/>
        <p:txBody>
          <a:bodyPr/>
          <a:lstStyle/>
          <a:p>
            <a:pPr>
              <a:defRPr/>
            </a:pPr>
            <a:r>
              <a:rPr lang="en-US"/>
              <a:t>November 2024</a:t>
            </a:r>
          </a:p>
        </p:txBody>
      </p:sp>
      <p:sp>
        <p:nvSpPr>
          <p:cNvPr id="5" name="Slide Number Placeholder 4"/>
          <p:cNvSpPr>
            <a:spLocks noGrp="1"/>
          </p:cNvSpPr>
          <p:nvPr>
            <p:ph type="sldNum" sz="quarter" idx="11"/>
          </p:nvPr>
        </p:nvSpPr>
        <p:spPr/>
        <p:txBody>
          <a:bodyPr/>
          <a:lstStyle/>
          <a:p>
            <a:pPr>
              <a:defRPr/>
            </a:pPr>
            <a:fld id="{3F4789A0-AAA0-4A8A-9A40-13BCD6237604}" type="slidenum">
              <a:rPr lang="en-US" smtClean="0"/>
              <a:pPr>
                <a:defRPr/>
              </a:pPr>
              <a:t>2</a:t>
            </a:fld>
            <a:endParaRPr lang="en-US"/>
          </a:p>
        </p:txBody>
      </p:sp>
    </p:spTree>
    <p:extLst>
      <p:ext uri="{BB962C8B-B14F-4D97-AF65-F5344CB8AC3E}">
        <p14:creationId xmlns:p14="http://schemas.microsoft.com/office/powerpoint/2010/main" val="10000232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3F4789A0-AAA0-4A8A-9A40-13BCD6237604}" type="slidenum">
              <a:rPr lang="en-US" smtClean="0"/>
              <a:pPr>
                <a:defRPr/>
              </a:pPr>
              <a:t>6</a:t>
            </a:fld>
            <a:endParaRPr lang="en-US"/>
          </a:p>
        </p:txBody>
      </p:sp>
      <p:sp>
        <p:nvSpPr>
          <p:cNvPr id="5" name="Footer Placeholder 4"/>
          <p:cNvSpPr>
            <a:spLocks noGrp="1"/>
          </p:cNvSpPr>
          <p:nvPr>
            <p:ph type="ftr" sz="quarter" idx="11"/>
          </p:nvPr>
        </p:nvSpPr>
        <p:spPr/>
        <p:txBody>
          <a:bodyPr/>
          <a:lstStyle/>
          <a:p>
            <a:pPr>
              <a:defRPr/>
            </a:pPr>
            <a:r>
              <a:rPr lang="en-US"/>
              <a:t>November 2024</a:t>
            </a:r>
          </a:p>
        </p:txBody>
      </p:sp>
    </p:spTree>
    <p:extLst>
      <p:ext uri="{BB962C8B-B14F-4D97-AF65-F5344CB8AC3E}">
        <p14:creationId xmlns:p14="http://schemas.microsoft.com/office/powerpoint/2010/main" val="20360096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marL="0" marR="0" lvl="0" indent="0" algn="r" defTabSz="933450"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PGothic" pitchFamily="34" charset="-128"/>
                <a:cs typeface="+mn-cs"/>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marL="0" marR="0" lvl="0" indent="0" algn="l" defTabSz="933450"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PGothic" pitchFamily="34" charset="-128"/>
                <a:cs typeface="+mn-cs"/>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sz="1200" dirty="0">
                <a:latin typeface="Times New Roman" pitchFamily="18" charset="0"/>
              </a:rPr>
              <a:t>Historical Attendance: </a:t>
            </a:r>
          </a:p>
          <a:p>
            <a:pPr defTabSz="933450"/>
            <a:r>
              <a:rPr lang="en-US" sz="1200" dirty="0">
                <a:latin typeface="Times New Roman" pitchFamily="18" charset="0"/>
              </a:rPr>
              <a:t>      Number attending the meeting (Local/Remote) [Virtual/Mixed/Person]</a:t>
            </a:r>
          </a:p>
          <a:p>
            <a:pPr defTabSz="933450"/>
            <a:endParaRPr lang="en-US" sz="1200" dirty="0">
              <a:latin typeface="Times New Roman" pitchFamily="18" charset="0"/>
            </a:endParaRPr>
          </a:p>
          <a:p>
            <a:pPr defTabSz="933450"/>
            <a:br>
              <a:rPr lang="en-US" sz="1200" dirty="0">
                <a:latin typeface="Times New Roman" pitchFamily="18" charset="0"/>
              </a:rPr>
            </a:br>
            <a:endParaRPr lang="en-US" sz="1200" dirty="0">
              <a:latin typeface="Times New Roman" pitchFamily="18" charset="0"/>
            </a:endParaRPr>
          </a:p>
        </p:txBody>
      </p:sp>
    </p:spTree>
    <p:extLst>
      <p:ext uri="{BB962C8B-B14F-4D97-AF65-F5344CB8AC3E}">
        <p14:creationId xmlns:p14="http://schemas.microsoft.com/office/powerpoint/2010/main" val="29684107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pPr>
              <a:defRPr/>
            </a:pPr>
            <a:r>
              <a:rPr lang="en-US"/>
              <a:t>July 2025</a:t>
            </a:r>
          </a:p>
        </p:txBody>
      </p:sp>
      <p:sp>
        <p:nvSpPr>
          <p:cNvPr id="5" name="Footer Placeholder 4"/>
          <p:cNvSpPr>
            <a:spLocks noGrp="1"/>
          </p:cNvSpPr>
          <p:nvPr>
            <p:ph type="ftr" sz="quarter" idx="11"/>
          </p:nvPr>
        </p:nvSpPr>
        <p:spPr/>
        <p:txBody>
          <a:bodyPr/>
          <a:lstStyle/>
          <a:p>
            <a:pPr>
              <a:defRPr/>
            </a:pPr>
            <a:r>
              <a:rPr lang="en-US"/>
              <a:t>D. Stanley, HP Enterprise</a:t>
            </a:r>
          </a:p>
        </p:txBody>
      </p:sp>
      <p:sp>
        <p:nvSpPr>
          <p:cNvPr id="6" name="Slide Number Placeholder 5"/>
          <p:cNvSpPr>
            <a:spLocks noGrp="1"/>
          </p:cNvSpPr>
          <p:nvPr>
            <p:ph type="sldNum" sz="quarter" idx="12"/>
          </p:nvPr>
        </p:nvSpPr>
        <p:spPr/>
        <p:txBody>
          <a:bodyPr/>
          <a:lstStyle/>
          <a:p>
            <a:pPr>
              <a:defRPr/>
            </a:pPr>
            <a:fld id="{1E021F72-5A2D-4EBF-9D13-D35A5BD6752C}" type="slidenum">
              <a:rPr lang="en-US" smtClean="0"/>
              <a:pPr>
                <a:defRPr/>
              </a:pPr>
              <a:t>‹#›</a:t>
            </a:fld>
            <a:endParaRPr lang="en-US"/>
          </a:p>
        </p:txBody>
      </p:sp>
    </p:spTree>
    <p:extLst>
      <p:ext uri="{BB962C8B-B14F-4D97-AF65-F5344CB8AC3E}">
        <p14:creationId xmlns:p14="http://schemas.microsoft.com/office/powerpoint/2010/main" val="5478850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pPr>
              <a:defRPr/>
            </a:pPr>
            <a:r>
              <a:rPr lang="en-US"/>
              <a:t>July 2025</a:t>
            </a:r>
          </a:p>
        </p:txBody>
      </p:sp>
      <p:sp>
        <p:nvSpPr>
          <p:cNvPr id="5" name="Footer Placeholder 4"/>
          <p:cNvSpPr>
            <a:spLocks noGrp="1"/>
          </p:cNvSpPr>
          <p:nvPr>
            <p:ph type="ftr" sz="quarter" idx="11"/>
          </p:nvPr>
        </p:nvSpPr>
        <p:spPr/>
        <p:txBody>
          <a:bodyPr/>
          <a:lstStyle/>
          <a:p>
            <a:pPr>
              <a:defRPr/>
            </a:pPr>
            <a:r>
              <a:rPr lang="en-US"/>
              <a:t>D. Stanley, HP Enterprise</a:t>
            </a:r>
          </a:p>
        </p:txBody>
      </p:sp>
      <p:sp>
        <p:nvSpPr>
          <p:cNvPr id="6" name="Slide Number Placeholder 5"/>
          <p:cNvSpPr>
            <a:spLocks noGrp="1"/>
          </p:cNvSpPr>
          <p:nvPr>
            <p:ph type="sldNum" sz="quarter" idx="12"/>
          </p:nvPr>
        </p:nvSpPr>
        <p:spPr/>
        <p:txBody>
          <a:bodyPr/>
          <a:lstStyle/>
          <a:p>
            <a:pPr>
              <a:defRPr/>
            </a:pPr>
            <a:fld id="{E21FD272-7419-4152-A918-3B2CE6CB50B0}" type="slidenum">
              <a:rPr lang="en-US" smtClean="0"/>
              <a:pPr>
                <a:defRPr/>
              </a:pPr>
              <a:t>‹#›</a:t>
            </a:fld>
            <a:endParaRPr lang="en-US"/>
          </a:p>
        </p:txBody>
      </p:sp>
    </p:spTree>
    <p:extLst>
      <p:ext uri="{BB962C8B-B14F-4D97-AF65-F5344CB8AC3E}">
        <p14:creationId xmlns:p14="http://schemas.microsoft.com/office/powerpoint/2010/main" val="35767083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pPr>
              <a:defRPr/>
            </a:pPr>
            <a:r>
              <a:rPr lang="en-US"/>
              <a:t>July 2025</a:t>
            </a:r>
          </a:p>
        </p:txBody>
      </p:sp>
      <p:sp>
        <p:nvSpPr>
          <p:cNvPr id="5" name="Footer Placeholder 4"/>
          <p:cNvSpPr>
            <a:spLocks noGrp="1"/>
          </p:cNvSpPr>
          <p:nvPr>
            <p:ph type="ftr" sz="quarter" idx="11"/>
          </p:nvPr>
        </p:nvSpPr>
        <p:spPr/>
        <p:txBody>
          <a:bodyPr/>
          <a:lstStyle/>
          <a:p>
            <a:pPr>
              <a:defRPr/>
            </a:pPr>
            <a:r>
              <a:rPr lang="en-US"/>
              <a:t>D. Stanley, HP Enterprise</a:t>
            </a:r>
          </a:p>
        </p:txBody>
      </p:sp>
      <p:sp>
        <p:nvSpPr>
          <p:cNvPr id="6" name="Slide Number Placeholder 5"/>
          <p:cNvSpPr>
            <a:spLocks noGrp="1"/>
          </p:cNvSpPr>
          <p:nvPr>
            <p:ph type="sldNum" sz="quarter" idx="12"/>
          </p:nvPr>
        </p:nvSpPr>
        <p:spPr/>
        <p:txBody>
          <a:bodyPr/>
          <a:lstStyle/>
          <a:p>
            <a:pPr>
              <a:defRPr/>
            </a:pPr>
            <a:fld id="{68916C83-32D5-4183-8BB8-F71204289A3C}" type="slidenum">
              <a:rPr lang="en-US" smtClean="0"/>
              <a:pPr>
                <a:defRPr/>
              </a:pPr>
              <a:t>‹#›</a:t>
            </a:fld>
            <a:endParaRPr lang="en-US"/>
          </a:p>
        </p:txBody>
      </p:sp>
    </p:spTree>
    <p:extLst>
      <p:ext uri="{BB962C8B-B14F-4D97-AF65-F5344CB8AC3E}">
        <p14:creationId xmlns:p14="http://schemas.microsoft.com/office/powerpoint/2010/main" val="34478073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pPr>
              <a:defRPr/>
            </a:pPr>
            <a:r>
              <a:rPr lang="en-US"/>
              <a:t>July 2025</a:t>
            </a:r>
          </a:p>
        </p:txBody>
      </p:sp>
      <p:sp>
        <p:nvSpPr>
          <p:cNvPr id="5" name="Footer Placeholder 4"/>
          <p:cNvSpPr>
            <a:spLocks noGrp="1"/>
          </p:cNvSpPr>
          <p:nvPr>
            <p:ph type="ftr" sz="quarter" idx="11"/>
          </p:nvPr>
        </p:nvSpPr>
        <p:spPr/>
        <p:txBody>
          <a:bodyPr/>
          <a:lstStyle/>
          <a:p>
            <a:pPr>
              <a:defRPr/>
            </a:pPr>
            <a:r>
              <a:rPr lang="en-US"/>
              <a:t>D. Stanley, HP Enterprise</a:t>
            </a:r>
          </a:p>
        </p:txBody>
      </p:sp>
      <p:sp>
        <p:nvSpPr>
          <p:cNvPr id="6" name="Slide Number Placeholder 5"/>
          <p:cNvSpPr>
            <a:spLocks noGrp="1"/>
          </p:cNvSpPr>
          <p:nvPr>
            <p:ph type="sldNum" sz="quarter" idx="12"/>
          </p:nvPr>
        </p:nvSpPr>
        <p:spPr/>
        <p:txBody>
          <a:bodyPr/>
          <a:lstStyle/>
          <a:p>
            <a:pPr>
              <a:defRPr/>
            </a:pPr>
            <a:fld id="{C8910AE4-85DC-4894-8AA6-C2187499416B}" type="slidenum">
              <a:rPr lang="en-US" smtClean="0"/>
              <a:pPr>
                <a:defRPr/>
              </a:pPr>
              <a:t>‹#›</a:t>
            </a:fld>
            <a:endParaRPr lang="en-US"/>
          </a:p>
        </p:txBody>
      </p:sp>
    </p:spTree>
    <p:extLst>
      <p:ext uri="{BB962C8B-B14F-4D97-AF65-F5344CB8AC3E}">
        <p14:creationId xmlns:p14="http://schemas.microsoft.com/office/powerpoint/2010/main" val="3810301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n-GB"/>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r>
              <a:rPr lang="en-US"/>
              <a:t>July 2025</a:t>
            </a:r>
          </a:p>
        </p:txBody>
      </p:sp>
      <p:sp>
        <p:nvSpPr>
          <p:cNvPr id="5" name="Footer Placeholder 4"/>
          <p:cNvSpPr>
            <a:spLocks noGrp="1"/>
          </p:cNvSpPr>
          <p:nvPr>
            <p:ph type="ftr" sz="quarter" idx="11"/>
          </p:nvPr>
        </p:nvSpPr>
        <p:spPr/>
        <p:txBody>
          <a:bodyPr/>
          <a:lstStyle/>
          <a:p>
            <a:pPr>
              <a:defRPr/>
            </a:pPr>
            <a:r>
              <a:rPr lang="en-US"/>
              <a:t>D. Stanley, HP Enterprise</a:t>
            </a:r>
          </a:p>
        </p:txBody>
      </p:sp>
      <p:sp>
        <p:nvSpPr>
          <p:cNvPr id="6" name="Slide Number Placeholder 5"/>
          <p:cNvSpPr>
            <a:spLocks noGrp="1"/>
          </p:cNvSpPr>
          <p:nvPr>
            <p:ph type="sldNum" sz="quarter" idx="12"/>
          </p:nvPr>
        </p:nvSpPr>
        <p:spPr/>
        <p:txBody>
          <a:bodyPr/>
          <a:lstStyle/>
          <a:p>
            <a:pPr>
              <a:defRPr/>
            </a:pPr>
            <a:fld id="{35FAFA7F-DAC6-4AD4-9B8D-4F97BD8402E5}" type="slidenum">
              <a:rPr lang="en-US" smtClean="0"/>
              <a:pPr>
                <a:defRPr/>
              </a:pPr>
              <a:t>‹#›</a:t>
            </a:fld>
            <a:endParaRPr lang="en-US"/>
          </a:p>
        </p:txBody>
      </p:sp>
    </p:spTree>
    <p:extLst>
      <p:ext uri="{BB962C8B-B14F-4D97-AF65-F5344CB8AC3E}">
        <p14:creationId xmlns:p14="http://schemas.microsoft.com/office/powerpoint/2010/main" val="36180093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pPr>
              <a:defRPr/>
            </a:pPr>
            <a:r>
              <a:rPr lang="en-US"/>
              <a:t>July 2025</a:t>
            </a:r>
          </a:p>
        </p:txBody>
      </p:sp>
      <p:sp>
        <p:nvSpPr>
          <p:cNvPr id="6" name="Footer Placeholder 5"/>
          <p:cNvSpPr>
            <a:spLocks noGrp="1"/>
          </p:cNvSpPr>
          <p:nvPr>
            <p:ph type="ftr" sz="quarter" idx="11"/>
          </p:nvPr>
        </p:nvSpPr>
        <p:spPr/>
        <p:txBody>
          <a:bodyPr/>
          <a:lstStyle/>
          <a:p>
            <a:pPr>
              <a:defRPr/>
            </a:pPr>
            <a:r>
              <a:rPr lang="en-US"/>
              <a:t>D. Stanley, HP Enterprise</a:t>
            </a:r>
          </a:p>
        </p:txBody>
      </p:sp>
      <p:sp>
        <p:nvSpPr>
          <p:cNvPr id="7" name="Slide Number Placeholder 6"/>
          <p:cNvSpPr>
            <a:spLocks noGrp="1"/>
          </p:cNvSpPr>
          <p:nvPr>
            <p:ph type="sldNum" sz="quarter" idx="12"/>
          </p:nvPr>
        </p:nvSpPr>
        <p:spPr/>
        <p:txBody>
          <a:bodyPr/>
          <a:lstStyle/>
          <a:p>
            <a:pPr>
              <a:defRPr/>
            </a:pPr>
            <a:fld id="{0F756E78-B411-4A49-8A56-75D9C3D57CC9}" type="slidenum">
              <a:rPr lang="en-US" smtClean="0"/>
              <a:pPr>
                <a:defRPr/>
              </a:pPr>
              <a:t>‹#›</a:t>
            </a:fld>
            <a:endParaRPr lang="en-US"/>
          </a:p>
        </p:txBody>
      </p:sp>
    </p:spTree>
    <p:extLst>
      <p:ext uri="{BB962C8B-B14F-4D97-AF65-F5344CB8AC3E}">
        <p14:creationId xmlns:p14="http://schemas.microsoft.com/office/powerpoint/2010/main" val="1090262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pPr>
              <a:defRPr/>
            </a:pPr>
            <a:r>
              <a:rPr lang="en-US"/>
              <a:t>July 2025</a:t>
            </a:r>
          </a:p>
        </p:txBody>
      </p:sp>
      <p:sp>
        <p:nvSpPr>
          <p:cNvPr id="8" name="Footer Placeholder 7"/>
          <p:cNvSpPr>
            <a:spLocks noGrp="1"/>
          </p:cNvSpPr>
          <p:nvPr>
            <p:ph type="ftr" sz="quarter" idx="11"/>
          </p:nvPr>
        </p:nvSpPr>
        <p:spPr/>
        <p:txBody>
          <a:bodyPr/>
          <a:lstStyle/>
          <a:p>
            <a:pPr>
              <a:defRPr/>
            </a:pPr>
            <a:r>
              <a:rPr lang="en-US"/>
              <a:t>D. Stanley, HP Enterprise</a:t>
            </a:r>
          </a:p>
        </p:txBody>
      </p:sp>
      <p:sp>
        <p:nvSpPr>
          <p:cNvPr id="9" name="Slide Number Placeholder 8"/>
          <p:cNvSpPr>
            <a:spLocks noGrp="1"/>
          </p:cNvSpPr>
          <p:nvPr>
            <p:ph type="sldNum" sz="quarter" idx="12"/>
          </p:nvPr>
        </p:nvSpPr>
        <p:spPr/>
        <p:txBody>
          <a:bodyPr/>
          <a:lstStyle/>
          <a:p>
            <a:pPr>
              <a:defRPr/>
            </a:pPr>
            <a:fld id="{C38CEB37-5104-4A8D-B584-F10BB83859B7}" type="slidenum">
              <a:rPr lang="en-US" smtClean="0"/>
              <a:pPr>
                <a:defRPr/>
              </a:pPr>
              <a:t>‹#›</a:t>
            </a:fld>
            <a:endParaRPr lang="en-US"/>
          </a:p>
        </p:txBody>
      </p:sp>
    </p:spTree>
    <p:extLst>
      <p:ext uri="{BB962C8B-B14F-4D97-AF65-F5344CB8AC3E}">
        <p14:creationId xmlns:p14="http://schemas.microsoft.com/office/powerpoint/2010/main" val="37729283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pPr>
              <a:defRPr/>
            </a:pPr>
            <a:r>
              <a:rPr lang="en-US"/>
              <a:t>July 2025</a:t>
            </a:r>
          </a:p>
        </p:txBody>
      </p:sp>
      <p:sp>
        <p:nvSpPr>
          <p:cNvPr id="4" name="Footer Placeholder 3"/>
          <p:cNvSpPr>
            <a:spLocks noGrp="1"/>
          </p:cNvSpPr>
          <p:nvPr>
            <p:ph type="ftr" sz="quarter" idx="11"/>
          </p:nvPr>
        </p:nvSpPr>
        <p:spPr/>
        <p:txBody>
          <a:bodyPr/>
          <a:lstStyle/>
          <a:p>
            <a:pPr>
              <a:defRPr/>
            </a:pPr>
            <a:r>
              <a:rPr lang="en-US"/>
              <a:t>D. Stanley, HP Enterprise</a:t>
            </a:r>
          </a:p>
        </p:txBody>
      </p:sp>
      <p:sp>
        <p:nvSpPr>
          <p:cNvPr id="5" name="Slide Number Placeholder 4"/>
          <p:cNvSpPr>
            <a:spLocks noGrp="1"/>
          </p:cNvSpPr>
          <p:nvPr>
            <p:ph type="sldNum" sz="quarter" idx="12"/>
          </p:nvPr>
        </p:nvSpPr>
        <p:spPr/>
        <p:txBody>
          <a:bodyPr/>
          <a:lstStyle/>
          <a:p>
            <a:pPr>
              <a:defRPr/>
            </a:pPr>
            <a:fld id="{567EF0D1-CDA8-4A2C-97F1-BCCEC62488BC}" type="slidenum">
              <a:rPr lang="en-US" smtClean="0"/>
              <a:pPr>
                <a:defRPr/>
              </a:pPr>
              <a:t>‹#›</a:t>
            </a:fld>
            <a:endParaRPr lang="en-US"/>
          </a:p>
        </p:txBody>
      </p:sp>
    </p:spTree>
    <p:extLst>
      <p:ext uri="{BB962C8B-B14F-4D97-AF65-F5344CB8AC3E}">
        <p14:creationId xmlns:p14="http://schemas.microsoft.com/office/powerpoint/2010/main" val="17553433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a:t>July 2025</a:t>
            </a:r>
          </a:p>
        </p:txBody>
      </p:sp>
      <p:sp>
        <p:nvSpPr>
          <p:cNvPr id="3" name="Footer Placeholder 2"/>
          <p:cNvSpPr>
            <a:spLocks noGrp="1"/>
          </p:cNvSpPr>
          <p:nvPr>
            <p:ph type="ftr" sz="quarter" idx="11"/>
          </p:nvPr>
        </p:nvSpPr>
        <p:spPr/>
        <p:txBody>
          <a:bodyPr/>
          <a:lstStyle/>
          <a:p>
            <a:pPr>
              <a:defRPr/>
            </a:pPr>
            <a:r>
              <a:rPr lang="en-US"/>
              <a:t>D. Stanley, HP Enterprise</a:t>
            </a:r>
          </a:p>
        </p:txBody>
      </p:sp>
      <p:sp>
        <p:nvSpPr>
          <p:cNvPr id="4" name="Slide Number Placeholder 3"/>
          <p:cNvSpPr>
            <a:spLocks noGrp="1"/>
          </p:cNvSpPr>
          <p:nvPr>
            <p:ph type="sldNum" sz="quarter" idx="12"/>
          </p:nvPr>
        </p:nvSpPr>
        <p:spPr/>
        <p:txBody>
          <a:bodyPr/>
          <a:lstStyle/>
          <a:p>
            <a:pPr>
              <a:defRPr/>
            </a:pPr>
            <a:fld id="{55F5AC62-79C9-439A-9F92-7BF53B4E81EC}" type="slidenum">
              <a:rPr lang="en-US" smtClean="0"/>
              <a:pPr>
                <a:defRPr/>
              </a:pPr>
              <a:t>‹#›</a:t>
            </a:fld>
            <a:endParaRPr lang="en-US"/>
          </a:p>
        </p:txBody>
      </p:sp>
    </p:spTree>
    <p:extLst>
      <p:ext uri="{BB962C8B-B14F-4D97-AF65-F5344CB8AC3E}">
        <p14:creationId xmlns:p14="http://schemas.microsoft.com/office/powerpoint/2010/main" val="629498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r>
              <a:rPr lang="en-US"/>
              <a:t>July 2025</a:t>
            </a:r>
          </a:p>
        </p:txBody>
      </p:sp>
      <p:sp>
        <p:nvSpPr>
          <p:cNvPr id="6" name="Footer Placeholder 5"/>
          <p:cNvSpPr>
            <a:spLocks noGrp="1"/>
          </p:cNvSpPr>
          <p:nvPr>
            <p:ph type="ftr" sz="quarter" idx="11"/>
          </p:nvPr>
        </p:nvSpPr>
        <p:spPr/>
        <p:txBody>
          <a:bodyPr/>
          <a:lstStyle/>
          <a:p>
            <a:pPr>
              <a:defRPr/>
            </a:pPr>
            <a:r>
              <a:rPr lang="en-US"/>
              <a:t>D. Stanley, HP Enterprise</a:t>
            </a:r>
          </a:p>
        </p:txBody>
      </p:sp>
      <p:sp>
        <p:nvSpPr>
          <p:cNvPr id="7" name="Slide Number Placeholder 6"/>
          <p:cNvSpPr>
            <a:spLocks noGrp="1"/>
          </p:cNvSpPr>
          <p:nvPr>
            <p:ph type="sldNum" sz="quarter" idx="12"/>
          </p:nvPr>
        </p:nvSpPr>
        <p:spPr/>
        <p:txBody>
          <a:bodyPr/>
          <a:lstStyle/>
          <a:p>
            <a:pPr>
              <a:defRPr/>
            </a:pPr>
            <a:fld id="{43102C4A-262E-4FC3-8014-622FD9074A70}" type="slidenum">
              <a:rPr lang="en-US" smtClean="0"/>
              <a:pPr>
                <a:defRPr/>
              </a:pPr>
              <a:t>‹#›</a:t>
            </a:fld>
            <a:endParaRPr lang="en-US"/>
          </a:p>
        </p:txBody>
      </p:sp>
    </p:spTree>
    <p:extLst>
      <p:ext uri="{BB962C8B-B14F-4D97-AF65-F5344CB8AC3E}">
        <p14:creationId xmlns:p14="http://schemas.microsoft.com/office/powerpoint/2010/main" val="16577243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r>
              <a:rPr lang="en-US"/>
              <a:t>July 2025</a:t>
            </a:r>
          </a:p>
        </p:txBody>
      </p:sp>
      <p:sp>
        <p:nvSpPr>
          <p:cNvPr id="6" name="Footer Placeholder 5"/>
          <p:cNvSpPr>
            <a:spLocks noGrp="1"/>
          </p:cNvSpPr>
          <p:nvPr>
            <p:ph type="ftr" sz="quarter" idx="11"/>
          </p:nvPr>
        </p:nvSpPr>
        <p:spPr/>
        <p:txBody>
          <a:bodyPr/>
          <a:lstStyle/>
          <a:p>
            <a:pPr>
              <a:defRPr/>
            </a:pPr>
            <a:r>
              <a:rPr lang="en-US"/>
              <a:t>D. Stanley, HP Enterprise</a:t>
            </a:r>
          </a:p>
        </p:txBody>
      </p:sp>
      <p:sp>
        <p:nvSpPr>
          <p:cNvPr id="7" name="Slide Number Placeholder 6"/>
          <p:cNvSpPr>
            <a:spLocks noGrp="1"/>
          </p:cNvSpPr>
          <p:nvPr>
            <p:ph type="sldNum" sz="quarter" idx="12"/>
          </p:nvPr>
        </p:nvSpPr>
        <p:spPr/>
        <p:txBody>
          <a:bodyPr/>
          <a:lstStyle/>
          <a:p>
            <a:pPr>
              <a:defRPr/>
            </a:pPr>
            <a:fld id="{6FCBBC5D-32F8-4359-BF9B-38DBA3AD3F01}" type="slidenum">
              <a:rPr lang="en-US" smtClean="0"/>
              <a:pPr>
                <a:defRPr/>
              </a:pPr>
              <a:t>‹#›</a:t>
            </a:fld>
            <a:endParaRPr lang="en-US"/>
          </a:p>
        </p:txBody>
      </p:sp>
    </p:spTree>
    <p:extLst>
      <p:ext uri="{BB962C8B-B14F-4D97-AF65-F5344CB8AC3E}">
        <p14:creationId xmlns:p14="http://schemas.microsoft.com/office/powerpoint/2010/main" val="19149876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r>
              <a:rPr lang="en-US"/>
              <a:t>July 2025</a:t>
            </a: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r>
              <a:rPr lang="en-US"/>
              <a:t>D. Stanley, HP Enterprise</a:t>
            </a: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9D398DEB-576E-470D-A31C-B5D1605DDD33}" type="slidenum">
              <a:rPr lang="en-US" smtClean="0"/>
              <a:pPr>
                <a:defRPr/>
              </a:pPr>
              <a:t>‹#›</a:t>
            </a:fld>
            <a:endParaRPr lang="en-US"/>
          </a:p>
        </p:txBody>
      </p:sp>
    </p:spTree>
    <p:extLst>
      <p:ext uri="{BB962C8B-B14F-4D97-AF65-F5344CB8AC3E}">
        <p14:creationId xmlns:p14="http://schemas.microsoft.com/office/powerpoint/2010/main" val="3309089224"/>
      </p:ext>
    </p:extLst>
  </p:cSld>
  <p:clrMap bg1="lt1" tx1="dk1" bg2="lt2" tx2="dk2" accent1="accent1" accent2="accent2" accent3="accent3" accent4="accent4" accent5="accent5" accent6="accent6" hlink="hlink" folHlink="folHlink"/>
  <p:sldLayoutIdLst>
    <p:sldLayoutId id="2147483923" r:id="rId1"/>
    <p:sldLayoutId id="2147483924" r:id="rId2"/>
    <p:sldLayoutId id="2147483925" r:id="rId3"/>
    <p:sldLayoutId id="2147483926" r:id="rId4"/>
    <p:sldLayoutId id="2147483927" r:id="rId5"/>
    <p:sldLayoutId id="2147483928" r:id="rId6"/>
    <p:sldLayoutId id="2147483929" r:id="rId7"/>
    <p:sldLayoutId id="2147483930" r:id="rId8"/>
    <p:sldLayoutId id="2147483931" r:id="rId9"/>
    <p:sldLayoutId id="2147483932" r:id="rId10"/>
    <p:sldLayoutId id="2147483933" r:id="rId11"/>
  </p:sldLayoutIdLst>
  <p:hf hdr="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ec/dcn/20/ec-20-0187-05-WCSG-wc-sc-operations-manual.doc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ec/dcn/25/ec-25-0135-00-WCSG-2025-07-27-wireless-chairs-sc-meeting-agenda.docx" TargetMode="External"/><Relationship Id="rId2" Type="http://schemas.openxmlformats.org/officeDocument/2006/relationships/hyperlink" Target="https://mentor.ieee.org/802-ec/dcn/25/ec-25-0084-00-WCSG-minutes-march-9-2025.doc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ec/dcn/25/ec-25-0002-00-WCSG-wireless-venue-manager-report-2025.ppt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mentor.ieee.org/802-ec/dcn/25/ec-25-0001-00-WCSG-wireless-treasurer-report-2025.pptx"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ec/dcn/25/ec-25-0001-05-WCSG-wireless-treasurer-report-2025.pptx"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64329" y="873318"/>
            <a:ext cx="7772400" cy="1102519"/>
          </a:xfrm>
          <a:ln/>
        </p:spPr>
        <p:txBody>
          <a:bodyPr>
            <a:norm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sz="3600" dirty="0"/>
              <a:t>2025 July Wireless Chairs SC Report</a:t>
            </a:r>
            <a:endParaRPr lang="en-GB" sz="3600" dirty="0"/>
          </a:p>
        </p:txBody>
      </p:sp>
      <p:sp>
        <p:nvSpPr>
          <p:cNvPr id="3074" name="Rectangle 2"/>
          <p:cNvSpPr>
            <a:spLocks noGrp="1" noChangeArrowheads="1"/>
          </p:cNvSpPr>
          <p:nvPr>
            <p:ph type="subTitle" idx="1"/>
          </p:nvPr>
        </p:nvSpPr>
        <p:spPr>
          <a:xfrm>
            <a:off x="1371600" y="1955006"/>
            <a:ext cx="6400800" cy="357188"/>
          </a:xfrm>
          <a:ln/>
        </p:spPr>
        <p:txBody>
          <a:bodyPr/>
          <a:lstStyle/>
          <a:p>
            <a:pP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 2025-07-01</a:t>
            </a:r>
          </a:p>
        </p:txBody>
      </p:sp>
      <p:sp>
        <p:nvSpPr>
          <p:cNvPr id="6" name="Date Placeholder 3"/>
          <p:cNvSpPr>
            <a:spLocks noGrp="1"/>
          </p:cNvSpPr>
          <p:nvPr>
            <p:ph type="dt" idx="10"/>
          </p:nvPr>
        </p:nvSpPr>
        <p:spPr/>
        <p:txBody>
          <a:bodyPr/>
          <a:lstStyle/>
          <a:p>
            <a:r>
              <a:rPr lang="en-US"/>
              <a:t>July 2025</a:t>
            </a:r>
            <a:endParaRPr lang="en-GB" dirty="0"/>
          </a:p>
        </p:txBody>
      </p:sp>
      <p:sp>
        <p:nvSpPr>
          <p:cNvPr id="7" name="Footer Placeholder 4"/>
          <p:cNvSpPr>
            <a:spLocks noGrp="1"/>
          </p:cNvSpPr>
          <p:nvPr>
            <p:ph type="ftr" idx="11"/>
          </p:nvPr>
        </p:nvSpPr>
        <p:spPr/>
        <p:txBody>
          <a:bodyPr/>
          <a:lstStyle/>
          <a:p>
            <a:r>
              <a:rPr lang="en-GB"/>
              <a:t>D. Stanley, HP Enterprise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39981835"/>
              </p:ext>
            </p:extLst>
          </p:nvPr>
        </p:nvGraphicFramePr>
        <p:xfrm>
          <a:off x="754063" y="2673350"/>
          <a:ext cx="7586662" cy="1998663"/>
        </p:xfrm>
        <a:graphic>
          <a:graphicData uri="http://schemas.openxmlformats.org/presentationml/2006/ole">
            <mc:AlternateContent xmlns:mc="http://schemas.openxmlformats.org/markup-compatibility/2006">
              <mc:Choice xmlns:v="urn:schemas-microsoft-com:vml" Requires="v">
                <p:oleObj name="Document" r:id="rId3" imgW="10489272" imgH="2758361" progId="Word.Document.8">
                  <p:embed/>
                </p:oleObj>
              </mc:Choice>
              <mc:Fallback>
                <p:oleObj name="Document" r:id="rId3" imgW="10489272" imgH="2758361" progId="Word.Document.8">
                  <p:embed/>
                  <p:pic>
                    <p:nvPicPr>
                      <p:cNvPr id="0" name=""/>
                      <p:cNvPicPr>
                        <a:picLocks noChangeAspect="1" noChangeArrowheads="1"/>
                      </p:cNvPicPr>
                      <p:nvPr/>
                    </p:nvPicPr>
                    <p:blipFill>
                      <a:blip r:embed="rId4"/>
                      <a:srcRect/>
                      <a:stretch>
                        <a:fillRect/>
                      </a:stretch>
                    </p:blipFill>
                    <p:spPr bwMode="auto">
                      <a:xfrm>
                        <a:off x="754063" y="2673350"/>
                        <a:ext cx="7586662" cy="1998663"/>
                      </a:xfrm>
                      <a:prstGeom prst="rect">
                        <a:avLst/>
                      </a:prstGeom>
                      <a:noFill/>
                    </p:spPr>
                  </p:pic>
                </p:oleObj>
              </mc:Fallback>
            </mc:AlternateContent>
          </a:graphicData>
        </a:graphic>
      </p:graphicFrame>
      <p:sp>
        <p:nvSpPr>
          <p:cNvPr id="3076" name="Rectangle 4"/>
          <p:cNvSpPr>
            <a:spLocks noChangeArrowheads="1"/>
          </p:cNvSpPr>
          <p:nvPr/>
        </p:nvSpPr>
        <p:spPr bwMode="auto">
          <a:xfrm>
            <a:off x="745331" y="2336993"/>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dirty="0">
                <a:solidFill>
                  <a:srgbClr val="000000"/>
                </a:solidFill>
              </a:rPr>
              <a:t>Authors:</a:t>
            </a:r>
          </a:p>
        </p:txBody>
      </p:sp>
    </p:spTree>
    <p:extLst>
      <p:ext uri="{BB962C8B-B14F-4D97-AF65-F5344CB8AC3E}">
        <p14:creationId xmlns:p14="http://schemas.microsoft.com/office/powerpoint/2010/main" val="306619889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p:txBody>
          <a:bodyPr>
            <a:normAutofit fontScale="90000"/>
          </a:bodyPr>
          <a:lstStyle/>
          <a:p>
            <a:pPr eaLnBrk="1" hangingPunct="1"/>
            <a:br>
              <a:rPr lang="en-US" sz="3600" dirty="0"/>
            </a:br>
            <a:r>
              <a:rPr lang="en-US" sz="3600" dirty="0"/>
              <a:t>Abstract</a:t>
            </a:r>
            <a:br>
              <a:rPr lang="en-US" dirty="0"/>
            </a:br>
            <a:endParaRPr lang="en-US" dirty="0"/>
          </a:p>
        </p:txBody>
      </p:sp>
      <p:sp>
        <p:nvSpPr>
          <p:cNvPr id="12292" name="Rectangle 3"/>
          <p:cNvSpPr>
            <a:spLocks noGrp="1" noChangeArrowheads="1"/>
          </p:cNvSpPr>
          <p:nvPr>
            <p:ph idx="1"/>
          </p:nvPr>
        </p:nvSpPr>
        <p:spPr>
          <a:xfrm>
            <a:off x="381000" y="2057400"/>
            <a:ext cx="8534400" cy="2286000"/>
          </a:xfrm>
        </p:spPr>
        <p:txBody>
          <a:bodyPr>
            <a:normAutofit fontScale="92500" lnSpcReduction="10000"/>
          </a:bodyPr>
          <a:lstStyle/>
          <a:p>
            <a:pPr marL="0" indent="0" defTabSz="1371600" eaLnBrk="0" fontAlgn="base" hangingPunct="0">
              <a:lnSpc>
                <a:spcPct val="110000"/>
              </a:lnSpc>
              <a:spcBef>
                <a:spcPts val="0"/>
              </a:spcBef>
              <a:buNone/>
              <a:tabLst>
                <a:tab pos="2228850" algn="l"/>
                <a:tab pos="6862763" algn="l"/>
              </a:tabLst>
            </a:pPr>
            <a:r>
              <a:rPr lang="en-US" sz="2400" dirty="0">
                <a:cs typeface="Times New Roman" panose="02020603050405020304" pitchFamily="18" charset="0"/>
              </a:rPr>
              <a:t>This document contains the July 2025 Wireless Chairs Standing Committee Report. </a:t>
            </a:r>
          </a:p>
          <a:p>
            <a:pPr marL="0" indent="0" defTabSz="1371600" eaLnBrk="0" fontAlgn="base" hangingPunct="0">
              <a:lnSpc>
                <a:spcPct val="110000"/>
              </a:lnSpc>
              <a:spcBef>
                <a:spcPts val="0"/>
              </a:spcBef>
              <a:buNone/>
              <a:tabLst>
                <a:tab pos="2228850" algn="l"/>
                <a:tab pos="6862763" algn="l"/>
              </a:tabLst>
            </a:pPr>
            <a:endParaRPr lang="en-US" sz="2400" dirty="0">
              <a:cs typeface="Times New Roman" panose="02020603050405020304" pitchFamily="18" charset="0"/>
            </a:endParaRPr>
          </a:p>
          <a:p>
            <a:pPr marL="0" indent="0" defTabSz="1371600" eaLnBrk="0" fontAlgn="base" hangingPunct="0">
              <a:lnSpc>
                <a:spcPct val="110000"/>
              </a:lnSpc>
              <a:spcBef>
                <a:spcPts val="0"/>
              </a:spcBef>
              <a:buNone/>
              <a:tabLst>
                <a:tab pos="2228850" algn="l"/>
                <a:tab pos="6862763" algn="l"/>
              </a:tabLst>
            </a:pPr>
            <a:r>
              <a:rPr lang="en-US" sz="2400" dirty="0">
                <a:cs typeface="Times New Roman" panose="02020603050405020304" pitchFamily="18" charset="0"/>
              </a:rPr>
              <a:t>Material for the annual LMSC Subgroup review is also included.</a:t>
            </a:r>
          </a:p>
          <a:p>
            <a:pPr marL="0" indent="0" defTabSz="1371600" eaLnBrk="1" hangingPunct="1">
              <a:lnSpc>
                <a:spcPct val="80000"/>
              </a:lnSpc>
              <a:buNone/>
              <a:tabLst>
                <a:tab pos="2228850" algn="l"/>
                <a:tab pos="6862763" algn="l"/>
              </a:tabLst>
            </a:pPr>
            <a:endParaRPr lang="en-US" sz="2400" dirty="0"/>
          </a:p>
          <a:p>
            <a:pPr marL="0" indent="0" defTabSz="1371600" eaLnBrk="1" hangingPunct="1">
              <a:lnSpc>
                <a:spcPct val="80000"/>
              </a:lnSpc>
              <a:buNone/>
              <a:tabLst>
                <a:tab pos="2228850" algn="l"/>
                <a:tab pos="6862763" algn="l"/>
              </a:tabLst>
            </a:pPr>
            <a:br>
              <a:rPr lang="en-US" sz="1400" dirty="0"/>
            </a:br>
            <a:endParaRPr lang="en-US" sz="1400" dirty="0"/>
          </a:p>
        </p:txBody>
      </p:sp>
      <p:sp>
        <p:nvSpPr>
          <p:cNvPr id="13314" name="Slide Number Placeholder 5"/>
          <p:cNvSpPr>
            <a:spLocks noGrp="1"/>
          </p:cNvSpPr>
          <p:nvPr>
            <p:ph type="sldNum" sz="quarter" idx="12"/>
          </p:nvPr>
        </p:nvSpPr>
        <p:spPr/>
        <p:txBody>
          <a:bodyPr/>
          <a:lstStyle/>
          <a:p>
            <a:pPr>
              <a:defRPr/>
            </a:pPr>
            <a:fld id="{E2C0D808-C12B-42EF-9B57-97A94A12D142}" type="slidenum">
              <a:rPr lang="en-US" smtClean="0"/>
              <a:pPr>
                <a:defRPr/>
              </a:pPr>
              <a:t>2</a:t>
            </a:fld>
            <a:endParaRPr lang="en-US"/>
          </a:p>
        </p:txBody>
      </p:sp>
      <p:sp>
        <p:nvSpPr>
          <p:cNvPr id="2" name="Date Placeholder 1"/>
          <p:cNvSpPr>
            <a:spLocks noGrp="1"/>
          </p:cNvSpPr>
          <p:nvPr>
            <p:ph type="dt" sz="half" idx="10"/>
          </p:nvPr>
        </p:nvSpPr>
        <p:spPr/>
        <p:txBody>
          <a:bodyPr/>
          <a:lstStyle/>
          <a:p>
            <a:pPr>
              <a:defRPr/>
            </a:pPr>
            <a:r>
              <a:rPr lang="en-US"/>
              <a:t>July 2025</a:t>
            </a:r>
          </a:p>
        </p:txBody>
      </p:sp>
      <p:sp>
        <p:nvSpPr>
          <p:cNvPr id="3" name="Footer Placeholder 2"/>
          <p:cNvSpPr>
            <a:spLocks noGrp="1"/>
          </p:cNvSpPr>
          <p:nvPr>
            <p:ph type="ftr" sz="quarter" idx="11"/>
          </p:nvPr>
        </p:nvSpPr>
        <p:spPr/>
        <p:txBody>
          <a:bodyPr/>
          <a:lstStyle/>
          <a:p>
            <a:pPr>
              <a:defRPr/>
            </a:pPr>
            <a:r>
              <a:rPr lang="en-US"/>
              <a:t>D. Stanley, HP Enterprise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a:spLocks noGrp="1" noChangeArrowheads="1"/>
          </p:cNvSpPr>
          <p:nvPr>
            <p:ph type="title"/>
          </p:nvPr>
        </p:nvSpPr>
        <p:spPr>
          <a:xfrm>
            <a:off x="628650" y="76200"/>
            <a:ext cx="7886700" cy="1325563"/>
          </a:xfrm>
        </p:spPr>
        <p:txBody>
          <a:bodyPr/>
          <a:lstStyle/>
          <a:p>
            <a:pPr eaLnBrk="1" hangingPunct="1"/>
            <a:r>
              <a:rPr lang="en-US" sz="4000" dirty="0"/>
              <a:t>Scope, Duties, Membership</a:t>
            </a:r>
          </a:p>
        </p:txBody>
      </p:sp>
      <p:sp>
        <p:nvSpPr>
          <p:cNvPr id="37890" name="Slide Number Placeholder 5"/>
          <p:cNvSpPr>
            <a:spLocks noGrp="1"/>
          </p:cNvSpPr>
          <p:nvPr>
            <p:ph type="sldNum" sz="quarter" idx="12"/>
          </p:nvPr>
        </p:nvSpPr>
        <p:spPr/>
        <p:txBody>
          <a:bodyPr/>
          <a:lstStyle/>
          <a:p>
            <a:pPr>
              <a:defRPr/>
            </a:pPr>
            <a:fld id="{6C22791D-10B7-4ED3-A051-1D6710D95BE8}" type="slidenum">
              <a:rPr lang="en-US" smtClean="0"/>
              <a:pPr>
                <a:defRPr/>
              </a:pPr>
              <a:t>3</a:t>
            </a:fld>
            <a:endParaRPr lang="en-US"/>
          </a:p>
        </p:txBody>
      </p:sp>
      <p:sp>
        <p:nvSpPr>
          <p:cNvPr id="4" name="Rectangle 3"/>
          <p:cNvSpPr txBox="1">
            <a:spLocks noChangeArrowheads="1"/>
          </p:cNvSpPr>
          <p:nvPr/>
        </p:nvSpPr>
        <p:spPr bwMode="auto">
          <a:xfrm>
            <a:off x="304800" y="1143000"/>
            <a:ext cx="8763000" cy="5410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r>
              <a:rPr lang="en-GB" sz="2400" dirty="0"/>
              <a:t>Scope</a:t>
            </a:r>
          </a:p>
          <a:p>
            <a:pPr marL="0" marR="0" indent="0">
              <a:spcBef>
                <a:spcPts val="0"/>
              </a:spcBef>
              <a:spcAft>
                <a:spcPts val="0"/>
              </a:spcAft>
              <a:buNone/>
            </a:pPr>
            <a:r>
              <a:rPr lang="en-GB" sz="1800" dirty="0">
                <a:effectLst/>
                <a:ea typeface="Times New Roman" panose="02020603050405020304" pitchFamily="18" charset="0"/>
                <a:cs typeface="Times New Roman" panose="02020603050405020304" pitchFamily="18" charset="0"/>
              </a:rPr>
              <a:t>The WCSC manages the operation of Wireless Interim meetings and provides a venue for the joint treasury of the wireless groups to meet and solicit input from non-joint treasury groups. It also provides a forum for the leadership of the 802 Wireless Groups to discuss matters of mutual interest and formulate positions/recommendations as appropriate.</a:t>
            </a:r>
            <a:endParaRPr lang="en-US" sz="1800" dirty="0">
              <a:effectLst/>
              <a:ea typeface="Times New Roman" panose="02020603050405020304" pitchFamily="18" charset="0"/>
              <a:cs typeface="Times New Roman" panose="02020603050405020304" pitchFamily="18" charset="0"/>
            </a:endParaRPr>
          </a:p>
          <a:p>
            <a:r>
              <a:rPr lang="en-US" sz="2400" dirty="0"/>
              <a:t>Purpose</a:t>
            </a:r>
          </a:p>
          <a:p>
            <a:pPr marL="0" indent="0">
              <a:buNone/>
            </a:pPr>
            <a:r>
              <a:rPr lang="en-US" sz="1800" dirty="0">
                <a:effectLst/>
                <a:ea typeface="Times New Roman" panose="02020603050405020304" pitchFamily="18" charset="0"/>
                <a:cs typeface="Times New Roman" panose="02020603050405020304" pitchFamily="18" charset="0"/>
              </a:rPr>
              <a:t>The WCSC was established during the closing EC meeting of the July 2014 IEEE 802 Plenary Session as an activity that (according to the language in the 802 Operations Manual) is an “Other subgroup” that “Assists the Standards Committee”.  In this case, it assists by managing the operation of Wireless Interim meetings and other matters as requested by the </a:t>
            </a:r>
            <a:r>
              <a:rPr lang="en-US" sz="1800" dirty="0">
                <a:ea typeface="Times New Roman" panose="02020603050405020304" pitchFamily="18" charset="0"/>
                <a:cs typeface="Times New Roman" panose="02020603050405020304" pitchFamily="18" charset="0"/>
              </a:rPr>
              <a:t>802 LMSC</a:t>
            </a:r>
            <a:r>
              <a:rPr lang="en-US" sz="1800" dirty="0">
                <a:effectLst/>
                <a:ea typeface="Times New Roman" panose="02020603050405020304" pitchFamily="18" charset="0"/>
                <a:cs typeface="Times New Roman" panose="02020603050405020304" pitchFamily="18" charset="0"/>
              </a:rPr>
              <a:t>.</a:t>
            </a:r>
          </a:p>
          <a:p>
            <a:pPr marL="0" marR="0">
              <a:spcBef>
                <a:spcPts val="0"/>
              </a:spcBef>
              <a:spcAft>
                <a:spcPts val="0"/>
              </a:spcAft>
            </a:pPr>
            <a:r>
              <a:rPr lang="en-GB" sz="2400" dirty="0"/>
              <a:t>Membership: </a:t>
            </a:r>
          </a:p>
          <a:p>
            <a:pPr marL="0" marR="0" indent="0">
              <a:spcBef>
                <a:spcPts val="0"/>
              </a:spcBef>
              <a:spcAft>
                <a:spcPts val="0"/>
              </a:spcAft>
              <a:buNone/>
            </a:pPr>
            <a:r>
              <a:rPr lang="en-US" sz="1800" dirty="0">
                <a:effectLst/>
                <a:ea typeface="Times New Roman" panose="02020603050405020304" pitchFamily="18" charset="0"/>
                <a:cs typeface="Times New Roman" panose="02020603050405020304" pitchFamily="18" charset="0"/>
              </a:rPr>
              <a:t>The members of the WCSC are the WCSC Chair and officers, and all LMSC Working Group chairs and officers. </a:t>
            </a:r>
            <a:r>
              <a:rPr lang="en-GB" sz="1800" dirty="0">
                <a:cs typeface="Times New Roman" panose="02020603050405020304" pitchFamily="18" charset="0"/>
              </a:rPr>
              <a:t>Dorothy Stanley is the current chair.</a:t>
            </a:r>
          </a:p>
          <a:p>
            <a:pPr marL="0" marR="0" indent="0">
              <a:spcBef>
                <a:spcPts val="0"/>
              </a:spcBef>
              <a:spcAft>
                <a:spcPts val="0"/>
              </a:spcAft>
              <a:buNone/>
            </a:pPr>
            <a:endParaRPr lang="en-GB" sz="2000" dirty="0"/>
          </a:p>
          <a:p>
            <a:pPr marL="0" indent="0">
              <a:buNone/>
            </a:pPr>
            <a:br>
              <a:rPr lang="en-US" sz="2400" dirty="0"/>
            </a:br>
            <a:br>
              <a:rPr lang="en-US" sz="2400" dirty="0"/>
            </a:br>
            <a:br>
              <a:rPr lang="en-US" sz="1400" kern="0" dirty="0"/>
            </a:br>
            <a:endParaRPr lang="en-US" sz="1400" kern="0" dirty="0"/>
          </a:p>
        </p:txBody>
      </p:sp>
      <p:sp>
        <p:nvSpPr>
          <p:cNvPr id="2" name="Date Placeholder 1"/>
          <p:cNvSpPr>
            <a:spLocks noGrp="1"/>
          </p:cNvSpPr>
          <p:nvPr>
            <p:ph type="dt" sz="half" idx="10"/>
          </p:nvPr>
        </p:nvSpPr>
        <p:spPr/>
        <p:txBody>
          <a:bodyPr/>
          <a:lstStyle/>
          <a:p>
            <a:pPr>
              <a:defRPr/>
            </a:pPr>
            <a:r>
              <a:rPr lang="en-US"/>
              <a:t>July 2025</a:t>
            </a:r>
          </a:p>
        </p:txBody>
      </p:sp>
      <p:sp>
        <p:nvSpPr>
          <p:cNvPr id="3" name="Footer Placeholder 2"/>
          <p:cNvSpPr>
            <a:spLocks noGrp="1"/>
          </p:cNvSpPr>
          <p:nvPr>
            <p:ph type="ftr" sz="quarter" idx="11"/>
          </p:nvPr>
        </p:nvSpPr>
        <p:spPr/>
        <p:txBody>
          <a:bodyPr/>
          <a:lstStyle/>
          <a:p>
            <a:pPr>
              <a:defRPr/>
            </a:pPr>
            <a:r>
              <a:rPr lang="en-US"/>
              <a:t>D. Stanley, HP Enterprise</a:t>
            </a:r>
          </a:p>
        </p:txBody>
      </p:sp>
    </p:spTree>
    <p:extLst>
      <p:ext uri="{BB962C8B-B14F-4D97-AF65-F5344CB8AC3E}">
        <p14:creationId xmlns:p14="http://schemas.microsoft.com/office/powerpoint/2010/main" val="31034405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a:spLocks noGrp="1" noChangeArrowheads="1"/>
          </p:cNvSpPr>
          <p:nvPr>
            <p:ph type="title"/>
          </p:nvPr>
        </p:nvSpPr>
        <p:spPr>
          <a:xfrm>
            <a:off x="628650" y="76200"/>
            <a:ext cx="7886700" cy="1325563"/>
          </a:xfrm>
        </p:spPr>
        <p:txBody>
          <a:bodyPr/>
          <a:lstStyle/>
          <a:p>
            <a:pPr eaLnBrk="1" hangingPunct="1"/>
            <a:r>
              <a:rPr lang="en-US" sz="4000" dirty="0"/>
              <a:t>Deliverables and operations rules</a:t>
            </a:r>
          </a:p>
        </p:txBody>
      </p:sp>
      <p:sp>
        <p:nvSpPr>
          <p:cNvPr id="37890" name="Slide Number Placeholder 5"/>
          <p:cNvSpPr>
            <a:spLocks noGrp="1"/>
          </p:cNvSpPr>
          <p:nvPr>
            <p:ph type="sldNum" sz="quarter" idx="12"/>
          </p:nvPr>
        </p:nvSpPr>
        <p:spPr/>
        <p:txBody>
          <a:bodyPr/>
          <a:lstStyle/>
          <a:p>
            <a:pPr>
              <a:defRPr/>
            </a:pPr>
            <a:fld id="{6C22791D-10B7-4ED3-A051-1D6710D95BE8}" type="slidenum">
              <a:rPr lang="en-US" smtClean="0"/>
              <a:pPr>
                <a:defRPr/>
              </a:pPr>
              <a:t>4</a:t>
            </a:fld>
            <a:endParaRPr lang="en-US"/>
          </a:p>
        </p:txBody>
      </p:sp>
      <p:sp>
        <p:nvSpPr>
          <p:cNvPr id="4" name="Rectangle 3"/>
          <p:cNvSpPr txBox="1">
            <a:spLocks noChangeArrowheads="1"/>
          </p:cNvSpPr>
          <p:nvPr/>
        </p:nvSpPr>
        <p:spPr bwMode="auto">
          <a:xfrm>
            <a:off x="304800" y="1143000"/>
            <a:ext cx="87630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r>
              <a:rPr lang="en-GB" sz="2400" dirty="0"/>
              <a:t>Deliverables</a:t>
            </a:r>
          </a:p>
          <a:p>
            <a:pPr lvl="1"/>
            <a:r>
              <a:rPr lang="en-GB" sz="2000" dirty="0"/>
              <a:t>WCSC meeting agendas, minutes, venue planning and treasury status documents</a:t>
            </a:r>
          </a:p>
          <a:p>
            <a:pPr lvl="1"/>
            <a:r>
              <a:rPr lang="en-GB" sz="2000" dirty="0"/>
              <a:t>Status report documents presented to the 802 LMSC at plenary sessions</a:t>
            </a:r>
          </a:p>
          <a:p>
            <a:r>
              <a:rPr lang="en-US" sz="2400" dirty="0"/>
              <a:t>Membership rules</a:t>
            </a:r>
          </a:p>
          <a:p>
            <a:pPr lvl="1"/>
            <a:r>
              <a:rPr lang="en-US" sz="2000" dirty="0"/>
              <a:t>See the WCSC Operations Manual, </a:t>
            </a:r>
            <a:r>
              <a:rPr lang="en-US" sz="2000" dirty="0">
                <a:hlinkClick r:id="rId2">
                  <a:extLst>
                    <a:ext uri="{A12FA001-AC4F-418D-AE19-62706E023703}">
                      <ahyp:hlinkClr xmlns:ahyp="http://schemas.microsoft.com/office/drawing/2018/hyperlinkcolor" val="tx"/>
                    </a:ext>
                  </a:extLst>
                </a:hlinkClick>
              </a:rPr>
              <a:t>https://mentor.ieee.org/802-ec/dcn/20/ec-20-0187-05-WCSG-wc-sc-operations-manual.docx</a:t>
            </a:r>
            <a:r>
              <a:rPr lang="en-US" sz="2000" dirty="0"/>
              <a:t>  </a:t>
            </a:r>
          </a:p>
          <a:p>
            <a:r>
              <a:rPr lang="en-US" sz="2400" dirty="0"/>
              <a:t>Voting in the subgroup</a:t>
            </a:r>
          </a:p>
          <a:p>
            <a:pPr lvl="1"/>
            <a:r>
              <a:rPr lang="en-US" sz="2000" dirty="0"/>
              <a:t>See the WCSC Operations Manual, </a:t>
            </a:r>
            <a:r>
              <a:rPr lang="en-US" sz="2000" dirty="0">
                <a:hlinkClick r:id="rId2">
                  <a:extLst>
                    <a:ext uri="{A12FA001-AC4F-418D-AE19-62706E023703}">
                      <ahyp:hlinkClr xmlns:ahyp="http://schemas.microsoft.com/office/drawing/2018/hyperlinkcolor" val="tx"/>
                    </a:ext>
                  </a:extLst>
                </a:hlinkClick>
              </a:rPr>
              <a:t>https://mentor.ieee.org/802-ec/dcn/20/ec-20-0187-05-WCSG-wc-sc-operations-manual.docx</a:t>
            </a:r>
            <a:r>
              <a:rPr lang="en-US" sz="2000" dirty="0"/>
              <a:t> </a:t>
            </a:r>
          </a:p>
          <a:p>
            <a:pPr marR="0"/>
            <a:r>
              <a:rPr lang="en-GB" sz="2400" dirty="0"/>
              <a:t>Parliamentary procedures for approval to move any deliverables to the Standards Committee for action</a:t>
            </a:r>
          </a:p>
          <a:p>
            <a:pPr lvl="1"/>
            <a:r>
              <a:rPr lang="en-GB" sz="2000" dirty="0"/>
              <a:t>Approval by motion in the WCSC</a:t>
            </a:r>
          </a:p>
          <a:p>
            <a:pPr marL="400050" lvl="1">
              <a:spcBef>
                <a:spcPts val="0"/>
              </a:spcBef>
              <a:spcAft>
                <a:spcPts val="0"/>
              </a:spcAft>
            </a:pPr>
            <a:endParaRPr lang="en-GB" sz="2000" dirty="0"/>
          </a:p>
          <a:p>
            <a:pPr marL="0" marR="0" indent="0">
              <a:spcBef>
                <a:spcPts val="0"/>
              </a:spcBef>
              <a:spcAft>
                <a:spcPts val="0"/>
              </a:spcAft>
              <a:buNone/>
            </a:pPr>
            <a:endParaRPr lang="en-GB" sz="2000" dirty="0"/>
          </a:p>
          <a:p>
            <a:pPr marL="0" indent="0">
              <a:buNone/>
            </a:pPr>
            <a:br>
              <a:rPr lang="en-US" sz="2400" dirty="0"/>
            </a:br>
            <a:br>
              <a:rPr lang="en-US" sz="2400" dirty="0"/>
            </a:br>
            <a:br>
              <a:rPr lang="en-US" sz="1400" kern="0" dirty="0"/>
            </a:br>
            <a:endParaRPr lang="en-US" sz="1400" kern="0" dirty="0"/>
          </a:p>
        </p:txBody>
      </p:sp>
      <p:sp>
        <p:nvSpPr>
          <p:cNvPr id="2" name="Date Placeholder 1"/>
          <p:cNvSpPr>
            <a:spLocks noGrp="1"/>
          </p:cNvSpPr>
          <p:nvPr>
            <p:ph type="dt" sz="half" idx="10"/>
          </p:nvPr>
        </p:nvSpPr>
        <p:spPr/>
        <p:txBody>
          <a:bodyPr/>
          <a:lstStyle/>
          <a:p>
            <a:pPr>
              <a:defRPr/>
            </a:pPr>
            <a:r>
              <a:rPr lang="en-US"/>
              <a:t>July 2025</a:t>
            </a:r>
          </a:p>
        </p:txBody>
      </p:sp>
      <p:sp>
        <p:nvSpPr>
          <p:cNvPr id="3" name="Footer Placeholder 2"/>
          <p:cNvSpPr>
            <a:spLocks noGrp="1"/>
          </p:cNvSpPr>
          <p:nvPr>
            <p:ph type="ftr" sz="quarter" idx="11"/>
          </p:nvPr>
        </p:nvSpPr>
        <p:spPr/>
        <p:txBody>
          <a:bodyPr/>
          <a:lstStyle/>
          <a:p>
            <a:pPr>
              <a:defRPr/>
            </a:pPr>
            <a:r>
              <a:rPr lang="en-US"/>
              <a:t>D. Stanley, HP Enterprise</a:t>
            </a:r>
          </a:p>
        </p:txBody>
      </p:sp>
    </p:spTree>
    <p:extLst>
      <p:ext uri="{BB962C8B-B14F-4D97-AF65-F5344CB8AC3E}">
        <p14:creationId xmlns:p14="http://schemas.microsoft.com/office/powerpoint/2010/main" val="16651448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a:xfrm>
            <a:off x="628650" y="365127"/>
            <a:ext cx="7886700" cy="701674"/>
          </a:xfrm>
        </p:spPr>
        <p:txBody>
          <a:bodyPr>
            <a:normAutofit fontScale="90000"/>
          </a:bodyPr>
          <a:lstStyle/>
          <a:p>
            <a:br>
              <a:rPr lang="en-US" sz="3600" dirty="0"/>
            </a:br>
            <a:r>
              <a:rPr lang="en-US" sz="3600" dirty="0"/>
              <a:t>Summary of activities since March 2025</a:t>
            </a:r>
            <a:br>
              <a:rPr lang="en-US" sz="3600" dirty="0"/>
            </a:br>
            <a:endParaRPr lang="en-US" dirty="0"/>
          </a:p>
        </p:txBody>
      </p:sp>
      <p:sp>
        <p:nvSpPr>
          <p:cNvPr id="12292" name="Rectangle 3"/>
          <p:cNvSpPr>
            <a:spLocks noGrp="1" noChangeArrowheads="1"/>
          </p:cNvSpPr>
          <p:nvPr>
            <p:ph idx="1"/>
          </p:nvPr>
        </p:nvSpPr>
        <p:spPr>
          <a:xfrm>
            <a:off x="381000" y="1143000"/>
            <a:ext cx="8534400" cy="5213351"/>
          </a:xfrm>
        </p:spPr>
        <p:txBody>
          <a:bodyPr>
            <a:normAutofit fontScale="25000" lnSpcReduction="20000"/>
          </a:bodyPr>
          <a:lstStyle/>
          <a:p>
            <a:pPr marL="0" indent="0" defTabSz="1371600">
              <a:lnSpc>
                <a:spcPct val="120000"/>
              </a:lnSpc>
              <a:buNone/>
              <a:tabLst>
                <a:tab pos="2228850" algn="l"/>
                <a:tab pos="6862763" algn="l"/>
              </a:tabLst>
            </a:pPr>
            <a:r>
              <a:rPr lang="en-US" sz="8000" dirty="0">
                <a:latin typeface="Arial" panose="020B0604020202020204" pitchFamily="34" charset="0"/>
                <a:cs typeface="Arial" panose="020B0604020202020204" pitchFamily="34" charset="0"/>
              </a:rPr>
              <a:t>Since March 2025, the 802 Wireless Chairs Standing Committee met:</a:t>
            </a:r>
          </a:p>
          <a:p>
            <a:pPr marL="0" indent="0" defTabSz="1371600">
              <a:lnSpc>
                <a:spcPct val="120000"/>
              </a:lnSpc>
              <a:buNone/>
              <a:tabLst>
                <a:tab pos="2228850" algn="l"/>
                <a:tab pos="6862763" algn="l"/>
              </a:tabLst>
            </a:pPr>
            <a:br>
              <a:rPr lang="en-US" sz="3100" dirty="0">
                <a:latin typeface="Arial" panose="020B0604020202020204" pitchFamily="34" charset="0"/>
                <a:cs typeface="Arial" panose="020B0604020202020204" pitchFamily="34" charset="0"/>
              </a:rPr>
            </a:br>
            <a:endParaRPr lang="en-US" sz="2200" b="1" dirty="0"/>
          </a:p>
          <a:p>
            <a:pPr lvl="1" defTabSz="1371600">
              <a:lnSpc>
                <a:spcPct val="120000"/>
              </a:lnSpc>
              <a:tabLst>
                <a:tab pos="2228850" algn="l"/>
                <a:tab pos="6862763" algn="l"/>
              </a:tabLst>
            </a:pPr>
            <a:r>
              <a:rPr lang="en-US" sz="8000" b="1" dirty="0"/>
              <a:t>March 9, 2025</a:t>
            </a:r>
            <a:r>
              <a:rPr lang="en-US" sz="8000" dirty="0"/>
              <a:t>– Minutes: </a:t>
            </a:r>
            <a:r>
              <a:rPr lang="en-US" sz="8000" dirty="0">
                <a:hlinkClick r:id="rId2"/>
              </a:rPr>
              <a:t>https://mentor.ieee.org/802-ec/dcn/25/ec-25-0084-00-WCSG-minutes-march-9-2025.docx</a:t>
            </a:r>
            <a:r>
              <a:rPr lang="en-US" sz="8000" dirty="0"/>
              <a:t> </a:t>
            </a:r>
          </a:p>
          <a:p>
            <a:pPr lvl="1" defTabSz="1371600">
              <a:lnSpc>
                <a:spcPct val="120000"/>
              </a:lnSpc>
              <a:tabLst>
                <a:tab pos="2228850" algn="l"/>
                <a:tab pos="6862763" algn="l"/>
              </a:tabLst>
            </a:pPr>
            <a:r>
              <a:rPr lang="en-US" sz="8000" b="1" dirty="0"/>
              <a:t>May 11, 2025 </a:t>
            </a:r>
            <a:r>
              <a:rPr lang="en-US" sz="8000" dirty="0"/>
              <a:t>– Minutes: https://mentor.ieee.org/802-ec/dcn/25/ec-25-0104-01-WCSG-minutes-may-11-2025.docx  </a:t>
            </a:r>
          </a:p>
          <a:p>
            <a:pPr lvl="1" defTabSz="1371600">
              <a:lnSpc>
                <a:spcPct val="120000"/>
              </a:lnSpc>
              <a:tabLst>
                <a:tab pos="2228850" algn="l"/>
                <a:tab pos="6862763" algn="l"/>
              </a:tabLst>
            </a:pPr>
            <a:r>
              <a:rPr lang="en-US" sz="8000" b="1" dirty="0"/>
              <a:t>July 27, 2025 </a:t>
            </a:r>
            <a:r>
              <a:rPr lang="en-US" sz="8000" dirty="0"/>
              <a:t>–Agenda in </a:t>
            </a:r>
            <a:r>
              <a:rPr lang="en-US" sz="8000" dirty="0">
                <a:hlinkClick r:id="rId3"/>
              </a:rPr>
              <a:t>https://mentor.ieee.org/802-ec/dcn/25/ec-25-0135-00-WCSG-2025-07-27-wireless-chairs-sc-meeting-agenda.docx</a:t>
            </a:r>
            <a:r>
              <a:rPr lang="en-US" sz="8000" dirty="0"/>
              <a:t> , Minutes to be posted. </a:t>
            </a:r>
          </a:p>
          <a:p>
            <a:pPr lvl="1" defTabSz="1371600">
              <a:lnSpc>
                <a:spcPct val="120000"/>
              </a:lnSpc>
              <a:tabLst>
                <a:tab pos="2228850" algn="l"/>
                <a:tab pos="6862763" algn="l"/>
              </a:tabLst>
            </a:pPr>
            <a:endParaRPr lang="en-US" sz="8000" dirty="0"/>
          </a:p>
          <a:p>
            <a:pPr lvl="1" defTabSz="1371600">
              <a:lnSpc>
                <a:spcPct val="120000"/>
              </a:lnSpc>
              <a:tabLst>
                <a:tab pos="2228850" algn="l"/>
                <a:tab pos="6862763" algn="l"/>
              </a:tabLst>
            </a:pPr>
            <a:br>
              <a:rPr lang="en-US" sz="1400" dirty="0"/>
            </a:br>
            <a:endParaRPr lang="en-US" sz="1400" dirty="0"/>
          </a:p>
        </p:txBody>
      </p:sp>
      <p:sp>
        <p:nvSpPr>
          <p:cNvPr id="13314" name="Slide Number Placeholder 5"/>
          <p:cNvSpPr>
            <a:spLocks noGrp="1"/>
          </p:cNvSpPr>
          <p:nvPr>
            <p:ph type="sldNum" sz="quarter" idx="12"/>
          </p:nvPr>
        </p:nvSpPr>
        <p:spPr/>
        <p:txBody>
          <a:bodyPr/>
          <a:lstStyle/>
          <a:p>
            <a:pPr>
              <a:defRPr/>
            </a:pPr>
            <a:fld id="{E2C0D808-C12B-42EF-9B57-97A94A12D142}" type="slidenum">
              <a:rPr lang="en-US" smtClean="0"/>
              <a:pPr>
                <a:defRPr/>
              </a:pPr>
              <a:t>5</a:t>
            </a:fld>
            <a:endParaRPr lang="en-US"/>
          </a:p>
        </p:txBody>
      </p:sp>
      <p:sp>
        <p:nvSpPr>
          <p:cNvPr id="2" name="Date Placeholder 1"/>
          <p:cNvSpPr>
            <a:spLocks noGrp="1"/>
          </p:cNvSpPr>
          <p:nvPr>
            <p:ph type="dt" sz="half" idx="10"/>
          </p:nvPr>
        </p:nvSpPr>
        <p:spPr/>
        <p:txBody>
          <a:bodyPr/>
          <a:lstStyle/>
          <a:p>
            <a:pPr>
              <a:defRPr/>
            </a:pPr>
            <a:r>
              <a:rPr lang="en-US"/>
              <a:t>July 2025</a:t>
            </a:r>
          </a:p>
        </p:txBody>
      </p:sp>
      <p:sp>
        <p:nvSpPr>
          <p:cNvPr id="3" name="Footer Placeholder 2"/>
          <p:cNvSpPr>
            <a:spLocks noGrp="1"/>
          </p:cNvSpPr>
          <p:nvPr>
            <p:ph type="ftr" sz="quarter" idx="11"/>
          </p:nvPr>
        </p:nvSpPr>
        <p:spPr/>
        <p:txBody>
          <a:bodyPr/>
          <a:lstStyle/>
          <a:p>
            <a:pPr>
              <a:defRPr/>
            </a:pPr>
            <a:r>
              <a:rPr lang="en-US"/>
              <a:t>D. Stanley, HP Enterprise</a:t>
            </a:r>
          </a:p>
        </p:txBody>
      </p:sp>
    </p:spTree>
    <p:extLst>
      <p:ext uri="{BB962C8B-B14F-4D97-AF65-F5344CB8AC3E}">
        <p14:creationId xmlns:p14="http://schemas.microsoft.com/office/powerpoint/2010/main" val="8705790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a:xfrm>
            <a:off x="628650" y="365127"/>
            <a:ext cx="7886700" cy="625474"/>
          </a:xfrm>
        </p:spPr>
        <p:txBody>
          <a:bodyPr>
            <a:normAutofit fontScale="90000"/>
          </a:bodyPr>
          <a:lstStyle/>
          <a:p>
            <a:br>
              <a:rPr lang="en-US" sz="3600" dirty="0"/>
            </a:br>
            <a:r>
              <a:rPr lang="en-US" sz="3600" dirty="0"/>
              <a:t>Summary of decisions taken, planned</a:t>
            </a:r>
            <a:br>
              <a:rPr lang="en-US" sz="3600" dirty="0"/>
            </a:br>
            <a:endParaRPr lang="en-US" dirty="0"/>
          </a:p>
        </p:txBody>
      </p:sp>
      <p:sp>
        <p:nvSpPr>
          <p:cNvPr id="12292" name="Rectangle 3"/>
          <p:cNvSpPr>
            <a:spLocks noGrp="1" noChangeArrowheads="1"/>
          </p:cNvSpPr>
          <p:nvPr>
            <p:ph idx="1"/>
          </p:nvPr>
        </p:nvSpPr>
        <p:spPr>
          <a:xfrm>
            <a:off x="304800" y="1158876"/>
            <a:ext cx="8534400" cy="5029200"/>
          </a:xfrm>
        </p:spPr>
        <p:txBody>
          <a:bodyPr>
            <a:normAutofit fontScale="77500" lnSpcReduction="20000"/>
          </a:bodyPr>
          <a:lstStyle/>
          <a:p>
            <a:pPr lvl="1" defTabSz="1371600">
              <a:lnSpc>
                <a:spcPct val="80000"/>
              </a:lnSpc>
              <a:tabLst>
                <a:tab pos="2228850" algn="l"/>
                <a:tab pos="6862763" algn="l"/>
              </a:tabLst>
            </a:pPr>
            <a:endParaRPr lang="en-US" dirty="0"/>
          </a:p>
          <a:p>
            <a:pPr defTabSz="1371600" eaLnBrk="1" hangingPunct="1">
              <a:lnSpc>
                <a:spcPct val="120000"/>
              </a:lnSpc>
              <a:buFont typeface="Arial" panose="020B0604020202020204" pitchFamily="34" charset="0"/>
              <a:buChar char="•"/>
              <a:tabLst>
                <a:tab pos="2228850" algn="l"/>
                <a:tab pos="6862763" algn="l"/>
              </a:tabLst>
            </a:pPr>
            <a:r>
              <a:rPr lang="en-US" sz="2900" dirty="0"/>
              <a:t>Held May 2025 Wireless Interim mixed-mode session: May 11-16, 2025 in Warsaw Poland</a:t>
            </a:r>
          </a:p>
          <a:p>
            <a:pPr defTabSz="1371600">
              <a:lnSpc>
                <a:spcPct val="120000"/>
              </a:lnSpc>
              <a:tabLst>
                <a:tab pos="2228850" algn="l"/>
                <a:tab pos="6862763" algn="l"/>
              </a:tabLst>
            </a:pPr>
            <a:r>
              <a:rPr lang="en-US" sz="2900" dirty="0"/>
              <a:t>Approved meeting fees and completed venue planning through May 2028, working with hotels to minimize wireless treasury impact</a:t>
            </a:r>
          </a:p>
          <a:p>
            <a:pPr marL="514350" lvl="2" defTabSz="1371600">
              <a:lnSpc>
                <a:spcPct val="100000"/>
              </a:lnSpc>
              <a:spcBef>
                <a:spcPts val="750"/>
              </a:spcBef>
              <a:tabLst>
                <a:tab pos="2228850" algn="l"/>
                <a:tab pos="6862763" algn="l"/>
              </a:tabLst>
            </a:pPr>
            <a:r>
              <a:rPr lang="en-US" sz="2900" dirty="0"/>
              <a:t>See </a:t>
            </a:r>
            <a:r>
              <a:rPr lang="en-US" sz="2900" dirty="0">
                <a:hlinkClick r:id="rId3"/>
              </a:rPr>
              <a:t>https://mentor.ieee.org/802-ec/dcn/25/ec-25-0002-00-WCSG-wireless-venue-manager-report-2025.pptx</a:t>
            </a:r>
            <a:r>
              <a:rPr lang="en-US" sz="2900" dirty="0"/>
              <a:t> and</a:t>
            </a:r>
          </a:p>
          <a:p>
            <a:pPr marL="514350" lvl="2" defTabSz="1371600">
              <a:lnSpc>
                <a:spcPct val="100000"/>
              </a:lnSpc>
              <a:spcBef>
                <a:spcPts val="750"/>
              </a:spcBef>
              <a:tabLst>
                <a:tab pos="2228850" algn="l"/>
                <a:tab pos="6862763" algn="l"/>
              </a:tabLst>
            </a:pPr>
            <a:r>
              <a:rPr lang="en-US" sz="2900" dirty="0"/>
              <a:t>See </a:t>
            </a:r>
            <a:r>
              <a:rPr lang="en-US" sz="2900" dirty="0">
                <a:hlinkClick r:id="rId4"/>
              </a:rPr>
              <a:t>https://mentor.ieee.org/802-ec/dcn/25/ec-25-0001-00-WCSG-wireless-treasurer-report-2025.pptx</a:t>
            </a:r>
            <a:r>
              <a:rPr lang="en-US" sz="2900" dirty="0"/>
              <a:t> </a:t>
            </a:r>
          </a:p>
          <a:p>
            <a:pPr marL="171450" lvl="1" defTabSz="1371600">
              <a:lnSpc>
                <a:spcPct val="100000"/>
              </a:lnSpc>
              <a:spcBef>
                <a:spcPts val="750"/>
              </a:spcBef>
              <a:tabLst>
                <a:tab pos="2228850" algn="l"/>
                <a:tab pos="6862763" algn="l"/>
              </a:tabLst>
            </a:pPr>
            <a:r>
              <a:rPr lang="en-US" sz="3100" dirty="0"/>
              <a:t>2025 September 14-19 Wireless Interim planning (registration is open)</a:t>
            </a:r>
          </a:p>
          <a:p>
            <a:pPr marL="514350" lvl="2" defTabSz="1371600">
              <a:lnSpc>
                <a:spcPct val="100000"/>
              </a:lnSpc>
              <a:spcBef>
                <a:spcPts val="750"/>
              </a:spcBef>
              <a:tabLst>
                <a:tab pos="2228850" algn="l"/>
                <a:tab pos="6862763" algn="l"/>
              </a:tabLst>
            </a:pPr>
            <a:r>
              <a:rPr lang="en-US" sz="2800" dirty="0"/>
              <a:t>Venue: Hilton Waikoloa Village, Waikoloa, Hawaii</a:t>
            </a:r>
          </a:p>
          <a:p>
            <a:pPr marL="514350" lvl="2" defTabSz="1371600">
              <a:lnSpc>
                <a:spcPct val="100000"/>
              </a:lnSpc>
              <a:spcBef>
                <a:spcPts val="750"/>
              </a:spcBef>
              <a:tabLst>
                <a:tab pos="2228850" algn="l"/>
                <a:tab pos="6862763" algn="l"/>
              </a:tabLst>
            </a:pPr>
            <a:r>
              <a:rPr lang="en-US" sz="2800" dirty="0"/>
              <a:t>Mixed-mode (in-person and electronic) meeting</a:t>
            </a:r>
            <a:br>
              <a:rPr lang="en-US" sz="1100" dirty="0"/>
            </a:br>
            <a:r>
              <a:rPr lang="en-US" sz="1100" dirty="0"/>
              <a:t> </a:t>
            </a:r>
          </a:p>
        </p:txBody>
      </p:sp>
      <p:sp>
        <p:nvSpPr>
          <p:cNvPr id="13314" name="Slide Number Placeholder 5"/>
          <p:cNvSpPr>
            <a:spLocks noGrp="1"/>
          </p:cNvSpPr>
          <p:nvPr>
            <p:ph type="sldNum" sz="quarter" idx="12"/>
          </p:nvPr>
        </p:nvSpPr>
        <p:spPr/>
        <p:txBody>
          <a:bodyPr/>
          <a:lstStyle/>
          <a:p>
            <a:pPr>
              <a:defRPr/>
            </a:pPr>
            <a:fld id="{E2C0D808-C12B-42EF-9B57-97A94A12D142}" type="slidenum">
              <a:rPr lang="en-US" smtClean="0"/>
              <a:pPr>
                <a:defRPr/>
              </a:pPr>
              <a:t>6</a:t>
            </a:fld>
            <a:endParaRPr lang="en-US" dirty="0"/>
          </a:p>
        </p:txBody>
      </p:sp>
      <p:sp>
        <p:nvSpPr>
          <p:cNvPr id="2" name="Date Placeholder 1"/>
          <p:cNvSpPr>
            <a:spLocks noGrp="1"/>
          </p:cNvSpPr>
          <p:nvPr>
            <p:ph type="dt" sz="half" idx="10"/>
          </p:nvPr>
        </p:nvSpPr>
        <p:spPr/>
        <p:txBody>
          <a:bodyPr/>
          <a:lstStyle/>
          <a:p>
            <a:pPr>
              <a:defRPr/>
            </a:pPr>
            <a:r>
              <a:rPr lang="en-US"/>
              <a:t>July 2025</a:t>
            </a:r>
          </a:p>
        </p:txBody>
      </p:sp>
      <p:sp>
        <p:nvSpPr>
          <p:cNvPr id="3" name="Footer Placeholder 2"/>
          <p:cNvSpPr>
            <a:spLocks noGrp="1"/>
          </p:cNvSpPr>
          <p:nvPr>
            <p:ph type="ftr" sz="quarter" idx="11"/>
          </p:nvPr>
        </p:nvSpPr>
        <p:spPr/>
        <p:txBody>
          <a:bodyPr/>
          <a:lstStyle/>
          <a:p>
            <a:pPr>
              <a:defRPr/>
            </a:pPr>
            <a:r>
              <a:rPr lang="en-US"/>
              <a:t>D. Stanley, HP Enterprise</a:t>
            </a:r>
          </a:p>
        </p:txBody>
      </p:sp>
    </p:spTree>
    <p:extLst>
      <p:ext uri="{BB962C8B-B14F-4D97-AF65-F5344CB8AC3E}">
        <p14:creationId xmlns:p14="http://schemas.microsoft.com/office/powerpoint/2010/main" val="32923040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8" name="Rectangle 2"/>
          <p:cNvSpPr>
            <a:spLocks noGrp="1" noChangeArrowheads="1"/>
          </p:cNvSpPr>
          <p:nvPr>
            <p:ph type="title"/>
          </p:nvPr>
        </p:nvSpPr>
        <p:spPr>
          <a:xfrm>
            <a:off x="686593" y="852136"/>
            <a:ext cx="7770813" cy="457199"/>
          </a:xfrm>
        </p:spPr>
        <p:txBody>
          <a:bodyPr vert="horz" wrap="square" lIns="51792" tIns="25897" rIns="51792" bIns="25897" numCol="1" rtlCol="0" anchor="ctr" anchorCtr="0" compatLnSpc="1">
            <a:prstTxWarp prst="textNoShape">
              <a:avLst/>
            </a:prstTxWarp>
            <a:noAutofit/>
          </a:bodyPr>
          <a:lstStyle/>
          <a:p>
            <a:pPr eaLnBrk="1" hangingPunct="1"/>
            <a:r>
              <a:rPr lang="en-US" sz="2400" b="1" dirty="0">
                <a:latin typeface="Arial Black" panose="020B0A04020102020204" pitchFamily="34" charset="0"/>
              </a:rPr>
              <a:t>2020 – 2025 Wireless Interim Meeting Historical Attendance</a:t>
            </a:r>
          </a:p>
        </p:txBody>
      </p:sp>
      <p:sp>
        <p:nvSpPr>
          <p:cNvPr id="8199" name="Rectangle 3"/>
          <p:cNvSpPr>
            <a:spLocks noGrp="1" noChangeArrowheads="1"/>
          </p:cNvSpPr>
          <p:nvPr>
            <p:ph sz="half" idx="1"/>
          </p:nvPr>
        </p:nvSpPr>
        <p:spPr>
          <a:xfrm>
            <a:off x="685801" y="1915632"/>
            <a:ext cx="3886200" cy="3780243"/>
          </a:xfrm>
        </p:spPr>
        <p:txBody>
          <a:bodyPr vert="horz" wrap="square" lIns="51792" tIns="25897" rIns="51792" bIns="25897" numCol="1" rtlCol="0" anchor="t" anchorCtr="0" compatLnSpc="1">
            <a:prstTxWarp prst="textNoShape">
              <a:avLst/>
            </a:prstTxWarp>
            <a:spAutoFit/>
          </a:bodyPr>
          <a:lstStyle/>
          <a:p>
            <a:pPr marL="0" indent="-108049" defTabSz="514350">
              <a:tabLst>
                <a:tab pos="4146947" algn="r"/>
              </a:tabLst>
            </a:pPr>
            <a:r>
              <a:rPr lang="en-US" sz="1500" b="1" dirty="0"/>
              <a:t>2020</a:t>
            </a:r>
          </a:p>
          <a:p>
            <a:pPr marL="255389" lvl="1" indent="-63401" defTabSz="514350">
              <a:tabLst>
                <a:tab pos="4146947" algn="r"/>
              </a:tabLst>
            </a:pPr>
            <a:r>
              <a:rPr lang="en-US" sz="1200" dirty="0"/>
              <a:t>335 –In-Person only - Irvine </a:t>
            </a:r>
          </a:p>
          <a:p>
            <a:pPr marL="255389" lvl="1" indent="-63401" defTabSz="514350">
              <a:tabLst>
                <a:tab pos="4146947" algn="r"/>
              </a:tabLst>
            </a:pPr>
            <a:r>
              <a:rPr lang="en-US" sz="1200" dirty="0"/>
              <a:t>000 – Canceled [</a:t>
            </a:r>
            <a:r>
              <a:rPr lang="en-US" sz="1200" strike="sngStrike" dirty="0"/>
              <a:t>Warsaw</a:t>
            </a:r>
            <a:r>
              <a:rPr lang="en-US" sz="1200" dirty="0"/>
              <a:t>] </a:t>
            </a:r>
            <a:endParaRPr lang="en-US" sz="1200" dirty="0">
              <a:solidFill>
                <a:srgbClr val="FF0000"/>
              </a:solidFill>
            </a:endParaRPr>
          </a:p>
          <a:p>
            <a:pPr marL="255389" lvl="1" indent="-63401" defTabSz="514350">
              <a:tabLst>
                <a:tab pos="4146947" algn="r"/>
              </a:tabLst>
            </a:pPr>
            <a:r>
              <a:rPr lang="en-US" sz="1200" dirty="0"/>
              <a:t>NR – Virtual [</a:t>
            </a:r>
            <a:r>
              <a:rPr lang="en-US" sz="1200" strike="sngStrike" dirty="0"/>
              <a:t>Atlanta</a:t>
            </a:r>
            <a:r>
              <a:rPr lang="en-US" sz="1200" dirty="0"/>
              <a:t>] </a:t>
            </a:r>
          </a:p>
          <a:p>
            <a:pPr marL="0" indent="-108049" defTabSz="514350">
              <a:tabLst>
                <a:tab pos="4146947" algn="r"/>
              </a:tabLst>
            </a:pPr>
            <a:r>
              <a:rPr lang="en-US" sz="1500" b="1" dirty="0"/>
              <a:t>2021</a:t>
            </a:r>
          </a:p>
          <a:p>
            <a:pPr marL="255389" lvl="1" indent="-63401" defTabSz="514350">
              <a:tabLst>
                <a:tab pos="4146947" algn="r"/>
              </a:tabLst>
            </a:pPr>
            <a:r>
              <a:rPr lang="en-US" sz="1200" dirty="0"/>
              <a:t> NR – Virtual [</a:t>
            </a:r>
            <a:r>
              <a:rPr lang="en-US" sz="1200" strike="sngStrike" dirty="0"/>
              <a:t>Irvine</a:t>
            </a:r>
            <a:r>
              <a:rPr lang="en-US" sz="1200" dirty="0"/>
              <a:t>] </a:t>
            </a:r>
          </a:p>
          <a:p>
            <a:pPr marL="255389" lvl="1" indent="-63401" defTabSz="514350">
              <a:tabLst>
                <a:tab pos="4146947" algn="r"/>
              </a:tabLst>
            </a:pPr>
            <a:r>
              <a:rPr lang="en-US" sz="1200" dirty="0"/>
              <a:t> NR – Virtual [</a:t>
            </a:r>
            <a:r>
              <a:rPr lang="en-US" sz="1200" strike="sngStrike" dirty="0"/>
              <a:t>Panama</a:t>
            </a:r>
            <a:r>
              <a:rPr lang="en-US" sz="1200" dirty="0"/>
              <a:t>] </a:t>
            </a:r>
          </a:p>
          <a:p>
            <a:pPr marL="255389" lvl="1" indent="-63401" defTabSz="514350">
              <a:tabLst>
                <a:tab pos="4146947" algn="r"/>
              </a:tabLst>
            </a:pPr>
            <a:r>
              <a:rPr lang="en-US" sz="1200" dirty="0"/>
              <a:t> 497 – Virtual [</a:t>
            </a:r>
            <a:r>
              <a:rPr lang="en-US" sz="1200" strike="sngStrike" dirty="0"/>
              <a:t>Waikoloa</a:t>
            </a:r>
            <a:r>
              <a:rPr lang="en-US" sz="1200" dirty="0"/>
              <a:t>] </a:t>
            </a:r>
          </a:p>
          <a:p>
            <a:pPr marL="0" indent="-108049" defTabSz="514350">
              <a:tabLst>
                <a:tab pos="4146947" algn="r"/>
              </a:tabLst>
            </a:pPr>
            <a:r>
              <a:rPr lang="en-US" sz="1500" b="1" dirty="0"/>
              <a:t>2022</a:t>
            </a:r>
          </a:p>
          <a:p>
            <a:pPr marL="255389" lvl="1" indent="-63401" defTabSz="514350">
              <a:tabLst>
                <a:tab pos="4146947" algn="r"/>
              </a:tabLst>
            </a:pPr>
            <a:r>
              <a:rPr lang="en-US" sz="1200" dirty="0"/>
              <a:t> 600 – Virtual [</a:t>
            </a:r>
            <a:r>
              <a:rPr lang="en-US" sz="1200" strike="sngStrike" dirty="0"/>
              <a:t>Panama</a:t>
            </a:r>
            <a:r>
              <a:rPr lang="en-US" sz="1200" dirty="0"/>
              <a:t>] 	</a:t>
            </a:r>
          </a:p>
          <a:p>
            <a:pPr marL="255389" lvl="1" indent="-63401" defTabSz="514350">
              <a:tabLst>
                <a:tab pos="4146947" algn="r"/>
              </a:tabLst>
            </a:pPr>
            <a:r>
              <a:rPr lang="en-US" sz="1200" dirty="0"/>
              <a:t> 527 – Virtual [</a:t>
            </a:r>
            <a:r>
              <a:rPr lang="en-US" sz="1200" strike="sngStrike" dirty="0"/>
              <a:t>Warsaw</a:t>
            </a:r>
            <a:r>
              <a:rPr lang="en-US" sz="1200" dirty="0"/>
              <a:t>] </a:t>
            </a:r>
          </a:p>
          <a:p>
            <a:pPr marL="255389" lvl="1" indent="-63401" defTabSz="514350">
              <a:tabLst>
                <a:tab pos="4146947" algn="r"/>
              </a:tabLst>
            </a:pPr>
            <a:r>
              <a:rPr lang="en-US" sz="1200" dirty="0"/>
              <a:t> 499 (254/245) – Mixed - Waikoloa</a:t>
            </a:r>
          </a:p>
          <a:p>
            <a:pPr marL="0" indent="-108049" defTabSz="514350">
              <a:tabLst>
                <a:tab pos="4146947" algn="r"/>
              </a:tabLst>
            </a:pPr>
            <a:r>
              <a:rPr lang="en-US" sz="1500" b="1" dirty="0"/>
              <a:t>2023</a:t>
            </a:r>
          </a:p>
          <a:p>
            <a:pPr marL="300038" lvl="1" indent="-108050" defTabSz="514350">
              <a:tabLst>
                <a:tab pos="4146947" algn="r"/>
              </a:tabLst>
            </a:pPr>
            <a:r>
              <a:rPr lang="en-US" sz="1200" dirty="0"/>
              <a:t>605 (272/331) – Mixed Baltimore </a:t>
            </a:r>
          </a:p>
          <a:p>
            <a:pPr marL="300038" lvl="1" indent="-108050" defTabSz="514350">
              <a:tabLst>
                <a:tab pos="4146947" algn="r"/>
              </a:tabLst>
            </a:pPr>
            <a:r>
              <a:rPr lang="en-US" sz="1200" dirty="0"/>
              <a:t>528 (248/280) – Mixed Orlando </a:t>
            </a:r>
          </a:p>
          <a:p>
            <a:pPr marL="300038" lvl="1" indent="-108050" defTabSz="514350">
              <a:tabLst>
                <a:tab pos="4146947" algn="r"/>
              </a:tabLst>
            </a:pPr>
            <a:r>
              <a:rPr lang="en-US" sz="1200" dirty="0"/>
              <a:t>536 (233/303) – Mixed Buckhead </a:t>
            </a:r>
            <a:endParaRPr lang="en-US" sz="1200" dirty="0">
              <a:solidFill>
                <a:srgbClr val="FF0000"/>
              </a:solidFill>
            </a:endParaRPr>
          </a:p>
        </p:txBody>
      </p:sp>
      <p:sp>
        <p:nvSpPr>
          <p:cNvPr id="8200" name="Rectangle 4"/>
          <p:cNvSpPr>
            <a:spLocks noGrp="1" noChangeArrowheads="1"/>
          </p:cNvSpPr>
          <p:nvPr>
            <p:ph sz="half" idx="2"/>
          </p:nvPr>
        </p:nvSpPr>
        <p:spPr>
          <a:xfrm>
            <a:off x="4457700" y="1944106"/>
            <a:ext cx="4286250" cy="3537095"/>
          </a:xfrm>
        </p:spPr>
        <p:txBody>
          <a:bodyPr vert="horz" wrap="square" lIns="51792" tIns="25897" rIns="51792" bIns="25897" numCol="1" rtlCol="0" anchor="t" anchorCtr="0" compatLnSpc="1">
            <a:prstTxWarp prst="textNoShape">
              <a:avLst/>
            </a:prstTxWarp>
            <a:normAutofit/>
          </a:bodyPr>
          <a:lstStyle/>
          <a:p>
            <a:pPr marL="0" indent="-108049" defTabSz="514350">
              <a:tabLst>
                <a:tab pos="4146947" algn="r"/>
              </a:tabLst>
            </a:pPr>
            <a:r>
              <a:rPr lang="en-US" sz="1500" b="1" dirty="0"/>
              <a:t>2024</a:t>
            </a:r>
          </a:p>
          <a:p>
            <a:pPr marL="290216" lvl="1" indent="-98227" defTabSz="514350">
              <a:tabLst>
                <a:tab pos="4146947" algn="r"/>
              </a:tabLst>
            </a:pPr>
            <a:r>
              <a:rPr lang="en-US" sz="1350" dirty="0"/>
              <a:t>571 (222/349) – Mixed Panama      </a:t>
            </a:r>
            <a:endParaRPr lang="en-AU" sz="1350" dirty="0"/>
          </a:p>
          <a:p>
            <a:pPr marL="290216" lvl="1" indent="-98227" defTabSz="514350">
              <a:tabLst>
                <a:tab pos="4146947" algn="r"/>
              </a:tabLst>
            </a:pPr>
            <a:r>
              <a:rPr lang="en-AU" sz="1350" dirty="0"/>
              <a:t>631 (319/312) – Mixed Warsaw    </a:t>
            </a:r>
          </a:p>
          <a:p>
            <a:pPr marL="290216" lvl="1" indent="-98227" defTabSz="514350">
              <a:tabLst>
                <a:tab pos="4146947" algn="r"/>
              </a:tabLst>
            </a:pPr>
            <a:r>
              <a:rPr lang="en-AU" sz="1350" dirty="0"/>
              <a:t>567 (277/290) – Mixed Waikoloa </a:t>
            </a:r>
            <a:endParaRPr lang="en-AU" sz="1350" dirty="0">
              <a:solidFill>
                <a:srgbClr val="C00000"/>
              </a:solidFill>
            </a:endParaRPr>
          </a:p>
          <a:p>
            <a:pPr marL="0" indent="-108049" defTabSz="514350">
              <a:tabLst>
                <a:tab pos="4146947" algn="r"/>
              </a:tabLst>
            </a:pPr>
            <a:r>
              <a:rPr lang="en-AU" sz="1500" b="1" dirty="0"/>
              <a:t>2025</a:t>
            </a:r>
          </a:p>
          <a:p>
            <a:pPr marL="300038" lvl="1" indent="-108049" defTabSz="514350">
              <a:tabLst>
                <a:tab pos="4146947" algn="r"/>
              </a:tabLst>
            </a:pPr>
            <a:r>
              <a:rPr lang="en-AU" sz="1350" dirty="0"/>
              <a:t>666 (419/247) – Mixed Kobe, Japan</a:t>
            </a:r>
          </a:p>
          <a:p>
            <a:pPr marL="300038" lvl="1" indent="-108049" defTabSz="514350">
              <a:tabLst>
                <a:tab pos="4146947" algn="r"/>
              </a:tabLst>
            </a:pPr>
            <a:r>
              <a:rPr lang="en-AU" sz="1350" dirty="0"/>
              <a:t>615 (337/278) – Mixed Warsaw </a:t>
            </a:r>
          </a:p>
          <a:p>
            <a:pPr marL="290216" lvl="1" indent="-98227" defTabSz="514350">
              <a:tabLst>
                <a:tab pos="4146947" algn="r"/>
              </a:tabLst>
            </a:pPr>
            <a:endParaRPr lang="en-AU" sz="1350" dirty="0"/>
          </a:p>
          <a:p>
            <a:pPr marL="290216" lvl="1" indent="-98227" defTabSz="514350">
              <a:tabLst>
                <a:tab pos="4146947" algn="r"/>
              </a:tabLst>
            </a:pPr>
            <a:endParaRPr lang="en-US" sz="1200" dirty="0"/>
          </a:p>
        </p:txBody>
      </p:sp>
      <p:sp>
        <p:nvSpPr>
          <p:cNvPr id="8196" name="Rectangle 5"/>
          <p:cNvSpPr>
            <a:spLocks noGrp="1" noChangeArrowheads="1"/>
          </p:cNvSpPr>
          <p:nvPr>
            <p:ph type="sldNum" idx="12"/>
          </p:nvPr>
        </p:nvSpPr>
        <p:spPr/>
        <p:txBody>
          <a:bodyPr/>
          <a:lstStyle/>
          <a:p>
            <a:pPr>
              <a:defRPr/>
            </a:pPr>
            <a:r>
              <a:rPr lang="en-GB"/>
              <a:t>Slide </a:t>
            </a:r>
            <a:fld id="{3838B4BB-A4D0-4480-9F10-787314E25A66}" type="slidenum">
              <a:rPr lang="en-GB"/>
              <a:pPr>
                <a:defRPr/>
              </a:pPr>
              <a:t>7</a:t>
            </a:fld>
            <a:endParaRPr lang="en-GB"/>
          </a:p>
        </p:txBody>
      </p:sp>
      <p:sp>
        <p:nvSpPr>
          <p:cNvPr id="8201" name="Rectangle 5"/>
          <p:cNvSpPr>
            <a:spLocks noChangeArrowheads="1"/>
          </p:cNvSpPr>
          <p:nvPr/>
        </p:nvSpPr>
        <p:spPr bwMode="auto">
          <a:xfrm>
            <a:off x="6978554" y="1400176"/>
            <a:ext cx="184731" cy="170175"/>
          </a:xfrm>
          <a:prstGeom prst="rect">
            <a:avLst/>
          </a:prstGeom>
          <a:noFill/>
          <a:ln w="12700">
            <a:noFill/>
            <a:miter lim="800000"/>
            <a:headEnd type="none" w="sm" len="sm"/>
            <a:tailEnd type="none" w="sm" len="sm"/>
          </a:ln>
        </p:spPr>
        <p:txBody>
          <a:bodyPr wrap="none">
            <a:spAutoFit/>
          </a:bodyPr>
          <a:lstStyle/>
          <a:p>
            <a:pPr defTabSz="514350">
              <a:defRPr/>
            </a:pPr>
            <a:endParaRPr lang="en-US" sz="506" b="1">
              <a:solidFill>
                <a:srgbClr val="000000"/>
              </a:solidFill>
              <a:ea typeface="MS PGothic" pitchFamily="34" charset="-128"/>
            </a:endParaRPr>
          </a:p>
        </p:txBody>
      </p:sp>
      <p:sp>
        <p:nvSpPr>
          <p:cNvPr id="3" name="TextBox 2">
            <a:extLst>
              <a:ext uri="{FF2B5EF4-FFF2-40B4-BE49-F238E27FC236}">
                <a16:creationId xmlns:a16="http://schemas.microsoft.com/office/drawing/2014/main" id="{F2048E59-9FDD-1445-C84C-6B10C8F68742}"/>
              </a:ext>
            </a:extLst>
          </p:cNvPr>
          <p:cNvSpPr txBox="1"/>
          <p:nvPr/>
        </p:nvSpPr>
        <p:spPr>
          <a:xfrm>
            <a:off x="152400" y="5808191"/>
            <a:ext cx="8013027" cy="307777"/>
          </a:xfrm>
          <a:prstGeom prst="rect">
            <a:avLst/>
          </a:prstGeom>
          <a:noFill/>
        </p:spPr>
        <p:txBody>
          <a:bodyPr wrap="none" rtlCol="0">
            <a:spAutoFit/>
          </a:bodyPr>
          <a:lstStyle/>
          <a:p>
            <a:r>
              <a:rPr lang="en-US" sz="1400" dirty="0"/>
              <a:t>Slide from </a:t>
            </a:r>
            <a:r>
              <a:rPr lang="en-US" sz="1400" dirty="0">
                <a:hlinkClick r:id="rId3"/>
              </a:rPr>
              <a:t>https://mentor.ieee.org/802-ec/dcn/25/ec-25-0001-05-WCSG-wireless-treasurer-report-2025.pptx</a:t>
            </a:r>
            <a:r>
              <a:rPr lang="en-US" sz="1400" dirty="0"/>
              <a:t> </a:t>
            </a:r>
          </a:p>
        </p:txBody>
      </p:sp>
      <p:sp>
        <p:nvSpPr>
          <p:cNvPr id="2" name="Date Placeholder 1">
            <a:extLst>
              <a:ext uri="{FF2B5EF4-FFF2-40B4-BE49-F238E27FC236}">
                <a16:creationId xmlns:a16="http://schemas.microsoft.com/office/drawing/2014/main" id="{411CC053-AD64-5BB9-0972-10F70B751C8B}"/>
              </a:ext>
            </a:extLst>
          </p:cNvPr>
          <p:cNvSpPr>
            <a:spLocks noGrp="1"/>
          </p:cNvSpPr>
          <p:nvPr>
            <p:ph type="dt" sz="half" idx="10"/>
          </p:nvPr>
        </p:nvSpPr>
        <p:spPr/>
        <p:txBody>
          <a:bodyPr/>
          <a:lstStyle/>
          <a:p>
            <a:pPr>
              <a:defRPr/>
            </a:pPr>
            <a:r>
              <a:rPr lang="en-US"/>
              <a:t>July 2025</a:t>
            </a:r>
          </a:p>
        </p:txBody>
      </p:sp>
      <p:sp>
        <p:nvSpPr>
          <p:cNvPr id="4" name="Footer Placeholder 3">
            <a:extLst>
              <a:ext uri="{FF2B5EF4-FFF2-40B4-BE49-F238E27FC236}">
                <a16:creationId xmlns:a16="http://schemas.microsoft.com/office/drawing/2014/main" id="{A2B1E0A5-F170-9D91-4EC4-8925E25D298A}"/>
              </a:ext>
            </a:extLst>
          </p:cNvPr>
          <p:cNvSpPr>
            <a:spLocks noGrp="1"/>
          </p:cNvSpPr>
          <p:nvPr>
            <p:ph type="ftr" sz="quarter" idx="11"/>
          </p:nvPr>
        </p:nvSpPr>
        <p:spPr/>
        <p:txBody>
          <a:bodyPr/>
          <a:lstStyle/>
          <a:p>
            <a:pPr>
              <a:defRPr/>
            </a:pPr>
            <a:r>
              <a:rPr lang="en-US"/>
              <a:t>D. Stanley, HP Enterprise</a:t>
            </a:r>
          </a:p>
        </p:txBody>
      </p:sp>
    </p:spTree>
    <p:extLst>
      <p:ext uri="{BB962C8B-B14F-4D97-AF65-F5344CB8AC3E}">
        <p14:creationId xmlns:p14="http://schemas.microsoft.com/office/powerpoint/2010/main" val="17905846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254813</TotalTime>
  <Words>780</Words>
  <Application>Microsoft Office PowerPoint</Application>
  <PresentationFormat>On-screen Show (4:3)</PresentationFormat>
  <Paragraphs>108</Paragraphs>
  <Slides>7</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5" baseType="lpstr">
      <vt:lpstr>MS PGothic</vt:lpstr>
      <vt:lpstr>Arial</vt:lpstr>
      <vt:lpstr>Arial Black</vt:lpstr>
      <vt:lpstr>Calibri</vt:lpstr>
      <vt:lpstr>Calibri Light</vt:lpstr>
      <vt:lpstr>Times New Roman</vt:lpstr>
      <vt:lpstr>Office Theme</vt:lpstr>
      <vt:lpstr>Document</vt:lpstr>
      <vt:lpstr>2025 July Wireless Chairs SC Report</vt:lpstr>
      <vt:lpstr> Abstract </vt:lpstr>
      <vt:lpstr>Scope, Duties, Membership</vt:lpstr>
      <vt:lpstr>Deliverables and operations rules</vt:lpstr>
      <vt:lpstr> Summary of activities since March 2025 </vt:lpstr>
      <vt:lpstr> Summary of decisions taken, planned </vt:lpstr>
      <vt:lpstr>2020 – 2025 Wireless Interim Meeting Historical Attendance</vt:lpstr>
    </vt:vector>
  </TitlesOfParts>
  <Company>HP Enterprise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 WCSC report</dc:title>
  <dc:subject>802 WCSC report</dc:subject>
  <dc:creator>Dorothy Stanley</dc:creator>
  <cp:keywords>2025 July report for 802 LMSC</cp:keywords>
  <cp:lastModifiedBy>Stanley, Dorothy</cp:lastModifiedBy>
  <cp:revision>3787</cp:revision>
  <cp:lastPrinted>2017-11-04T17:30:55Z</cp:lastPrinted>
  <dcterms:created xsi:type="dcterms:W3CDTF">2002-03-10T15:43:16Z</dcterms:created>
  <dcterms:modified xsi:type="dcterms:W3CDTF">2025-07-01T21:37:59Z</dcterms:modified>
  <cp:category>July 2025</cp:category>
</cp:coreProperties>
</file>