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70" r:id="rId3"/>
    <p:sldId id="271" r:id="rId4"/>
    <p:sldId id="272" r:id="rId5"/>
    <p:sldId id="273" r:id="rId6"/>
    <p:sldId id="280" r:id="rId7"/>
    <p:sldId id="281" r:id="rId8"/>
    <p:sldId id="279" r:id="rId9"/>
    <p:sldId id="291" r:id="rId10"/>
    <p:sldId id="292" r:id="rId11"/>
    <p:sldId id="274" r:id="rId12"/>
    <p:sldId id="275" r:id="rId13"/>
    <p:sldId id="276" r:id="rId14"/>
    <p:sldId id="277" r:id="rId15"/>
    <p:sldId id="278" r:id="rId16"/>
    <p:sldId id="283" r:id="rId17"/>
    <p:sldId id="286" r:id="rId18"/>
    <p:sldId id="290" r:id="rId19"/>
    <p:sldId id="288" r:id="rId20"/>
    <p:sldId id="293" r:id="rId21"/>
    <p:sldId id="294" r:id="rId22"/>
    <p:sldId id="295" r:id="rId23"/>
    <p:sldId id="296" r:id="rId24"/>
    <p:sldId id="297" r:id="rId25"/>
    <p:sldId id="282" r:id="rId26"/>
    <p:sldId id="284" r:id="rId27"/>
    <p:sldId id="285"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CD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9A0404-6132-45DF-BD0F-F1158E149871}" v="2" dt="2023-01-19T18:50:59.0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38" autoAdjust="0"/>
    <p:restoredTop sz="94660"/>
  </p:normalViewPr>
  <p:slideViewPr>
    <p:cSldViewPr>
      <p:cViewPr varScale="1">
        <p:scale>
          <a:sx n="106" d="100"/>
          <a:sy n="106" d="100"/>
        </p:scale>
        <p:origin x="132" y="12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128"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Dave Halasz, Morse Micro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Dave Halasz, Morse Micro</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July 2024</a:t>
            </a:r>
            <a:endParaRPr lang="en-US" dirty="0"/>
          </a:p>
        </p:txBody>
      </p:sp>
      <p:sp>
        <p:nvSpPr>
          <p:cNvPr id="6" name="Rectangle 6"/>
          <p:cNvSpPr>
            <a:spLocks noGrp="1" noChangeArrowheads="1"/>
          </p:cNvSpPr>
          <p:nvPr>
            <p:ph type="ftr"/>
          </p:nvPr>
        </p:nvSpPr>
        <p:spPr>
          <a:ln/>
        </p:spPr>
        <p:txBody>
          <a:bodyPr/>
          <a:lstStyle/>
          <a:p>
            <a:r>
              <a:rPr lang="en-US"/>
              <a:t>Dave Halasz, Morse Micro</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2025</a:t>
            </a:r>
            <a:endParaRPr lang="en-GB" dirty="0"/>
          </a:p>
        </p:txBody>
      </p:sp>
      <p:sp>
        <p:nvSpPr>
          <p:cNvPr id="6" name="Footer Placeholder 5"/>
          <p:cNvSpPr>
            <a:spLocks noGrp="1"/>
          </p:cNvSpPr>
          <p:nvPr>
            <p:ph type="ftr" idx="11"/>
          </p:nvPr>
        </p:nvSpPr>
        <p:spPr/>
        <p:txBody>
          <a:bodyPr/>
          <a:lstStyle>
            <a:lvl1pPr>
              <a:defRPr/>
            </a:lvl1pPr>
          </a:lstStyle>
          <a:p>
            <a:r>
              <a:rPr lang="en-GB"/>
              <a:t>Dave Halasz, Morse Micro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Dave Halasz, Morse Micro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2025</a:t>
            </a:r>
            <a:endParaRPr lang="en-GB" dirty="0"/>
          </a:p>
        </p:txBody>
      </p:sp>
      <p:sp>
        <p:nvSpPr>
          <p:cNvPr id="4" name="Footer Placeholder 3"/>
          <p:cNvSpPr>
            <a:spLocks noGrp="1"/>
          </p:cNvSpPr>
          <p:nvPr>
            <p:ph type="ftr" idx="11"/>
          </p:nvPr>
        </p:nvSpPr>
        <p:spPr/>
        <p:txBody>
          <a:bodyPr/>
          <a:lstStyle>
            <a:lvl1pPr>
              <a:defRPr/>
            </a:lvl1pPr>
          </a:lstStyle>
          <a:p>
            <a:r>
              <a:rPr lang="en-GB"/>
              <a:t>Dave Halasz, Morse Micro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2025</a:t>
            </a:r>
            <a:endParaRPr lang="en-GB" dirty="0"/>
          </a:p>
        </p:txBody>
      </p:sp>
      <p:sp>
        <p:nvSpPr>
          <p:cNvPr id="3" name="Footer Placeholder 2"/>
          <p:cNvSpPr>
            <a:spLocks noGrp="1"/>
          </p:cNvSpPr>
          <p:nvPr>
            <p:ph type="ftr" idx="11"/>
          </p:nvPr>
        </p:nvSpPr>
        <p:spPr/>
        <p:txBody>
          <a:bodyPr/>
          <a:lstStyle>
            <a:lvl1pPr>
              <a:defRPr/>
            </a:lvl1pPr>
          </a:lstStyle>
          <a:p>
            <a:r>
              <a:rPr lang="en-GB"/>
              <a:t>Dave Halasz, Morse Micro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IEEE 802 doc.: ec-25-0142-00-LMSC</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www.ieee802.org/802SC.s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ocuments" TargetMode="External"/><Relationship Id="rId2" Type="http://schemas.openxmlformats.org/officeDocument/2006/relationships/hyperlink" Target="https://www.ieee802.or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hyperlink" Target="https://ieee.box.com/v/PandP-LMS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industry-connections/activities/user-experience-in-wlan-network/" TargetMode="External"/><Relationship Id="rId2" Type="http://schemas.openxmlformats.org/officeDocument/2006/relationships/hyperlink" Target="http://standards.ieee.org/about/sasb/iccom/inde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standards.ieee.org/about/bo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standards.ieee.org/about/sasb/"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standards.ieee.org/about/sasb/nes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standards.ieee.org/about/sasb/rev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17/ec-17-0090-27-0PNP-ieee-802-lmsc-operations-manual.pdf" TargetMode="External"/><Relationship Id="rId2" Type="http://schemas.openxmlformats.org/officeDocument/2006/relationships/hyperlink" Target="https://ieee.box.com/v/PandP-LMSC" TargetMode="External"/><Relationship Id="rId1" Type="http://schemas.openxmlformats.org/officeDocument/2006/relationships/slideLayout" Target="../slideLayouts/slideLayout2.xml"/><Relationship Id="rId5" Type="http://schemas.openxmlformats.org/officeDocument/2006/relationships/hyperlink" Target="https://www.ieee802.org/" TargetMode="External"/><Relationship Id="rId4" Type="http://schemas.openxmlformats.org/officeDocument/2006/relationships/hyperlink" Target="https://mentor.ieee.org/802-ec/dcn/17/ec-17-0120-39-0PNP-ieee-802-lmsc-chairs-guidelines.pdf"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Your IEEE 802 LMSC and You!</a:t>
            </a:r>
            <a:endParaRPr lang="en-GB" dirty="0"/>
          </a:p>
        </p:txBody>
      </p:sp>
      <p:sp>
        <p:nvSpPr>
          <p:cNvPr id="3074" name="Rectangle 2"/>
          <p:cNvSpPr>
            <a:spLocks noGrp="1" noChangeArrowheads="1"/>
          </p:cNvSpPr>
          <p:nvPr>
            <p:ph type="subTitle" idx="1"/>
          </p:nvPr>
        </p:nvSpPr>
        <p:spPr>
          <a:xfrm>
            <a:off x="1828800" y="20886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2025-07-04</a:t>
            </a:r>
          </a:p>
        </p:txBody>
      </p:sp>
      <p:sp>
        <p:nvSpPr>
          <p:cNvPr id="6" name="Date Placeholder 3"/>
          <p:cNvSpPr>
            <a:spLocks noGrp="1"/>
          </p:cNvSpPr>
          <p:nvPr>
            <p:ph type="dt" idx="10"/>
          </p:nvPr>
        </p:nvSpPr>
        <p:spPr/>
        <p:txBody>
          <a:bodyPr/>
          <a:lstStyle/>
          <a:p>
            <a:r>
              <a:rPr lang="en-US"/>
              <a:t>July 2025</a:t>
            </a:r>
            <a:endParaRPr lang="en-GB" dirty="0"/>
          </a:p>
        </p:txBody>
      </p:sp>
      <p:sp>
        <p:nvSpPr>
          <p:cNvPr id="7" name="Footer Placeholder 4"/>
          <p:cNvSpPr>
            <a:spLocks noGrp="1"/>
          </p:cNvSpPr>
          <p:nvPr>
            <p:ph type="ftr" idx="11"/>
          </p:nvPr>
        </p:nvSpPr>
        <p:spPr/>
        <p:txBody>
          <a:bodyPr/>
          <a:lstStyle/>
          <a:p>
            <a:r>
              <a:rPr lang="en-GB"/>
              <a:t>Dave Halasz, Morse Micro</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561339"/>
              </p:ext>
            </p:extLst>
          </p:nvPr>
        </p:nvGraphicFramePr>
        <p:xfrm>
          <a:off x="1484313" y="3305175"/>
          <a:ext cx="10221912" cy="2117725"/>
        </p:xfrm>
        <a:graphic>
          <a:graphicData uri="http://schemas.openxmlformats.org/presentationml/2006/ole">
            <mc:AlternateContent xmlns:mc="http://schemas.openxmlformats.org/markup-compatibility/2006">
              <mc:Choice xmlns:v="urn:schemas-microsoft-com:vml" Requires="v">
                <p:oleObj name="Document" r:id="rId3" imgW="10442994" imgH="2169154" progId="Word.Document.8">
                  <p:embed/>
                </p:oleObj>
              </mc:Choice>
              <mc:Fallback>
                <p:oleObj name="Document" r:id="rId3" imgW="10442994" imgH="2169154" progId="Word.Document.8">
                  <p:embed/>
                  <p:pic>
                    <p:nvPicPr>
                      <p:cNvPr id="3075" name="Object 3"/>
                      <p:cNvPicPr>
                        <a:picLocks noChangeAspect="1" noChangeArrowheads="1"/>
                      </p:cNvPicPr>
                      <p:nvPr/>
                    </p:nvPicPr>
                    <p:blipFill>
                      <a:blip r:embed="rId4"/>
                      <a:srcRect/>
                      <a:stretch>
                        <a:fillRect/>
                      </a:stretch>
                    </p:blipFill>
                    <p:spPr bwMode="auto">
                      <a:xfrm>
                        <a:off x="1484313" y="3305175"/>
                        <a:ext cx="10221912" cy="2117725"/>
                      </a:xfrm>
                      <a:prstGeom prst="rect">
                        <a:avLst/>
                      </a:prstGeom>
                      <a:noFill/>
                    </p:spPr>
                  </p:pic>
                </p:oleObj>
              </mc:Fallback>
            </mc:AlternateContent>
          </a:graphicData>
        </a:graphic>
      </p:graphicFrame>
      <p:sp>
        <p:nvSpPr>
          <p:cNvPr id="3076" name="Rectangle 4"/>
          <p:cNvSpPr>
            <a:spLocks noChangeArrowheads="1"/>
          </p:cNvSpPr>
          <p:nvPr/>
        </p:nvSpPr>
        <p:spPr bwMode="auto">
          <a:xfrm>
            <a:off x="993775" y="270289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742E08-BF0A-775D-A56E-8B53322772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F2D0C5-223A-00C2-3BD0-E13166CCD200}"/>
              </a:ext>
            </a:extLst>
          </p:cNvPr>
          <p:cNvSpPr>
            <a:spLocks noGrp="1"/>
          </p:cNvSpPr>
          <p:nvPr>
            <p:ph type="title"/>
          </p:nvPr>
        </p:nvSpPr>
        <p:spPr/>
        <p:txBody>
          <a:bodyPr/>
          <a:lstStyle/>
          <a:p>
            <a:r>
              <a:rPr lang="en-US" dirty="0"/>
              <a:t>Standing Committees</a:t>
            </a:r>
            <a:br>
              <a:rPr lang="en-US" dirty="0"/>
            </a:br>
            <a:r>
              <a:rPr lang="en-US" b="0" dirty="0">
                <a:solidFill>
                  <a:schemeClr val="tx1"/>
                </a:solidFill>
                <a:hlinkClick r:id="rId2">
                  <a:extLst>
                    <a:ext uri="{A12FA001-AC4F-418D-AE19-62706E023703}">
                      <ahyp:hlinkClr xmlns:ahyp="http://schemas.microsoft.com/office/drawing/2018/hyperlinkcolor" val="tx"/>
                    </a:ext>
                  </a:extLst>
                </a:hlinkClick>
              </a:rPr>
              <a:t>https://www.ieee802.org/802SC.shtml</a:t>
            </a:r>
            <a:endParaRPr lang="en-US" b="0" dirty="0">
              <a:solidFill>
                <a:schemeClr val="tx1"/>
              </a:solidFill>
            </a:endParaRPr>
          </a:p>
        </p:txBody>
      </p:sp>
      <p:sp>
        <p:nvSpPr>
          <p:cNvPr id="3" name="Content Placeholder 2">
            <a:extLst>
              <a:ext uri="{FF2B5EF4-FFF2-40B4-BE49-F238E27FC236}">
                <a16:creationId xmlns:a16="http://schemas.microsoft.com/office/drawing/2014/main" id="{E109E9F5-5546-48F5-3E36-7F72ECE7BD19}"/>
              </a:ext>
            </a:extLst>
          </p:cNvPr>
          <p:cNvSpPr>
            <a:spLocks noGrp="1"/>
          </p:cNvSpPr>
          <p:nvPr>
            <p:ph idx="1"/>
          </p:nvPr>
        </p:nvSpPr>
        <p:spPr>
          <a:xfrm>
            <a:off x="914401" y="1830390"/>
            <a:ext cx="4533527" cy="4494213"/>
          </a:xfrm>
        </p:spPr>
        <p:txBody>
          <a:bodyPr/>
          <a:lstStyle/>
          <a:p>
            <a:r>
              <a:rPr lang="en-US" dirty="0"/>
              <a:t>IEEE 802 LMSC / ISO/IEC/JTCI/SC6</a:t>
            </a:r>
            <a:endParaRPr lang="en-US" sz="1600" dirty="0"/>
          </a:p>
          <a:p>
            <a:pPr lvl="1">
              <a:buFont typeface="Arial" panose="020B0604020202020204" pitchFamily="34" charset="0"/>
              <a:buChar char="•"/>
            </a:pPr>
            <a:r>
              <a:rPr lang="en-US" sz="1600" dirty="0"/>
              <a:t>Provides a forum for IEEE 802 members to discuss issues relevant to both IEEE 802 and ISO/IEC JTC 1/SC 6</a:t>
            </a:r>
          </a:p>
          <a:p>
            <a:pPr lvl="1">
              <a:buFont typeface="Arial" panose="020B0604020202020204" pitchFamily="34" charset="0"/>
              <a:buChar char="•"/>
            </a:pPr>
            <a:endParaRPr lang="en-US" sz="1600" dirty="0"/>
          </a:p>
          <a:p>
            <a:r>
              <a:rPr lang="en-US" dirty="0"/>
              <a:t>IEEE 802 LMSC / IETF</a:t>
            </a:r>
          </a:p>
          <a:p>
            <a:pPr lvl="1">
              <a:buFont typeface="Arial" panose="020B0604020202020204" pitchFamily="34" charset="0"/>
              <a:buChar char="•"/>
            </a:pPr>
            <a:r>
              <a:rPr lang="en-US" sz="1600" dirty="0"/>
              <a:t>Coordinate 802 activities with IETF activities as appropriate.</a:t>
            </a:r>
          </a:p>
          <a:p>
            <a:pPr lvl="1">
              <a:buFont typeface="Arial" panose="020B0604020202020204" pitchFamily="34" charset="0"/>
              <a:buChar char="•"/>
            </a:pPr>
            <a:endParaRPr lang="en-US" sz="1600" dirty="0"/>
          </a:p>
          <a:p>
            <a:r>
              <a:rPr lang="en-US" dirty="0"/>
              <a:t>IEEE 802 LMSC / ITU</a:t>
            </a:r>
          </a:p>
          <a:p>
            <a:pPr lvl="1">
              <a:buFont typeface="Arial" panose="020B0604020202020204" pitchFamily="34" charset="0"/>
              <a:buChar char="•"/>
            </a:pPr>
            <a:r>
              <a:rPr lang="en-US" sz="1600" dirty="0"/>
              <a:t>Provide IEEE 802 input into IEEE SA engagements with ITU</a:t>
            </a:r>
          </a:p>
          <a:p>
            <a:pPr marL="57150" indent="0"/>
            <a:endParaRPr lang="en-US" sz="2000" dirty="0"/>
          </a:p>
        </p:txBody>
      </p:sp>
      <p:sp>
        <p:nvSpPr>
          <p:cNvPr id="4" name="Slide Number Placeholder 3">
            <a:extLst>
              <a:ext uri="{FF2B5EF4-FFF2-40B4-BE49-F238E27FC236}">
                <a16:creationId xmlns:a16="http://schemas.microsoft.com/office/drawing/2014/main" id="{3C372D59-F919-C10E-4D1E-DA414AC0943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AAD53AB-B9AE-44C6-35D5-570999240C9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9A138434-96C6-8497-DBA0-97EBA7F704AF}"/>
              </a:ext>
            </a:extLst>
          </p:cNvPr>
          <p:cNvSpPr>
            <a:spLocks noGrp="1"/>
          </p:cNvSpPr>
          <p:nvPr>
            <p:ph type="dt" idx="15"/>
          </p:nvPr>
        </p:nvSpPr>
        <p:spPr/>
        <p:txBody>
          <a:bodyPr/>
          <a:lstStyle/>
          <a:p>
            <a:r>
              <a:rPr lang="en-US"/>
              <a:t>July 2025</a:t>
            </a:r>
            <a:endParaRPr lang="en-GB" dirty="0"/>
          </a:p>
        </p:txBody>
      </p:sp>
      <p:sp>
        <p:nvSpPr>
          <p:cNvPr id="7" name="Content Placeholder 2">
            <a:extLst>
              <a:ext uri="{FF2B5EF4-FFF2-40B4-BE49-F238E27FC236}">
                <a16:creationId xmlns:a16="http://schemas.microsoft.com/office/drawing/2014/main" id="{FB9A1073-D412-8497-4045-BF12C7EEADB3}"/>
              </a:ext>
            </a:extLst>
          </p:cNvPr>
          <p:cNvSpPr txBox="1">
            <a:spLocks/>
          </p:cNvSpPr>
          <p:nvPr/>
        </p:nvSpPr>
        <p:spPr bwMode="auto">
          <a:xfrm>
            <a:off x="5663952" y="1831980"/>
            <a:ext cx="5256584" cy="39748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t>IEEE 802 LMSC Public Visibility</a:t>
            </a:r>
            <a:endParaRPr lang="en-US" sz="1600" kern="0" dirty="0"/>
          </a:p>
          <a:p>
            <a:pPr lvl="1">
              <a:buFont typeface="Arial" panose="020B0604020202020204" pitchFamily="34" charset="0"/>
              <a:buChar char="•"/>
            </a:pPr>
            <a:r>
              <a:rPr lang="en-US" sz="1600" kern="0" dirty="0"/>
              <a:t>To raise public visibility and industry awareness in timely fashion of IEEE 802 WG / TAG activities </a:t>
            </a:r>
          </a:p>
          <a:p>
            <a:pPr marL="57150" indent="0"/>
            <a:endParaRPr lang="en-US" sz="2000" kern="0" dirty="0"/>
          </a:p>
          <a:p>
            <a:r>
              <a:rPr lang="en-US" dirty="0"/>
              <a:t>IEEE 802 LMSC Wireless Chairs</a:t>
            </a:r>
          </a:p>
          <a:p>
            <a:pPr lvl="1">
              <a:buFont typeface="Arial" panose="020B0604020202020204" pitchFamily="34" charset="0"/>
              <a:buChar char="•"/>
            </a:pPr>
            <a:r>
              <a:rPr lang="en-US" sz="1600" dirty="0"/>
              <a:t>The WCSC manages the operation of Wireless Interim meetings and provides a venue for the joint treasury of the wireless groups to meet and solicit input from non-joint treasury groups. It also provides a forum for the leadership of the 802 Wireless Groups to discuss matters of mutual interest and formulate positions/recommendations as appropriate.</a:t>
            </a:r>
          </a:p>
          <a:p>
            <a:pPr marL="57150" indent="0"/>
            <a:endParaRPr lang="en-US" sz="2000" kern="0" dirty="0"/>
          </a:p>
        </p:txBody>
      </p:sp>
    </p:spTree>
    <p:extLst>
      <p:ext uri="{BB962C8B-B14F-4D97-AF65-F5344CB8AC3E}">
        <p14:creationId xmlns:p14="http://schemas.microsoft.com/office/powerpoint/2010/main" val="2600659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1B399-CAA9-F4B7-CFDE-1AB6FA1CF491}"/>
              </a:ext>
            </a:extLst>
          </p:cNvPr>
          <p:cNvSpPr>
            <a:spLocks noGrp="1"/>
          </p:cNvSpPr>
          <p:nvPr>
            <p:ph type="title"/>
          </p:nvPr>
        </p:nvSpPr>
        <p:spPr/>
        <p:txBody>
          <a:bodyPr/>
          <a:lstStyle/>
          <a:p>
            <a:r>
              <a:rPr lang="en-US" dirty="0"/>
              <a:t>IEEE 802 Plenary sessions</a:t>
            </a:r>
          </a:p>
        </p:txBody>
      </p:sp>
      <p:sp>
        <p:nvSpPr>
          <p:cNvPr id="4" name="Slide Number Placeholder 3">
            <a:extLst>
              <a:ext uri="{FF2B5EF4-FFF2-40B4-BE49-F238E27FC236}">
                <a16:creationId xmlns:a16="http://schemas.microsoft.com/office/drawing/2014/main" id="{7EC2075E-32E5-926E-5C75-324A69D68EC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033ABE7-C145-F1CE-2402-E01B7E1BE674}"/>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ACC304C9-86DA-D8B0-25F4-D8DF6E72E64A}"/>
              </a:ext>
            </a:extLst>
          </p:cNvPr>
          <p:cNvSpPr>
            <a:spLocks noGrp="1"/>
          </p:cNvSpPr>
          <p:nvPr>
            <p:ph type="dt" idx="15"/>
          </p:nvPr>
        </p:nvSpPr>
        <p:spPr/>
        <p:txBody>
          <a:bodyPr/>
          <a:lstStyle/>
          <a:p>
            <a:r>
              <a:rPr lang="en-US"/>
              <a:t>July 2025</a:t>
            </a:r>
            <a:endParaRPr lang="en-GB" dirty="0"/>
          </a:p>
        </p:txBody>
      </p:sp>
      <p:pic>
        <p:nvPicPr>
          <p:cNvPr id="8" name="Picture 7">
            <a:extLst>
              <a:ext uri="{FF2B5EF4-FFF2-40B4-BE49-F238E27FC236}">
                <a16:creationId xmlns:a16="http://schemas.microsoft.com/office/drawing/2014/main" id="{313A7DA6-0109-EBE8-FFF9-556C6C913D67}"/>
              </a:ext>
            </a:extLst>
          </p:cNvPr>
          <p:cNvPicPr>
            <a:picLocks noChangeAspect="1"/>
          </p:cNvPicPr>
          <p:nvPr/>
        </p:nvPicPr>
        <p:blipFill>
          <a:blip r:embed="rId2"/>
          <a:stretch>
            <a:fillRect/>
          </a:stretch>
        </p:blipFill>
        <p:spPr>
          <a:xfrm>
            <a:off x="2642601" y="1662435"/>
            <a:ext cx="6904684" cy="4509764"/>
          </a:xfrm>
          <a:prstGeom prst="rect">
            <a:avLst/>
          </a:prstGeom>
        </p:spPr>
      </p:pic>
      <p:sp>
        <p:nvSpPr>
          <p:cNvPr id="9" name="TextBox 8">
            <a:extLst>
              <a:ext uri="{FF2B5EF4-FFF2-40B4-BE49-F238E27FC236}">
                <a16:creationId xmlns:a16="http://schemas.microsoft.com/office/drawing/2014/main" id="{F96EF9A2-4889-F883-67EE-788247EE7352}"/>
              </a:ext>
            </a:extLst>
          </p:cNvPr>
          <p:cNvSpPr txBox="1"/>
          <p:nvPr/>
        </p:nvSpPr>
        <p:spPr>
          <a:xfrm>
            <a:off x="191344" y="2420888"/>
            <a:ext cx="2760736" cy="1200329"/>
          </a:xfrm>
          <a:prstGeom prst="rect">
            <a:avLst/>
          </a:prstGeom>
          <a:noFill/>
        </p:spPr>
        <p:txBody>
          <a:bodyPr wrap="square" rtlCol="0">
            <a:spAutoFit/>
          </a:bodyPr>
          <a:lstStyle/>
          <a:p>
            <a:r>
              <a:rPr lang="en-US" dirty="0">
                <a:solidFill>
                  <a:schemeClr val="tx1"/>
                </a:solidFill>
              </a:rPr>
              <a:t>Opening meeting typically starts on Monday at 8 am.</a:t>
            </a:r>
          </a:p>
        </p:txBody>
      </p:sp>
      <p:sp>
        <p:nvSpPr>
          <p:cNvPr id="10" name="TextBox 9">
            <a:extLst>
              <a:ext uri="{FF2B5EF4-FFF2-40B4-BE49-F238E27FC236}">
                <a16:creationId xmlns:a16="http://schemas.microsoft.com/office/drawing/2014/main" id="{04FE612F-0D4A-63EC-2A3A-7454A594BEB5}"/>
              </a:ext>
            </a:extLst>
          </p:cNvPr>
          <p:cNvSpPr txBox="1"/>
          <p:nvPr/>
        </p:nvSpPr>
        <p:spPr>
          <a:xfrm>
            <a:off x="9483065" y="2312720"/>
            <a:ext cx="2445583" cy="2677656"/>
          </a:xfrm>
          <a:prstGeom prst="rect">
            <a:avLst/>
          </a:prstGeom>
          <a:noFill/>
        </p:spPr>
        <p:txBody>
          <a:bodyPr wrap="square" rtlCol="0">
            <a:spAutoFit/>
          </a:bodyPr>
          <a:lstStyle/>
          <a:p>
            <a:r>
              <a:rPr lang="en-US" dirty="0">
                <a:solidFill>
                  <a:schemeClr val="tx1"/>
                </a:solidFill>
              </a:rPr>
              <a:t>Closing meeting typically starts on Friday at 1 pm.</a:t>
            </a:r>
          </a:p>
          <a:p>
            <a:endParaRPr lang="en-US" dirty="0">
              <a:solidFill>
                <a:schemeClr val="tx1"/>
              </a:solidFill>
            </a:endParaRPr>
          </a:p>
          <a:p>
            <a:r>
              <a:rPr lang="en-US" dirty="0">
                <a:solidFill>
                  <a:schemeClr val="tx1"/>
                </a:solidFill>
              </a:rPr>
              <a:t>If attend closing meeting, join us for lunch!</a:t>
            </a:r>
          </a:p>
        </p:txBody>
      </p:sp>
      <p:cxnSp>
        <p:nvCxnSpPr>
          <p:cNvPr id="11" name="Straight Arrow Connector 10">
            <a:extLst>
              <a:ext uri="{FF2B5EF4-FFF2-40B4-BE49-F238E27FC236}">
                <a16:creationId xmlns:a16="http://schemas.microsoft.com/office/drawing/2014/main" id="{DC3F7A23-F04F-E9BF-B621-623C6B8998BC}"/>
              </a:ext>
            </a:extLst>
          </p:cNvPr>
          <p:cNvCxnSpPr>
            <a:cxnSpLocks/>
          </p:cNvCxnSpPr>
          <p:nvPr/>
        </p:nvCxnSpPr>
        <p:spPr bwMode="auto">
          <a:xfrm flipV="1">
            <a:off x="3071664" y="2845363"/>
            <a:ext cx="711057" cy="79581"/>
          </a:xfrm>
          <a:prstGeom prst="straightConnector1">
            <a:avLst/>
          </a:prstGeom>
          <a:solidFill>
            <a:srgbClr val="00B8FF"/>
          </a:solidFill>
          <a:ln w="50800" cap="flat" cmpd="sng" algn="ctr">
            <a:solidFill>
              <a:schemeClr val="tx1"/>
            </a:solidFill>
            <a:prstDash val="solid"/>
            <a:round/>
            <a:headEnd type="none" w="med" len="med"/>
            <a:tailEnd type="stealth"/>
          </a:ln>
          <a:effectLst/>
        </p:spPr>
      </p:cxnSp>
      <p:cxnSp>
        <p:nvCxnSpPr>
          <p:cNvPr id="13" name="Straight Arrow Connector 12">
            <a:extLst>
              <a:ext uri="{FF2B5EF4-FFF2-40B4-BE49-F238E27FC236}">
                <a16:creationId xmlns:a16="http://schemas.microsoft.com/office/drawing/2014/main" id="{3AA3C278-5236-9869-9AE5-4E4400AB74A0}"/>
              </a:ext>
            </a:extLst>
          </p:cNvPr>
          <p:cNvCxnSpPr>
            <a:cxnSpLocks/>
          </p:cNvCxnSpPr>
          <p:nvPr/>
        </p:nvCxnSpPr>
        <p:spPr bwMode="auto">
          <a:xfrm flipH="1">
            <a:off x="9048328" y="2933328"/>
            <a:ext cx="421959" cy="687889"/>
          </a:xfrm>
          <a:prstGeom prst="straightConnector1">
            <a:avLst/>
          </a:prstGeom>
          <a:solidFill>
            <a:srgbClr val="00B8FF"/>
          </a:solidFill>
          <a:ln w="50800" cap="flat" cmpd="sng" algn="ctr">
            <a:solidFill>
              <a:schemeClr val="tx1"/>
            </a:solidFill>
            <a:prstDash val="solid"/>
            <a:round/>
            <a:headEnd type="none" w="med" len="med"/>
            <a:tailEnd type="stealth"/>
          </a:ln>
          <a:effectLst/>
        </p:spPr>
      </p:cxnSp>
      <p:sp>
        <p:nvSpPr>
          <p:cNvPr id="15" name="TextBox 14">
            <a:extLst>
              <a:ext uri="{FF2B5EF4-FFF2-40B4-BE49-F238E27FC236}">
                <a16:creationId xmlns:a16="http://schemas.microsoft.com/office/drawing/2014/main" id="{97FFF5AA-9B4A-0CE2-04CD-C420154C7FE0}"/>
              </a:ext>
            </a:extLst>
          </p:cNvPr>
          <p:cNvSpPr txBox="1"/>
          <p:nvPr/>
        </p:nvSpPr>
        <p:spPr>
          <a:xfrm>
            <a:off x="1919536" y="6172199"/>
            <a:ext cx="9001000" cy="276999"/>
          </a:xfrm>
          <a:prstGeom prst="rect">
            <a:avLst/>
          </a:prstGeom>
          <a:noFill/>
        </p:spPr>
        <p:txBody>
          <a:bodyPr wrap="square" rtlCol="0">
            <a:spAutoFit/>
          </a:bodyPr>
          <a:lstStyle/>
          <a:p>
            <a:r>
              <a:rPr lang="en-US" sz="1200" dirty="0">
                <a:solidFill>
                  <a:schemeClr val="tx1"/>
                </a:solidFill>
              </a:rPr>
              <a:t>https://calendar.google.com/calendar/embed?src=b1i61797rqce8ks5fd9fi7k2nc%40group.calendar.google.com&amp;ctz=America%2FNew_York</a:t>
            </a:r>
          </a:p>
        </p:txBody>
      </p:sp>
      <p:sp>
        <p:nvSpPr>
          <p:cNvPr id="16" name="TextBox 15">
            <a:extLst>
              <a:ext uri="{FF2B5EF4-FFF2-40B4-BE49-F238E27FC236}">
                <a16:creationId xmlns:a16="http://schemas.microsoft.com/office/drawing/2014/main" id="{66D00AC7-D684-8519-662E-6C283B46CFAF}"/>
              </a:ext>
            </a:extLst>
          </p:cNvPr>
          <p:cNvSpPr txBox="1"/>
          <p:nvPr/>
        </p:nvSpPr>
        <p:spPr>
          <a:xfrm>
            <a:off x="160865" y="4065710"/>
            <a:ext cx="2481937" cy="830997"/>
          </a:xfrm>
          <a:prstGeom prst="rect">
            <a:avLst/>
          </a:prstGeom>
          <a:noFill/>
        </p:spPr>
        <p:txBody>
          <a:bodyPr wrap="square" rtlCol="0">
            <a:spAutoFit/>
          </a:bodyPr>
          <a:lstStyle/>
          <a:p>
            <a:r>
              <a:rPr lang="en-US" dirty="0">
                <a:solidFill>
                  <a:schemeClr val="tx1"/>
                </a:solidFill>
              </a:rPr>
              <a:t>Note: There’s also monthly telecons</a:t>
            </a:r>
          </a:p>
        </p:txBody>
      </p:sp>
    </p:spTree>
    <p:extLst>
      <p:ext uri="{BB962C8B-B14F-4D97-AF65-F5344CB8AC3E}">
        <p14:creationId xmlns:p14="http://schemas.microsoft.com/office/powerpoint/2010/main" val="235027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C8C87-4495-1682-013A-6EB41A14850B}"/>
              </a:ext>
            </a:extLst>
          </p:cNvPr>
          <p:cNvSpPr>
            <a:spLocks noGrp="1"/>
          </p:cNvSpPr>
          <p:nvPr>
            <p:ph type="title"/>
          </p:nvPr>
        </p:nvSpPr>
        <p:spPr/>
        <p:txBody>
          <a:bodyPr/>
          <a:lstStyle/>
          <a:p>
            <a:r>
              <a:rPr lang="en-US" dirty="0"/>
              <a:t>IEEE 802 Plenary sessions</a:t>
            </a:r>
          </a:p>
        </p:txBody>
      </p:sp>
      <p:sp>
        <p:nvSpPr>
          <p:cNvPr id="3" name="Content Placeholder 2">
            <a:extLst>
              <a:ext uri="{FF2B5EF4-FFF2-40B4-BE49-F238E27FC236}">
                <a16:creationId xmlns:a16="http://schemas.microsoft.com/office/drawing/2014/main" id="{180A1DA7-2A15-B9FC-3E4D-05F0505B6569}"/>
              </a:ext>
            </a:extLst>
          </p:cNvPr>
          <p:cNvSpPr>
            <a:spLocks noGrp="1"/>
          </p:cNvSpPr>
          <p:nvPr>
            <p:ph idx="1"/>
          </p:nvPr>
        </p:nvSpPr>
        <p:spPr/>
        <p:txBody>
          <a:bodyPr/>
          <a:lstStyle/>
          <a:p>
            <a:r>
              <a:rPr lang="en-US" dirty="0"/>
              <a:t>Who typically attends the IEEE 802 Plenary sessions</a:t>
            </a:r>
          </a:p>
          <a:p>
            <a:pPr>
              <a:buFont typeface="Arial" panose="020B0604020202020204" pitchFamily="34" charset="0"/>
              <a:buChar char="•"/>
            </a:pPr>
            <a:r>
              <a:rPr lang="en-US" dirty="0"/>
              <a:t>IEEE 802 LMSC Members from slide 5</a:t>
            </a:r>
          </a:p>
          <a:p>
            <a:pPr>
              <a:buFont typeface="Arial" panose="020B0604020202020204" pitchFamily="34" charset="0"/>
              <a:buChar char="•"/>
            </a:pPr>
            <a:r>
              <a:rPr lang="en-US" dirty="0"/>
              <a:t>From the Chair’s Guideline section 2.8,</a:t>
            </a:r>
          </a:p>
          <a:p>
            <a:pPr lvl="1">
              <a:buFont typeface="Arial" panose="020B0604020202020204" pitchFamily="34" charset="0"/>
              <a:buChar char="•"/>
            </a:pPr>
            <a:r>
              <a:rPr lang="en-US" dirty="0"/>
              <a:t>Working Group Vice Chairs should attend</a:t>
            </a:r>
          </a:p>
          <a:p>
            <a:pPr>
              <a:buFont typeface="Arial" panose="020B0604020202020204" pitchFamily="34" charset="0"/>
              <a:buChar char="•"/>
            </a:pPr>
            <a:r>
              <a:rPr lang="en-US" dirty="0"/>
              <a:t>People that have an interest in an agenda topic</a:t>
            </a:r>
          </a:p>
          <a:p>
            <a:pPr lvl="1">
              <a:buFont typeface="Arial" panose="020B0604020202020204" pitchFamily="34" charset="0"/>
              <a:buChar char="•"/>
            </a:pPr>
            <a:r>
              <a:rPr lang="en-US" dirty="0"/>
              <a:t>Task Group Chairs are typically asked to attend by Working Group Chairs if their Task Group has an agenda item.</a:t>
            </a:r>
          </a:p>
          <a:p>
            <a:pPr>
              <a:buFont typeface="Arial" panose="020B0604020202020204" pitchFamily="34" charset="0"/>
              <a:buChar char="•"/>
            </a:pPr>
            <a:r>
              <a:rPr lang="en-US" dirty="0"/>
              <a:t>If you paid your registration fee for the meeting, you are welcome to join</a:t>
            </a:r>
          </a:p>
        </p:txBody>
      </p:sp>
      <p:sp>
        <p:nvSpPr>
          <p:cNvPr id="4" name="Slide Number Placeholder 3">
            <a:extLst>
              <a:ext uri="{FF2B5EF4-FFF2-40B4-BE49-F238E27FC236}">
                <a16:creationId xmlns:a16="http://schemas.microsoft.com/office/drawing/2014/main" id="{7B699E31-A3E1-7FA7-8AC9-E370597036F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7393C1B1-993E-B991-5031-0C08DE26576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F95442E0-7AC0-9DFA-FFEB-3B2ABCE82F7D}"/>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862594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A9C34-0D3C-66AC-F02B-E3EB1E13AA5D}"/>
              </a:ext>
            </a:extLst>
          </p:cNvPr>
          <p:cNvSpPr>
            <a:spLocks noGrp="1"/>
          </p:cNvSpPr>
          <p:nvPr>
            <p:ph type="title"/>
          </p:nvPr>
        </p:nvSpPr>
        <p:spPr/>
        <p:txBody>
          <a:bodyPr/>
          <a:lstStyle/>
          <a:p>
            <a:r>
              <a:rPr lang="en-US" dirty="0"/>
              <a:t>IEEE 802 LMSC Website, docs, </a:t>
            </a:r>
            <a:r>
              <a:rPr lang="en-US" dirty="0" err="1"/>
              <a:t>etc</a:t>
            </a:r>
            <a:endParaRPr lang="en-US" dirty="0"/>
          </a:p>
        </p:txBody>
      </p:sp>
      <p:sp>
        <p:nvSpPr>
          <p:cNvPr id="3" name="Content Placeholder 2">
            <a:extLst>
              <a:ext uri="{FF2B5EF4-FFF2-40B4-BE49-F238E27FC236}">
                <a16:creationId xmlns:a16="http://schemas.microsoft.com/office/drawing/2014/main" id="{3C05A96D-E8C8-A161-A795-AC93249F88DB}"/>
              </a:ext>
            </a:extLst>
          </p:cNvPr>
          <p:cNvSpPr>
            <a:spLocks noGrp="1"/>
          </p:cNvSpPr>
          <p:nvPr>
            <p:ph idx="1"/>
          </p:nvPr>
        </p:nvSpPr>
        <p:spPr/>
        <p:txBody>
          <a:bodyPr/>
          <a:lstStyle/>
          <a:p>
            <a:r>
              <a:rPr lang="en-US" dirty="0"/>
              <a:t>The website has pointers to information,</a:t>
            </a:r>
          </a:p>
          <a:p>
            <a:pPr lvl="1"/>
            <a:r>
              <a:rPr lang="en-US" b="1" dirty="0">
                <a:solidFill>
                  <a:srgbClr val="0070C0"/>
                </a:solidFill>
                <a:hlinkClick r:id="rId2">
                  <a:extLst>
                    <a:ext uri="{A12FA001-AC4F-418D-AE19-62706E023703}">
                      <ahyp:hlinkClr xmlns:ahyp="http://schemas.microsoft.com/office/drawing/2018/hyperlinkcolor" val="tx"/>
                    </a:ext>
                  </a:extLst>
                </a:hlinkClick>
              </a:rPr>
              <a:t>https://www.ieee802.org/</a:t>
            </a:r>
            <a:endParaRPr lang="en-US" b="1" dirty="0">
              <a:solidFill>
                <a:srgbClr val="0070C0"/>
              </a:solidFill>
            </a:endParaRPr>
          </a:p>
          <a:p>
            <a:pPr lvl="1"/>
            <a:endParaRPr lang="en-US" dirty="0"/>
          </a:p>
          <a:p>
            <a:r>
              <a:rPr lang="en-US" dirty="0"/>
              <a:t>Mentor is used for document repository,</a:t>
            </a:r>
          </a:p>
          <a:p>
            <a:pPr lvl="1"/>
            <a:r>
              <a:rPr lang="en-US" b="1" dirty="0">
                <a:solidFill>
                  <a:srgbClr val="0070C0"/>
                </a:solidFill>
                <a:hlinkClick r:id="rId3">
                  <a:extLst>
                    <a:ext uri="{A12FA001-AC4F-418D-AE19-62706E023703}">
                      <ahyp:hlinkClr xmlns:ahyp="http://schemas.microsoft.com/office/drawing/2018/hyperlinkcolor" val="tx"/>
                    </a:ext>
                  </a:extLst>
                </a:hlinkClick>
              </a:rPr>
              <a:t>https://mentor.ieee.org/802-ec/documents</a:t>
            </a:r>
            <a:endParaRPr lang="en-US" b="1" dirty="0">
              <a:solidFill>
                <a:srgbClr val="0070C0"/>
              </a:solidFill>
            </a:endParaRPr>
          </a:p>
          <a:p>
            <a:pPr lvl="1"/>
            <a:endParaRPr lang="en-US" dirty="0"/>
          </a:p>
        </p:txBody>
      </p:sp>
      <p:sp>
        <p:nvSpPr>
          <p:cNvPr id="4" name="Slide Number Placeholder 3">
            <a:extLst>
              <a:ext uri="{FF2B5EF4-FFF2-40B4-BE49-F238E27FC236}">
                <a16:creationId xmlns:a16="http://schemas.microsoft.com/office/drawing/2014/main" id="{E7EADF23-89F0-0CE7-78EE-E91A406410A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DCEAED0-0A21-1F49-CC10-736450FB6FAC}"/>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031ED0D8-DA67-BE5E-DDDA-B4514397D319}"/>
              </a:ext>
            </a:extLst>
          </p:cNvPr>
          <p:cNvSpPr>
            <a:spLocks noGrp="1"/>
          </p:cNvSpPr>
          <p:nvPr>
            <p:ph type="dt" idx="15"/>
          </p:nvPr>
        </p:nvSpPr>
        <p:spPr/>
        <p:txBody>
          <a:bodyPr/>
          <a:lstStyle/>
          <a:p>
            <a:r>
              <a:rPr lang="en-US"/>
              <a:t>July 2025</a:t>
            </a:r>
            <a:endParaRPr lang="en-GB" dirty="0"/>
          </a:p>
        </p:txBody>
      </p:sp>
      <p:pic>
        <p:nvPicPr>
          <p:cNvPr id="8" name="Picture 7">
            <a:extLst>
              <a:ext uri="{FF2B5EF4-FFF2-40B4-BE49-F238E27FC236}">
                <a16:creationId xmlns:a16="http://schemas.microsoft.com/office/drawing/2014/main" id="{ADE35660-0654-7D8E-F9F4-995DC8CC2297}"/>
              </a:ext>
            </a:extLst>
          </p:cNvPr>
          <p:cNvPicPr>
            <a:picLocks noChangeAspect="1"/>
          </p:cNvPicPr>
          <p:nvPr/>
        </p:nvPicPr>
        <p:blipFill>
          <a:blip r:embed="rId4"/>
          <a:stretch>
            <a:fillRect/>
          </a:stretch>
        </p:blipFill>
        <p:spPr>
          <a:xfrm>
            <a:off x="1055440" y="4044604"/>
            <a:ext cx="6811325" cy="2408732"/>
          </a:xfrm>
          <a:prstGeom prst="rect">
            <a:avLst/>
          </a:prstGeom>
        </p:spPr>
      </p:pic>
      <p:sp>
        <p:nvSpPr>
          <p:cNvPr id="9" name="TextBox 8">
            <a:extLst>
              <a:ext uri="{FF2B5EF4-FFF2-40B4-BE49-F238E27FC236}">
                <a16:creationId xmlns:a16="http://schemas.microsoft.com/office/drawing/2014/main" id="{40D61D05-F08D-F1AF-C175-69A419C508AF}"/>
              </a:ext>
            </a:extLst>
          </p:cNvPr>
          <p:cNvSpPr txBox="1"/>
          <p:nvPr/>
        </p:nvSpPr>
        <p:spPr>
          <a:xfrm>
            <a:off x="7143757" y="4149080"/>
            <a:ext cx="4392488" cy="461665"/>
          </a:xfrm>
          <a:prstGeom prst="rect">
            <a:avLst/>
          </a:prstGeom>
          <a:noFill/>
        </p:spPr>
        <p:txBody>
          <a:bodyPr wrap="square" rtlCol="0">
            <a:spAutoFit/>
          </a:bodyPr>
          <a:lstStyle/>
          <a:p>
            <a:r>
              <a:rPr lang="en-US" dirty="0">
                <a:solidFill>
                  <a:schemeClr val="tx1"/>
                </a:solidFill>
              </a:rPr>
              <a:t>Minutes, Agendas, Reports, </a:t>
            </a:r>
            <a:r>
              <a:rPr lang="en-US" dirty="0" err="1">
                <a:solidFill>
                  <a:schemeClr val="tx1"/>
                </a:solidFill>
              </a:rPr>
              <a:t>etc</a:t>
            </a:r>
            <a:endParaRPr lang="en-US" dirty="0">
              <a:solidFill>
                <a:schemeClr val="tx1"/>
              </a:solidFill>
            </a:endParaRPr>
          </a:p>
        </p:txBody>
      </p:sp>
    </p:spTree>
    <p:extLst>
      <p:ext uri="{BB962C8B-B14F-4D97-AF65-F5344CB8AC3E}">
        <p14:creationId xmlns:p14="http://schemas.microsoft.com/office/powerpoint/2010/main" val="2267852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E4BE4-5982-AF0B-39C2-2728607BF3D7}"/>
              </a:ext>
            </a:extLst>
          </p:cNvPr>
          <p:cNvSpPr>
            <a:spLocks noGrp="1"/>
          </p:cNvSpPr>
          <p:nvPr>
            <p:ph type="title"/>
          </p:nvPr>
        </p:nvSpPr>
        <p:spPr/>
        <p:txBody>
          <a:bodyPr/>
          <a:lstStyle/>
          <a:p>
            <a:r>
              <a:rPr lang="en-US" dirty="0"/>
              <a:t>Policies and Procedures</a:t>
            </a:r>
            <a:br>
              <a:rPr lang="en-US" dirty="0"/>
            </a:br>
            <a:r>
              <a:rPr lang="en-US" dirty="0"/>
              <a:t>Scope</a:t>
            </a:r>
          </a:p>
        </p:txBody>
      </p:sp>
      <p:sp>
        <p:nvSpPr>
          <p:cNvPr id="3" name="Content Placeholder 2">
            <a:extLst>
              <a:ext uri="{FF2B5EF4-FFF2-40B4-BE49-F238E27FC236}">
                <a16:creationId xmlns:a16="http://schemas.microsoft.com/office/drawing/2014/main" id="{5DA11C30-CEF3-CB8D-E09E-CACC23186765}"/>
              </a:ext>
            </a:extLst>
          </p:cNvPr>
          <p:cNvSpPr>
            <a:spLocks noGrp="1"/>
          </p:cNvSpPr>
          <p:nvPr>
            <p:ph idx="1"/>
          </p:nvPr>
        </p:nvSpPr>
        <p:spPr/>
        <p:txBody>
          <a:bodyPr/>
          <a:lstStyle/>
          <a:p>
            <a:r>
              <a:rPr lang="en-US" dirty="0">
                <a:solidFill>
                  <a:srgbClr val="0070C0"/>
                </a:solidFill>
                <a:hlinkClick r:id="rId2">
                  <a:extLst>
                    <a:ext uri="{A12FA001-AC4F-418D-AE19-62706E023703}">
                      <ahyp:hlinkClr xmlns:ahyp="http://schemas.microsoft.com/office/drawing/2018/hyperlinkcolor" val="tx"/>
                    </a:ext>
                  </a:extLst>
                </a:hlinkClick>
              </a:rPr>
              <a:t>https://ieee.box.com/v/PandP-LMSC</a:t>
            </a:r>
            <a:endParaRPr lang="en-US" dirty="0">
              <a:solidFill>
                <a:srgbClr val="0070C0"/>
              </a:solidFill>
            </a:endParaRPr>
          </a:p>
          <a:p>
            <a:endParaRPr lang="en-US" dirty="0">
              <a:solidFill>
                <a:srgbClr val="0070C0"/>
              </a:solidFill>
            </a:endParaRPr>
          </a:p>
          <a:p>
            <a:r>
              <a:rPr lang="en-US" dirty="0">
                <a:solidFill>
                  <a:schemeClr val="tx1"/>
                </a:solidFill>
              </a:rPr>
              <a:t>1.7 IEEE Standards Committee Scope</a:t>
            </a:r>
          </a:p>
          <a:p>
            <a:pPr lvl="1"/>
            <a:r>
              <a:rPr lang="en-US" dirty="0">
                <a:solidFill>
                  <a:schemeClr val="tx1"/>
                </a:solidFill>
              </a:rPr>
              <a:t>The scope of the Standards Committee is to develop and maintain networking standards,</a:t>
            </a:r>
          </a:p>
          <a:p>
            <a:pPr lvl="1"/>
            <a:r>
              <a:rPr lang="en-US" dirty="0">
                <a:solidFill>
                  <a:schemeClr val="tx1"/>
                </a:solidFill>
              </a:rPr>
              <a:t>recommended practices and guides for local, metropolitan, and other area networks, using an</a:t>
            </a:r>
          </a:p>
          <a:p>
            <a:pPr lvl="1"/>
            <a:r>
              <a:rPr lang="en-US" dirty="0">
                <a:solidFill>
                  <a:schemeClr val="tx1"/>
                </a:solidFill>
              </a:rPr>
              <a:t>open and accredited process, and to advocate them on a global basis. Its technical scope is</a:t>
            </a:r>
          </a:p>
          <a:p>
            <a:pPr lvl="1"/>
            <a:r>
              <a:rPr lang="en-US" dirty="0">
                <a:solidFill>
                  <a:schemeClr val="tx1"/>
                </a:solidFill>
              </a:rPr>
              <a:t>intended to be flexible and is ultimately determined by the sum of its approved PARs.</a:t>
            </a:r>
          </a:p>
        </p:txBody>
      </p:sp>
      <p:sp>
        <p:nvSpPr>
          <p:cNvPr id="4" name="Slide Number Placeholder 3">
            <a:extLst>
              <a:ext uri="{FF2B5EF4-FFF2-40B4-BE49-F238E27FC236}">
                <a16:creationId xmlns:a16="http://schemas.microsoft.com/office/drawing/2014/main" id="{539195E0-4E22-61FB-CF36-83F6215DC29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32D85C3-61C2-8105-2DE0-95B1FB922F1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42BBED3-A633-DC08-AD97-5754E75ECFF2}"/>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196691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EB97C-7F6B-1838-0E41-026653DC1BBF}"/>
              </a:ext>
            </a:extLst>
          </p:cNvPr>
          <p:cNvSpPr>
            <a:spLocks noGrp="1"/>
          </p:cNvSpPr>
          <p:nvPr>
            <p:ph type="title"/>
          </p:nvPr>
        </p:nvSpPr>
        <p:spPr/>
        <p:txBody>
          <a:bodyPr/>
          <a:lstStyle/>
          <a:p>
            <a:r>
              <a:rPr lang="en-US" dirty="0"/>
              <a:t>Policies and Procedures</a:t>
            </a:r>
          </a:p>
        </p:txBody>
      </p:sp>
      <p:sp>
        <p:nvSpPr>
          <p:cNvPr id="3" name="Content Placeholder 2">
            <a:extLst>
              <a:ext uri="{FF2B5EF4-FFF2-40B4-BE49-F238E27FC236}">
                <a16:creationId xmlns:a16="http://schemas.microsoft.com/office/drawing/2014/main" id="{0BAA9549-A636-E59B-0A9B-6A8AD60995F5}"/>
              </a:ext>
            </a:extLst>
          </p:cNvPr>
          <p:cNvSpPr>
            <a:spLocks noGrp="1"/>
          </p:cNvSpPr>
          <p:nvPr>
            <p:ph idx="1"/>
          </p:nvPr>
        </p:nvSpPr>
        <p:spPr>
          <a:xfrm>
            <a:off x="914401" y="1981201"/>
            <a:ext cx="10361084" cy="4675188"/>
          </a:xfrm>
        </p:spPr>
        <p:txBody>
          <a:bodyPr/>
          <a:lstStyle/>
          <a:p>
            <a:r>
              <a:rPr lang="en-US" dirty="0"/>
              <a:t>2.0 Responsibilities of the Standards Committee</a:t>
            </a:r>
          </a:p>
          <a:p>
            <a:pPr lvl="1"/>
            <a:r>
              <a:rPr lang="en-US" sz="1600" dirty="0"/>
              <a:t>The Standards Committee shall be responsible for at least the following:</a:t>
            </a:r>
          </a:p>
          <a:p>
            <a:pPr lvl="1"/>
            <a:r>
              <a:rPr lang="en-US" sz="1600" dirty="0"/>
              <a:t>a) Developing proposed IEEE standards and ensuring that they are within the scope of the Standards Committee.</a:t>
            </a:r>
          </a:p>
          <a:p>
            <a:pPr lvl="1"/>
            <a:r>
              <a:rPr lang="en-US" sz="1600" dirty="0"/>
              <a:t>b) Initiating and overseeing ballots of proposed IEEE standards within its scope, including:</a:t>
            </a:r>
          </a:p>
          <a:p>
            <a:pPr lvl="2"/>
            <a:r>
              <a:rPr lang="en-US" sz="1600" dirty="0"/>
              <a:t>1) Approving Project Authorization Requests (PARs) from a subgroup or the Standards Committee.</a:t>
            </a:r>
          </a:p>
          <a:p>
            <a:pPr lvl="2"/>
            <a:r>
              <a:rPr lang="en-US" sz="1600" dirty="0"/>
              <a:t>2) Submitting a proposed PAR to the IEEE-SA Standards Board for consideration.</a:t>
            </a:r>
          </a:p>
          <a:p>
            <a:pPr lvl="3"/>
            <a:r>
              <a:rPr lang="en-US" dirty="0"/>
              <a:t>Following approval of the PAR, the Standards Committee shall submit necessary requests for extension, modification, or withdrawal of the PAR as required by the IEEE-SA Standards Board Operations Manual.</a:t>
            </a:r>
          </a:p>
          <a:p>
            <a:pPr lvl="2"/>
            <a:r>
              <a:rPr lang="en-US" sz="1600" dirty="0"/>
              <a:t>3) Submitting draft standards from a subgroup or the Standards Committee to the IEEE-SA for Standards Association ballot.</a:t>
            </a:r>
          </a:p>
          <a:p>
            <a:pPr lvl="1"/>
            <a:r>
              <a:rPr lang="en-US" sz="1600" dirty="0"/>
              <a:t>c) Maintaining the standards developed by the Standards Committee.</a:t>
            </a:r>
          </a:p>
          <a:p>
            <a:pPr lvl="1"/>
            <a:r>
              <a:rPr lang="en-US" sz="1600" dirty="0"/>
              <a:t>…</a:t>
            </a:r>
          </a:p>
        </p:txBody>
      </p:sp>
      <p:sp>
        <p:nvSpPr>
          <p:cNvPr id="4" name="Slide Number Placeholder 3">
            <a:extLst>
              <a:ext uri="{FF2B5EF4-FFF2-40B4-BE49-F238E27FC236}">
                <a16:creationId xmlns:a16="http://schemas.microsoft.com/office/drawing/2014/main" id="{FA2176CF-0CD6-8445-8866-A3536042C6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5BE6808-BB89-FF23-1DE7-EAF5E4C0069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43F58DC-285D-38BF-BA6F-962280563DDC}"/>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090649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6503E-B154-5484-A85C-10995FF05243}"/>
              </a:ext>
            </a:extLst>
          </p:cNvPr>
          <p:cNvSpPr>
            <a:spLocks noGrp="1"/>
          </p:cNvSpPr>
          <p:nvPr>
            <p:ph type="title"/>
          </p:nvPr>
        </p:nvSpPr>
        <p:spPr/>
        <p:txBody>
          <a:bodyPr/>
          <a:lstStyle/>
          <a:p>
            <a:r>
              <a:rPr lang="en-US" dirty="0"/>
              <a:t>Policies and Procedures</a:t>
            </a:r>
            <a:br>
              <a:rPr lang="en-US" dirty="0"/>
            </a:br>
            <a:r>
              <a:rPr lang="en-US" dirty="0"/>
              <a:t>5.5 Project Authorization Request (PAR)</a:t>
            </a:r>
          </a:p>
        </p:txBody>
      </p:sp>
      <p:sp>
        <p:nvSpPr>
          <p:cNvPr id="3" name="Content Placeholder 2">
            <a:extLst>
              <a:ext uri="{FF2B5EF4-FFF2-40B4-BE49-F238E27FC236}">
                <a16:creationId xmlns:a16="http://schemas.microsoft.com/office/drawing/2014/main" id="{532D8B6C-440E-0943-43A1-5BC647FA72D6}"/>
              </a:ext>
            </a:extLst>
          </p:cNvPr>
          <p:cNvSpPr>
            <a:spLocks noGrp="1"/>
          </p:cNvSpPr>
          <p:nvPr>
            <p:ph idx="1"/>
          </p:nvPr>
        </p:nvSpPr>
        <p:spPr/>
        <p:txBody>
          <a:bodyPr/>
          <a:lstStyle/>
          <a:p>
            <a:r>
              <a:rPr lang="en-US" dirty="0"/>
              <a:t>PAR Study Group may be a subgroup to IEEE 802 LMSC or an existing Working Group.</a:t>
            </a:r>
          </a:p>
          <a:p>
            <a:r>
              <a:rPr lang="en-US" dirty="0"/>
              <a:t>IEEE 802 LMSC submits the PAR for IEEE-SA Standards Board approval.</a:t>
            </a:r>
          </a:p>
        </p:txBody>
      </p:sp>
      <p:sp>
        <p:nvSpPr>
          <p:cNvPr id="4" name="Slide Number Placeholder 3">
            <a:extLst>
              <a:ext uri="{FF2B5EF4-FFF2-40B4-BE49-F238E27FC236}">
                <a16:creationId xmlns:a16="http://schemas.microsoft.com/office/drawing/2014/main" id="{5CC8B7AA-9A8F-B76B-90F9-462EC36BFEE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D029122-FCE5-E0D8-DD45-76DEF69DA30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B86F1CEC-AC05-BACA-E67C-F488E3E1B5D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245487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31CB2-A860-52DA-67F7-A663AE94B70D}"/>
              </a:ext>
            </a:extLst>
          </p:cNvPr>
          <p:cNvSpPr>
            <a:spLocks noGrp="1"/>
          </p:cNvSpPr>
          <p:nvPr>
            <p:ph type="title"/>
          </p:nvPr>
        </p:nvSpPr>
        <p:spPr/>
        <p:txBody>
          <a:bodyPr/>
          <a:lstStyle/>
          <a:p>
            <a:r>
              <a:rPr lang="en-US" dirty="0"/>
              <a:t>Operations Manual</a:t>
            </a:r>
            <a:br>
              <a:rPr lang="en-US" dirty="0"/>
            </a:br>
            <a:r>
              <a:rPr lang="en-US" dirty="0"/>
              <a:t>4.1 The IEEE 802 LMSC Function</a:t>
            </a:r>
          </a:p>
        </p:txBody>
      </p:sp>
      <p:sp>
        <p:nvSpPr>
          <p:cNvPr id="3" name="Content Placeholder 2">
            <a:extLst>
              <a:ext uri="{FF2B5EF4-FFF2-40B4-BE49-F238E27FC236}">
                <a16:creationId xmlns:a16="http://schemas.microsoft.com/office/drawing/2014/main" id="{97AB1BAF-F6BD-F1D1-F825-A1519EE3AB6C}"/>
              </a:ext>
            </a:extLst>
          </p:cNvPr>
          <p:cNvSpPr>
            <a:spLocks noGrp="1"/>
          </p:cNvSpPr>
          <p:nvPr>
            <p:ph idx="1"/>
          </p:nvPr>
        </p:nvSpPr>
        <p:spPr>
          <a:xfrm>
            <a:off x="914401" y="1981201"/>
            <a:ext cx="10361084" cy="4400127"/>
          </a:xfrm>
        </p:spPr>
        <p:txBody>
          <a:bodyPr/>
          <a:lstStyle/>
          <a:p>
            <a:r>
              <a:rPr lang="en-US" sz="1600" dirty="0"/>
              <a:t>The function of the IEEE 802 LMSC is to oversee the operation of the committee in the following ways:</a:t>
            </a:r>
          </a:p>
          <a:p>
            <a:r>
              <a:rPr lang="en-US" sz="1600" dirty="0"/>
              <a:t>a) Charter PAR Study Groups (Standards Committee and Working Group), Working Groups, and Technical Advisory Groups.</a:t>
            </a:r>
          </a:p>
          <a:p>
            <a:r>
              <a:rPr lang="en-US" sz="1600" dirty="0"/>
              <a:t>b) Provide procedural and, if necessary, technical guidance to the Working Groups and Technical Advisory Groups as it relates to their charters.</a:t>
            </a:r>
          </a:p>
          <a:p>
            <a:r>
              <a:rPr lang="en-US" sz="1600" dirty="0"/>
              <a:t>c) Oversee Working Group and Technical Advisory Group operations to ensure that it is within the scope of IEEE 802 LMSC, and its established charter.</a:t>
            </a:r>
          </a:p>
          <a:p>
            <a:r>
              <a:rPr lang="en-US" sz="1600" dirty="0"/>
              <a:t>d) Examine and approve Working Group draft standards for Standards Association ballot and submission to RevCom, and for conformance with the approved Project Authorization Request (PAR) and Criteria for Standards Development (CSD) documents.</a:t>
            </a:r>
          </a:p>
          <a:p>
            <a:r>
              <a:rPr lang="en-US" sz="1600" dirty="0"/>
              <a:t>e) Consider complaints of Working Group and Technical Advisory Group.</a:t>
            </a:r>
          </a:p>
          <a:p>
            <a:r>
              <a:rPr lang="en-US" sz="1600" dirty="0"/>
              <a:t>f) Approve press releases and other external communications.</a:t>
            </a:r>
          </a:p>
          <a:p>
            <a:r>
              <a:rPr lang="en-US" sz="1600" dirty="0"/>
              <a:t>g) Manage IEEE 802 LMSC logistics, e.g., concurrent Working Group and Technical Advisory Group meetings, finances, etc.</a:t>
            </a:r>
          </a:p>
          <a:p>
            <a:r>
              <a:rPr lang="en-US" sz="1600" dirty="0"/>
              <a:t>h) Oversee formation of Standards Association ballot groups and Standards Association ballot process.</a:t>
            </a:r>
          </a:p>
        </p:txBody>
      </p:sp>
      <p:sp>
        <p:nvSpPr>
          <p:cNvPr id="4" name="Slide Number Placeholder 3">
            <a:extLst>
              <a:ext uri="{FF2B5EF4-FFF2-40B4-BE49-F238E27FC236}">
                <a16:creationId xmlns:a16="http://schemas.microsoft.com/office/drawing/2014/main" id="{44FFD793-2D0F-20D1-C1BB-B85AA8B2106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D4257D5-3BBA-7991-9BAE-E13EE61A1BC3}"/>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358E6C03-D10B-A08F-2497-8BFFA53B95E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456064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CF39D-D98F-CE8B-1001-9CA1BC3DC7E5}"/>
              </a:ext>
            </a:extLst>
          </p:cNvPr>
          <p:cNvSpPr>
            <a:spLocks noGrp="1"/>
          </p:cNvSpPr>
          <p:nvPr>
            <p:ph type="title"/>
          </p:nvPr>
        </p:nvSpPr>
        <p:spPr/>
        <p:txBody>
          <a:bodyPr/>
          <a:lstStyle/>
          <a:p>
            <a:r>
              <a:rPr lang="en-US" dirty="0"/>
              <a:t>Chair’s Guidelines</a:t>
            </a:r>
            <a:br>
              <a:rPr lang="en-US" dirty="0"/>
            </a:br>
            <a:r>
              <a:rPr lang="en-US" dirty="0"/>
              <a:t>2.1 IEEE 802 Approvals</a:t>
            </a:r>
          </a:p>
        </p:txBody>
      </p:sp>
      <p:sp>
        <p:nvSpPr>
          <p:cNvPr id="4" name="Slide Number Placeholder 3">
            <a:extLst>
              <a:ext uri="{FF2B5EF4-FFF2-40B4-BE49-F238E27FC236}">
                <a16:creationId xmlns:a16="http://schemas.microsoft.com/office/drawing/2014/main" id="{1F96C306-53BD-735C-AC6D-13F38C79EF79}"/>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9171662-3E28-1567-5F96-A889DA9856CB}"/>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33CDC526-AF94-CB30-F2B3-5B7AD685E513}"/>
              </a:ext>
            </a:extLst>
          </p:cNvPr>
          <p:cNvSpPr>
            <a:spLocks noGrp="1"/>
          </p:cNvSpPr>
          <p:nvPr>
            <p:ph type="dt" idx="15"/>
          </p:nvPr>
        </p:nvSpPr>
        <p:spPr/>
        <p:txBody>
          <a:bodyPr/>
          <a:lstStyle/>
          <a:p>
            <a:r>
              <a:rPr lang="en-US"/>
              <a:t>July 2025</a:t>
            </a:r>
            <a:endParaRPr lang="en-GB" dirty="0"/>
          </a:p>
        </p:txBody>
      </p:sp>
      <p:pic>
        <p:nvPicPr>
          <p:cNvPr id="8" name="Picture 7">
            <a:extLst>
              <a:ext uri="{FF2B5EF4-FFF2-40B4-BE49-F238E27FC236}">
                <a16:creationId xmlns:a16="http://schemas.microsoft.com/office/drawing/2014/main" id="{744751BB-3C73-EE88-B915-4C68E715A0D7}"/>
              </a:ext>
            </a:extLst>
          </p:cNvPr>
          <p:cNvPicPr>
            <a:picLocks noChangeAspect="1"/>
          </p:cNvPicPr>
          <p:nvPr/>
        </p:nvPicPr>
        <p:blipFill>
          <a:blip r:embed="rId2"/>
          <a:stretch>
            <a:fillRect/>
          </a:stretch>
        </p:blipFill>
        <p:spPr>
          <a:xfrm>
            <a:off x="2682699" y="1897998"/>
            <a:ext cx="6826601" cy="4483330"/>
          </a:xfrm>
          <a:prstGeom prst="rect">
            <a:avLst/>
          </a:prstGeom>
        </p:spPr>
      </p:pic>
    </p:spTree>
    <p:extLst>
      <p:ext uri="{BB962C8B-B14F-4D97-AF65-F5344CB8AC3E}">
        <p14:creationId xmlns:p14="http://schemas.microsoft.com/office/powerpoint/2010/main" val="518487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12460-81FC-3CD3-F39E-61090337E013}"/>
              </a:ext>
            </a:extLst>
          </p:cNvPr>
          <p:cNvSpPr>
            <a:spLocks noGrp="1"/>
          </p:cNvSpPr>
          <p:nvPr>
            <p:ph type="title"/>
          </p:nvPr>
        </p:nvSpPr>
        <p:spPr/>
        <p:txBody>
          <a:bodyPr/>
          <a:lstStyle/>
          <a:p>
            <a:r>
              <a:rPr lang="en-US" dirty="0"/>
              <a:t>Operations Manual</a:t>
            </a:r>
            <a:br>
              <a:rPr lang="en-US" dirty="0"/>
            </a:br>
            <a:r>
              <a:rPr lang="en-US" dirty="0"/>
              <a:t>10 Procedure for ICAIDs</a:t>
            </a:r>
          </a:p>
        </p:txBody>
      </p:sp>
      <p:sp>
        <p:nvSpPr>
          <p:cNvPr id="3" name="Content Placeholder 2">
            <a:extLst>
              <a:ext uri="{FF2B5EF4-FFF2-40B4-BE49-F238E27FC236}">
                <a16:creationId xmlns:a16="http://schemas.microsoft.com/office/drawing/2014/main" id="{5EF3F183-DFAD-BF82-1CC3-8962E676FD91}"/>
              </a:ext>
            </a:extLst>
          </p:cNvPr>
          <p:cNvSpPr>
            <a:spLocks noGrp="1"/>
          </p:cNvSpPr>
          <p:nvPr>
            <p:ph idx="1"/>
          </p:nvPr>
        </p:nvSpPr>
        <p:spPr>
          <a:xfrm>
            <a:off x="914401" y="1981201"/>
            <a:ext cx="10361084" cy="4494213"/>
          </a:xfrm>
        </p:spPr>
        <p:txBody>
          <a:bodyPr/>
          <a:lstStyle/>
          <a:p>
            <a:r>
              <a:rPr lang="en-US" dirty="0"/>
              <a:t>An industry connections activity is authorized by the IEEE-SA Standards Board upon recommendation by the Industry Connections Committee (</a:t>
            </a:r>
            <a:r>
              <a:rPr lang="en-US" dirty="0" err="1"/>
              <a:t>ICCom</a:t>
            </a:r>
            <a:r>
              <a:rPr lang="en-US" dirty="0"/>
              <a:t>). </a:t>
            </a:r>
            <a:r>
              <a:rPr lang="en-US" dirty="0" err="1"/>
              <a:t>ICCom</a:t>
            </a:r>
            <a:r>
              <a:rPr lang="en-US" dirty="0"/>
              <a:t> requires the IEEE 802 LMSC to approve the Industry Connections Activity Initiation Document (ICAID).</a:t>
            </a:r>
          </a:p>
          <a:p>
            <a:endParaRPr lang="en-US" dirty="0"/>
          </a:p>
          <a:p>
            <a:r>
              <a:rPr lang="en-US" dirty="0"/>
              <a:t>Information on </a:t>
            </a:r>
            <a:r>
              <a:rPr lang="en-US" dirty="0" err="1"/>
              <a:t>ICCom</a:t>
            </a:r>
            <a:r>
              <a:rPr lang="en-US" dirty="0"/>
              <a:t> and the ICAID form can be found at: </a:t>
            </a:r>
            <a:r>
              <a:rPr lang="en-US" dirty="0">
                <a:solidFill>
                  <a:schemeClr val="tx1"/>
                </a:solidFill>
                <a:hlinkClick r:id="rId2">
                  <a:extLst>
                    <a:ext uri="{A12FA001-AC4F-418D-AE19-62706E023703}">
                      <ahyp:hlinkClr xmlns:ahyp="http://schemas.microsoft.com/office/drawing/2018/hyperlinkcolor" val="tx"/>
                    </a:ext>
                  </a:extLst>
                </a:hlinkClick>
              </a:rPr>
              <a:t>http://standards.ieee.org/about/sasb/iccom/index.html</a:t>
            </a:r>
            <a:endParaRPr lang="en-US" dirty="0">
              <a:solidFill>
                <a:schemeClr val="tx1"/>
              </a:solidFill>
            </a:endParaRPr>
          </a:p>
          <a:p>
            <a:endParaRPr lang="en-US" dirty="0">
              <a:solidFill>
                <a:schemeClr val="tx1"/>
              </a:solidFill>
            </a:endParaRPr>
          </a:p>
          <a:p>
            <a:r>
              <a:rPr lang="en-US" dirty="0">
                <a:solidFill>
                  <a:schemeClr val="tx1"/>
                </a:solidFill>
              </a:rPr>
              <a:t>e.g., User Experience in WLAN Network</a:t>
            </a:r>
          </a:p>
          <a:p>
            <a:r>
              <a:rPr lang="en-US" dirty="0">
                <a:solidFill>
                  <a:schemeClr val="tx1"/>
                </a:solidFill>
                <a:hlinkClick r:id="rId3">
                  <a:extLst>
                    <a:ext uri="{A12FA001-AC4F-418D-AE19-62706E023703}">
                      <ahyp:hlinkClr xmlns:ahyp="http://schemas.microsoft.com/office/drawing/2018/hyperlinkcolor" val="tx"/>
                    </a:ext>
                  </a:extLst>
                </a:hlinkClick>
              </a:rPr>
              <a:t>https://standards.ieee.org/industry-connections/activities/user-experience-in-wlan-network/</a:t>
            </a:r>
            <a:endParaRPr lang="en-US" dirty="0">
              <a:solidFill>
                <a:schemeClr val="tx1"/>
              </a:solidFill>
            </a:endParaRPr>
          </a:p>
          <a:p>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6717BC8E-6F5E-31F5-2144-CA4E68FAC4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CE862FD-D6E4-62F5-2709-5F1CE3A4D33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D4EE60A8-0A5A-DA26-9DDE-F1C046D24E8F}"/>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021353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8CC03-FF0A-4E93-E5A6-0A97D690A70F}"/>
              </a:ext>
            </a:extLst>
          </p:cNvPr>
          <p:cNvSpPr>
            <a:spLocks noGrp="1"/>
          </p:cNvSpPr>
          <p:nvPr>
            <p:ph type="title"/>
          </p:nvPr>
        </p:nvSpPr>
        <p:spPr/>
        <p:txBody>
          <a:bodyPr/>
          <a:lstStyle/>
          <a:p>
            <a:r>
              <a:rPr lang="en-US" dirty="0"/>
              <a:t>Have you seen a motion with the format…</a:t>
            </a:r>
          </a:p>
        </p:txBody>
      </p:sp>
      <p:sp>
        <p:nvSpPr>
          <p:cNvPr id="3" name="Content Placeholder 2">
            <a:extLst>
              <a:ext uri="{FF2B5EF4-FFF2-40B4-BE49-F238E27FC236}">
                <a16:creationId xmlns:a16="http://schemas.microsoft.com/office/drawing/2014/main" id="{0658BBFA-8DC4-B000-72B0-49C8CEC3AAF6}"/>
              </a:ext>
            </a:extLst>
          </p:cNvPr>
          <p:cNvSpPr>
            <a:spLocks noGrp="1"/>
          </p:cNvSpPr>
          <p:nvPr>
            <p:ph idx="1"/>
          </p:nvPr>
        </p:nvSpPr>
        <p:spPr>
          <a:xfrm>
            <a:off x="914401" y="1981201"/>
            <a:ext cx="10361084" cy="4400127"/>
          </a:xfrm>
        </p:spPr>
        <p:txBody>
          <a:bodyPr/>
          <a:lstStyle/>
          <a:p>
            <a:r>
              <a:rPr lang="en-US" dirty="0"/>
              <a:t>Study Group formation motion</a:t>
            </a:r>
          </a:p>
          <a:p>
            <a:endParaRPr lang="en-US" dirty="0"/>
          </a:p>
          <a:p>
            <a:r>
              <a:rPr lang="en-US" dirty="0"/>
              <a:t>Request approval by IEEE 802 LMSC to form an 802.11 &lt;group&gt; Study Group to &lt;description&gt; [as described in doc 11-yy-xxxx] with the intent of creating a PAR and CSD.</a:t>
            </a:r>
          </a:p>
          <a:p>
            <a:endParaRPr lang="en-US" dirty="0"/>
          </a:p>
          <a:p>
            <a:r>
              <a:rPr lang="en-US" dirty="0"/>
              <a:t>Moved: &lt;name&gt;, Seconded: &lt;name&gt;</a:t>
            </a:r>
          </a:p>
          <a:p>
            <a:endParaRPr lang="en-US" dirty="0"/>
          </a:p>
          <a:p>
            <a:endParaRPr lang="en-US" dirty="0"/>
          </a:p>
          <a:p>
            <a:endParaRPr lang="en-US" dirty="0"/>
          </a:p>
          <a:p>
            <a:pPr>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0E7F1AE-F59E-02FC-4B60-CE39E046AD6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29D482D-4FB1-7105-76F1-76A528A5156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697218FF-9C16-6A99-9578-5BD8348CB1A9}"/>
              </a:ext>
            </a:extLst>
          </p:cNvPr>
          <p:cNvSpPr>
            <a:spLocks noGrp="1"/>
          </p:cNvSpPr>
          <p:nvPr>
            <p:ph type="dt" idx="15"/>
          </p:nvPr>
        </p:nvSpPr>
        <p:spPr/>
        <p:txBody>
          <a:bodyPr/>
          <a:lstStyle/>
          <a:p>
            <a:r>
              <a:rPr lang="en-US"/>
              <a:t>July 2025</a:t>
            </a:r>
            <a:endParaRPr lang="en-GB" dirty="0"/>
          </a:p>
        </p:txBody>
      </p:sp>
      <p:sp>
        <p:nvSpPr>
          <p:cNvPr id="7" name="Oval 6">
            <a:extLst>
              <a:ext uri="{FF2B5EF4-FFF2-40B4-BE49-F238E27FC236}">
                <a16:creationId xmlns:a16="http://schemas.microsoft.com/office/drawing/2014/main" id="{050EABF1-5F19-4498-A254-EF8781C2E971}"/>
              </a:ext>
            </a:extLst>
          </p:cNvPr>
          <p:cNvSpPr/>
          <p:nvPr/>
        </p:nvSpPr>
        <p:spPr bwMode="auto">
          <a:xfrm>
            <a:off x="3719736" y="2780928"/>
            <a:ext cx="2376264" cy="648072"/>
          </a:xfrm>
          <a:prstGeom prst="ellipse">
            <a:avLst/>
          </a:prstGeom>
          <a:noFill/>
          <a:ln w="635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69F49415-EFE5-4151-A986-AB79F2BCC9CA}"/>
              </a:ext>
            </a:extLst>
          </p:cNvPr>
          <p:cNvSpPr txBox="1"/>
          <p:nvPr/>
        </p:nvSpPr>
        <p:spPr>
          <a:xfrm>
            <a:off x="6096001" y="4005064"/>
            <a:ext cx="5400600" cy="1200329"/>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chemeClr val="tx1"/>
                </a:solidFill>
              </a:rPr>
              <a:t>Who/What is this?</a:t>
            </a:r>
          </a:p>
          <a:p>
            <a:pPr marL="342900" indent="-342900">
              <a:buFont typeface="Arial" panose="020B0604020202020204" pitchFamily="34" charset="0"/>
              <a:buChar char="•"/>
            </a:pPr>
            <a:r>
              <a:rPr lang="en-US" dirty="0">
                <a:solidFill>
                  <a:schemeClr val="tx1"/>
                </a:solidFill>
              </a:rPr>
              <a:t>What do they do?</a:t>
            </a:r>
          </a:p>
          <a:p>
            <a:pPr marL="342900" indent="-342900">
              <a:buFont typeface="Arial" panose="020B0604020202020204" pitchFamily="34" charset="0"/>
              <a:buChar char="•"/>
            </a:pPr>
            <a:r>
              <a:rPr lang="en-US" dirty="0">
                <a:solidFill>
                  <a:schemeClr val="tx1"/>
                </a:solidFill>
              </a:rPr>
              <a:t>How can I get involved?</a:t>
            </a:r>
          </a:p>
        </p:txBody>
      </p:sp>
      <p:cxnSp>
        <p:nvCxnSpPr>
          <p:cNvPr id="10" name="Straight Arrow Connector 9">
            <a:extLst>
              <a:ext uri="{FF2B5EF4-FFF2-40B4-BE49-F238E27FC236}">
                <a16:creationId xmlns:a16="http://schemas.microsoft.com/office/drawing/2014/main" id="{E6878D78-03CC-109F-3795-4DC53FE6085F}"/>
              </a:ext>
            </a:extLst>
          </p:cNvPr>
          <p:cNvCxnSpPr/>
          <p:nvPr/>
        </p:nvCxnSpPr>
        <p:spPr bwMode="auto">
          <a:xfrm flipH="1" flipV="1">
            <a:off x="5375920" y="3645024"/>
            <a:ext cx="720080" cy="576064"/>
          </a:xfrm>
          <a:prstGeom prst="straightConnector1">
            <a:avLst/>
          </a:prstGeom>
          <a:solidFill>
            <a:srgbClr val="00B8FF"/>
          </a:solidFill>
          <a:ln w="50800" cap="flat" cmpd="sng" algn="ctr">
            <a:solidFill>
              <a:schemeClr val="tx1"/>
            </a:solidFill>
            <a:prstDash val="solid"/>
            <a:round/>
            <a:headEnd type="none" w="med" len="med"/>
            <a:tailEnd type="stealth"/>
          </a:ln>
          <a:effectLst/>
        </p:spPr>
      </p:cxnSp>
    </p:spTree>
    <p:extLst>
      <p:ext uri="{BB962C8B-B14F-4D97-AF65-F5344CB8AC3E}">
        <p14:creationId xmlns:p14="http://schemas.microsoft.com/office/powerpoint/2010/main" val="3052039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8B7556-BAAE-379F-8B8E-2D2826FD67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DD3F7D-BD6D-67FA-97E4-8B8B7DEC112D}"/>
              </a:ext>
            </a:extLst>
          </p:cNvPr>
          <p:cNvSpPr>
            <a:spLocks noGrp="1"/>
          </p:cNvSpPr>
          <p:nvPr>
            <p:ph type="title"/>
          </p:nvPr>
        </p:nvSpPr>
        <p:spPr>
          <a:xfrm>
            <a:off x="915458" y="566581"/>
            <a:ext cx="10361084" cy="1065213"/>
          </a:xfrm>
        </p:spPr>
        <p:txBody>
          <a:bodyPr/>
          <a:lstStyle/>
          <a:p>
            <a:r>
              <a:rPr lang="en-US" dirty="0"/>
              <a:t>IEEE 802 within IEEE and IEEE SA Structure</a:t>
            </a:r>
          </a:p>
        </p:txBody>
      </p:sp>
      <p:sp>
        <p:nvSpPr>
          <p:cNvPr id="4" name="Slide Number Placeholder 3">
            <a:extLst>
              <a:ext uri="{FF2B5EF4-FFF2-40B4-BE49-F238E27FC236}">
                <a16:creationId xmlns:a16="http://schemas.microsoft.com/office/drawing/2014/main" id="{7FD4BE0E-B6C5-A96B-03A4-308CC63D48E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16DEFA78-D598-6D86-2D00-5C134F757C2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6EE2DABE-B70C-CA32-2A3F-FEA2B37DD8FF}"/>
              </a:ext>
            </a:extLst>
          </p:cNvPr>
          <p:cNvSpPr>
            <a:spLocks noGrp="1"/>
          </p:cNvSpPr>
          <p:nvPr>
            <p:ph type="dt" idx="15"/>
          </p:nvPr>
        </p:nvSpPr>
        <p:spPr/>
        <p:txBody>
          <a:bodyPr/>
          <a:lstStyle/>
          <a:p>
            <a:r>
              <a:rPr lang="en-US"/>
              <a:t>July 2025</a:t>
            </a:r>
            <a:endParaRPr lang="en-GB" dirty="0"/>
          </a:p>
        </p:txBody>
      </p:sp>
      <p:cxnSp>
        <p:nvCxnSpPr>
          <p:cNvPr id="7" name="Straight Connector 6">
            <a:extLst>
              <a:ext uri="{FF2B5EF4-FFF2-40B4-BE49-F238E27FC236}">
                <a16:creationId xmlns:a16="http://schemas.microsoft.com/office/drawing/2014/main" id="{AD64E366-E590-A421-5337-49C16A121EC6}"/>
              </a:ext>
            </a:extLst>
          </p:cNvPr>
          <p:cNvCxnSpPr>
            <a:cxnSpLocks/>
          </p:cNvCxnSpPr>
          <p:nvPr/>
        </p:nvCxnSpPr>
        <p:spPr bwMode="auto">
          <a:xfrm>
            <a:off x="7165359" y="5499520"/>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D5CC9C43-616C-AC32-7346-997FB4C07617}"/>
              </a:ext>
            </a:extLst>
          </p:cNvPr>
          <p:cNvCxnSpPr>
            <a:cxnSpLocks/>
          </p:cNvCxnSpPr>
          <p:nvPr/>
        </p:nvCxnSpPr>
        <p:spPr bwMode="auto">
          <a:xfrm>
            <a:off x="6043380" y="5499520"/>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965AA0D3-F7AD-3863-0B03-B2BE2DF36834}"/>
              </a:ext>
            </a:extLst>
          </p:cNvPr>
          <p:cNvCxnSpPr>
            <a:cxnSpLocks/>
            <a:stCxn id="27" idx="2"/>
          </p:cNvCxnSpPr>
          <p:nvPr/>
        </p:nvCxnSpPr>
        <p:spPr bwMode="auto">
          <a:xfrm flipH="1">
            <a:off x="6462329" y="1749134"/>
            <a:ext cx="1" cy="3589079"/>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06431C25-963D-F448-FE3A-66E9B118EC74}"/>
              </a:ext>
            </a:extLst>
          </p:cNvPr>
          <p:cNvCxnSpPr>
            <a:cxnSpLocks/>
          </p:cNvCxnSpPr>
          <p:nvPr/>
        </p:nvCxnSpPr>
        <p:spPr bwMode="auto">
          <a:xfrm>
            <a:off x="3052217"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5171C4EF-A5FE-2ED6-9B78-B703F3E4861A}"/>
              </a:ext>
            </a:extLst>
          </p:cNvPr>
          <p:cNvCxnSpPr>
            <a:cxnSpLocks/>
          </p:cNvCxnSpPr>
          <p:nvPr/>
        </p:nvCxnSpPr>
        <p:spPr bwMode="auto">
          <a:xfrm>
            <a:off x="3206429"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2" name="Straight Connector 11">
            <a:extLst>
              <a:ext uri="{FF2B5EF4-FFF2-40B4-BE49-F238E27FC236}">
                <a16:creationId xmlns:a16="http://schemas.microsoft.com/office/drawing/2014/main" id="{A1A90426-A55E-0A6A-F415-FC7B04824BC8}"/>
              </a:ext>
            </a:extLst>
          </p:cNvPr>
          <p:cNvCxnSpPr>
            <a:cxnSpLocks/>
          </p:cNvCxnSpPr>
          <p:nvPr/>
        </p:nvCxnSpPr>
        <p:spPr bwMode="auto">
          <a:xfrm>
            <a:off x="3361916"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97784C3D-441B-AE65-9E30-E5F07BB8E45D}"/>
              </a:ext>
            </a:extLst>
          </p:cNvPr>
          <p:cNvCxnSpPr>
            <a:cxnSpLocks/>
          </p:cNvCxnSpPr>
          <p:nvPr/>
        </p:nvCxnSpPr>
        <p:spPr bwMode="auto">
          <a:xfrm>
            <a:off x="2447516"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6480E38B-D774-3E60-CFFA-7CD6718C77CA}"/>
              </a:ext>
            </a:extLst>
          </p:cNvPr>
          <p:cNvCxnSpPr>
            <a:cxnSpLocks/>
          </p:cNvCxnSpPr>
          <p:nvPr/>
        </p:nvCxnSpPr>
        <p:spPr bwMode="auto">
          <a:xfrm>
            <a:off x="2601728"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A3B38746-49A2-6138-E2F5-A029177C8110}"/>
              </a:ext>
            </a:extLst>
          </p:cNvPr>
          <p:cNvCxnSpPr>
            <a:cxnSpLocks/>
          </p:cNvCxnSpPr>
          <p:nvPr/>
        </p:nvCxnSpPr>
        <p:spPr bwMode="auto">
          <a:xfrm>
            <a:off x="2757215"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BDDD6233-3D0C-58D9-31A2-A5C256A3D04F}"/>
              </a:ext>
            </a:extLst>
          </p:cNvPr>
          <p:cNvCxnSpPr>
            <a:cxnSpLocks/>
          </p:cNvCxnSpPr>
          <p:nvPr/>
        </p:nvCxnSpPr>
        <p:spPr bwMode="auto">
          <a:xfrm>
            <a:off x="3052217" y="4387398"/>
            <a:ext cx="0" cy="210235"/>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2C27A431-DD7B-248A-5B12-499B748E6AF5}"/>
              </a:ext>
            </a:extLst>
          </p:cNvPr>
          <p:cNvCxnSpPr>
            <a:cxnSpLocks/>
          </p:cNvCxnSpPr>
          <p:nvPr/>
        </p:nvCxnSpPr>
        <p:spPr bwMode="auto">
          <a:xfrm>
            <a:off x="3206429"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8" name="Straight Connector 17">
            <a:extLst>
              <a:ext uri="{FF2B5EF4-FFF2-40B4-BE49-F238E27FC236}">
                <a16:creationId xmlns:a16="http://schemas.microsoft.com/office/drawing/2014/main" id="{F6E501ED-2E08-F093-7435-5985834DC6CA}"/>
              </a:ext>
            </a:extLst>
          </p:cNvPr>
          <p:cNvCxnSpPr>
            <a:cxnSpLocks/>
          </p:cNvCxnSpPr>
          <p:nvPr/>
        </p:nvCxnSpPr>
        <p:spPr bwMode="auto">
          <a:xfrm>
            <a:off x="3361916"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9" name="Straight Connector 18">
            <a:extLst>
              <a:ext uri="{FF2B5EF4-FFF2-40B4-BE49-F238E27FC236}">
                <a16:creationId xmlns:a16="http://schemas.microsoft.com/office/drawing/2014/main" id="{C1E8CA45-137D-9C90-A109-3C2CF540FC7F}"/>
              </a:ext>
            </a:extLst>
          </p:cNvPr>
          <p:cNvCxnSpPr>
            <a:cxnSpLocks/>
          </p:cNvCxnSpPr>
          <p:nvPr/>
        </p:nvCxnSpPr>
        <p:spPr bwMode="auto">
          <a:xfrm>
            <a:off x="2447516"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D8401A26-E84A-09D0-E111-243AB177F20E}"/>
              </a:ext>
            </a:extLst>
          </p:cNvPr>
          <p:cNvCxnSpPr>
            <a:cxnSpLocks/>
          </p:cNvCxnSpPr>
          <p:nvPr/>
        </p:nvCxnSpPr>
        <p:spPr bwMode="auto">
          <a:xfrm>
            <a:off x="2601728"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89E28CFF-096F-5418-48EF-E306B72C728E}"/>
              </a:ext>
            </a:extLst>
          </p:cNvPr>
          <p:cNvCxnSpPr>
            <a:cxnSpLocks/>
          </p:cNvCxnSpPr>
          <p:nvPr/>
        </p:nvCxnSpPr>
        <p:spPr bwMode="auto">
          <a:xfrm>
            <a:off x="2757215"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2" name="Freeform 64">
            <a:extLst>
              <a:ext uri="{FF2B5EF4-FFF2-40B4-BE49-F238E27FC236}">
                <a16:creationId xmlns:a16="http://schemas.microsoft.com/office/drawing/2014/main" id="{CEFC095D-216E-D696-B164-1E5DEA88D374}"/>
              </a:ext>
            </a:extLst>
          </p:cNvPr>
          <p:cNvSpPr/>
          <p:nvPr/>
        </p:nvSpPr>
        <p:spPr>
          <a:xfrm>
            <a:off x="5467975" y="4140848"/>
            <a:ext cx="2242336" cy="526483"/>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bg1"/>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IEEE SA Board of Governors</a:t>
            </a:r>
          </a:p>
          <a:p>
            <a:pPr marL="0" lvl="0" indent="0" algn="ctr" defTabSz="444500">
              <a:lnSpc>
                <a:spcPct val="90000"/>
              </a:lnSpc>
              <a:spcBef>
                <a:spcPct val="0"/>
              </a:spcBef>
              <a:spcAft>
                <a:spcPct val="35000"/>
              </a:spcAft>
              <a:buNone/>
            </a:pPr>
            <a:r>
              <a:rPr lang="en-US" sz="1000" b="1" kern="1200" dirty="0">
                <a:solidFill>
                  <a:schemeClr val="tx1"/>
                </a:solidFill>
              </a:rPr>
              <a:t>(BOG)</a:t>
            </a:r>
          </a:p>
        </p:txBody>
      </p:sp>
      <p:sp>
        <p:nvSpPr>
          <p:cNvPr id="23" name="Freeform 68">
            <a:extLst>
              <a:ext uri="{FF2B5EF4-FFF2-40B4-BE49-F238E27FC236}">
                <a16:creationId xmlns:a16="http://schemas.microsoft.com/office/drawing/2014/main" id="{E2C3BDEE-DE74-05A9-2424-4582788CD34C}"/>
              </a:ext>
            </a:extLst>
          </p:cNvPr>
          <p:cNvSpPr/>
          <p:nvPr/>
        </p:nvSpPr>
        <p:spPr>
          <a:xfrm>
            <a:off x="5604418" y="5059952"/>
            <a:ext cx="1975715" cy="439568"/>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Standards Board</a:t>
            </a:r>
          </a:p>
          <a:p>
            <a:pPr marL="0" lvl="0" indent="0" algn="ctr" defTabSz="400050">
              <a:lnSpc>
                <a:spcPct val="90000"/>
              </a:lnSpc>
              <a:spcBef>
                <a:spcPct val="0"/>
              </a:spcBef>
              <a:spcAft>
                <a:spcPct val="35000"/>
              </a:spcAft>
              <a:buNone/>
            </a:pPr>
            <a:r>
              <a:rPr lang="en-US" sz="900" b="1" kern="1200" dirty="0">
                <a:solidFill>
                  <a:schemeClr val="tx1"/>
                </a:solidFill>
              </a:rPr>
              <a:t>(SASB)</a:t>
            </a:r>
          </a:p>
        </p:txBody>
      </p:sp>
      <p:grpSp>
        <p:nvGrpSpPr>
          <p:cNvPr id="26" name="Organization Chart 7">
            <a:extLst>
              <a:ext uri="{FF2B5EF4-FFF2-40B4-BE49-F238E27FC236}">
                <a16:creationId xmlns:a16="http://schemas.microsoft.com/office/drawing/2014/main" id="{89EF9843-140F-1815-266E-65C864C24104}"/>
              </a:ext>
            </a:extLst>
          </p:cNvPr>
          <p:cNvGrpSpPr>
            <a:grpSpLocks noChangeAspect="1"/>
          </p:cNvGrpSpPr>
          <p:nvPr/>
        </p:nvGrpSpPr>
        <p:grpSpPr bwMode="auto">
          <a:xfrm>
            <a:off x="2207568" y="1409186"/>
            <a:ext cx="8469549" cy="2401906"/>
            <a:chOff x="66" y="1327"/>
            <a:chExt cx="6356" cy="2049"/>
          </a:xfrm>
        </p:grpSpPr>
        <p:sp>
          <p:nvSpPr>
            <p:cNvPr id="27" name="_s55304">
              <a:extLst>
                <a:ext uri="{FF2B5EF4-FFF2-40B4-BE49-F238E27FC236}">
                  <a16:creationId xmlns:a16="http://schemas.microsoft.com/office/drawing/2014/main" id="{5DBE3841-77FD-3F43-C516-0BBB48C67C0F}"/>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28" name="_s55319">
              <a:extLst>
                <a:ext uri="{FF2B5EF4-FFF2-40B4-BE49-F238E27FC236}">
                  <a16:creationId xmlns:a16="http://schemas.microsoft.com/office/drawing/2014/main" id="{E7DDAEAF-DDE4-8BB3-FE78-B0B523997532}"/>
                </a:ext>
              </a:extLst>
            </p:cNvPr>
            <p:cNvSpPr>
              <a:spLocks noChangeArrowheads="1"/>
            </p:cNvSpPr>
            <p:nvPr/>
          </p:nvSpPr>
          <p:spPr bwMode="auto">
            <a:xfrm>
              <a:off x="2430" y="2522"/>
              <a:ext cx="1679" cy="854"/>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Standards Association</a:t>
              </a:r>
              <a:endParaRPr lang="en-US" sz="1400" b="1" dirty="0">
                <a:solidFill>
                  <a:schemeClr val="tx1"/>
                </a:solidFill>
                <a:latin typeface="Arial" pitchFamily="34" charset="0"/>
                <a:ea typeface="MS PGothic" pitchFamily="34" charset="-128"/>
              </a:endParaRPr>
            </a:p>
            <a:p>
              <a:pPr marL="0" lvl="1" algn="ctr" defTabSz="914400" eaLnBrk="0" fontAlgn="base" hangingPunct="0">
                <a:spcBef>
                  <a:spcPct val="20000"/>
                </a:spcBef>
                <a:spcAft>
                  <a:spcPct val="0"/>
                </a:spcAft>
                <a:buClr>
                  <a:srgbClr val="000000">
                    <a:lumMod val="65000"/>
                    <a:lumOff val="35000"/>
                  </a:srgbClr>
                </a:buClr>
                <a:defRPr/>
              </a:pPr>
              <a:br>
                <a:rPr lang="en-US" sz="1200" kern="0" dirty="0">
                  <a:solidFill>
                    <a:schemeClr val="tx1"/>
                  </a:solidFill>
                  <a:ea typeface="ＭＳ Ｐゴシック" charset="0"/>
                  <a:cs typeface="Verdana (Body)"/>
                </a:rPr>
              </a:br>
              <a:r>
                <a:rPr lang="en-US" sz="1400" kern="0" dirty="0">
                  <a:solidFill>
                    <a:schemeClr val="tx1"/>
                  </a:solidFill>
                  <a:latin typeface="Arial" panose="020B0604020202020204" pitchFamily="34" charset="0"/>
                  <a:ea typeface="ＭＳ Ｐゴシック" charset="0"/>
                </a:rPr>
                <a:t>Defines </a:t>
              </a:r>
              <a:r>
                <a:rPr lang="en-US" sz="1400" kern="0" dirty="0" err="1">
                  <a:solidFill>
                    <a:schemeClr val="tx1"/>
                  </a:solidFill>
                  <a:latin typeface="Arial" panose="020B0604020202020204" pitchFamily="34" charset="0"/>
                  <a:ea typeface="ＭＳ Ｐゴシック" charset="0"/>
                </a:rPr>
                <a:t>Stds</a:t>
              </a:r>
              <a:r>
                <a:rPr lang="en-US" sz="1400" kern="0" dirty="0">
                  <a:solidFill>
                    <a:schemeClr val="tx1"/>
                  </a:solidFill>
                  <a:latin typeface="Arial" panose="020B0604020202020204" pitchFamily="34" charset="0"/>
                  <a:ea typeface="ＭＳ Ｐゴシック" charset="0"/>
                </a:rPr>
                <a:t> Dev Process</a:t>
              </a: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defTabSz="914400"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29" name="_s55325">
              <a:extLst>
                <a:ext uri="{FF2B5EF4-FFF2-40B4-BE49-F238E27FC236}">
                  <a16:creationId xmlns:a16="http://schemas.microsoft.com/office/drawing/2014/main" id="{8A22DE1C-BF17-657C-463C-7D35086CE9C1}"/>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Staff</a:t>
              </a:r>
              <a:endParaRPr lang="en-US" sz="1400" dirty="0">
                <a:solidFill>
                  <a:srgbClr val="000000"/>
                </a:solidFill>
                <a:latin typeface="Arial" pitchFamily="34" charset="0"/>
                <a:ea typeface="MS PGothic" pitchFamily="34" charset="-128"/>
              </a:endParaRPr>
            </a:p>
          </p:txBody>
        </p:sp>
        <p:cxnSp>
          <p:nvCxnSpPr>
            <p:cNvPr id="30" name="_s55329">
              <a:extLst>
                <a:ext uri="{FF2B5EF4-FFF2-40B4-BE49-F238E27FC236}">
                  <a16:creationId xmlns:a16="http://schemas.microsoft.com/office/drawing/2014/main" id="{FCA77C4D-62E9-55E8-C521-8B494ED4AB7F}"/>
                </a:ext>
              </a:extLst>
            </p:cNvPr>
            <p:cNvCxnSpPr>
              <a:cxnSpLocks noChangeShapeType="1"/>
              <a:stCxn id="29"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a14="http://schemas.microsoft.com/office/drawing/2010/main" xmlns="">
                  <a:noFill/>
                </a14:hiddenFill>
              </a:ext>
            </a:extLst>
          </p:spPr>
        </p:cxnSp>
        <p:sp>
          <p:nvSpPr>
            <p:cNvPr id="31" name="_s55309">
              <a:extLst>
                <a:ext uri="{FF2B5EF4-FFF2-40B4-BE49-F238E27FC236}">
                  <a16:creationId xmlns:a16="http://schemas.microsoft.com/office/drawing/2014/main" id="{68CC4B38-B047-711B-ADC6-37C21B6C17D0}"/>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32" name="_s55321">
              <a:extLst>
                <a:ext uri="{FF2B5EF4-FFF2-40B4-BE49-F238E27FC236}">
                  <a16:creationId xmlns:a16="http://schemas.microsoft.com/office/drawing/2014/main" id="{B7A2AA03-4A2E-AD3B-F5D6-CEC9BE21A740}"/>
                </a:ext>
              </a:extLst>
            </p:cNvPr>
            <p:cNvSpPr>
              <a:spLocks noChangeArrowheads="1"/>
            </p:cNvSpPr>
            <p:nvPr/>
          </p:nvSpPr>
          <p:spPr bwMode="auto">
            <a:xfrm>
              <a:off x="66" y="2548"/>
              <a:ext cx="1903" cy="79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Technical Activities</a:t>
              </a:r>
              <a:br>
                <a:rPr lang="en-US" sz="1400" b="1" dirty="0">
                  <a:solidFill>
                    <a:srgbClr val="000000"/>
                  </a:solidFill>
                  <a:latin typeface="Arial" pitchFamily="34" charset="0"/>
                  <a:ea typeface="MS PGothic" pitchFamily="34" charset="-128"/>
                </a:rPr>
              </a:br>
              <a:br>
                <a:rPr lang="en-US" sz="900" b="1" dirty="0">
                  <a:solidFill>
                    <a:srgbClr val="000000"/>
                  </a:solidFill>
                  <a:latin typeface="Arial" pitchFamily="34" charset="0"/>
                  <a:ea typeface="MS PGothic" pitchFamily="34" charset="-128"/>
                </a:rPr>
              </a:br>
              <a:r>
                <a:rPr lang="en-US" sz="1400" dirty="0">
                  <a:solidFill>
                    <a:srgbClr val="000000"/>
                  </a:solidFill>
                  <a:latin typeface="Arial" pitchFamily="34" charset="0"/>
                  <a:ea typeface="MS PGothic" pitchFamily="34" charset="-128"/>
                </a:rPr>
                <a:t>Defines Technical Scope</a:t>
              </a:r>
            </a:p>
          </p:txBody>
        </p:sp>
      </p:grpSp>
      <p:cxnSp>
        <p:nvCxnSpPr>
          <p:cNvPr id="33" name="Straight Connector 32">
            <a:extLst>
              <a:ext uri="{FF2B5EF4-FFF2-40B4-BE49-F238E27FC236}">
                <a16:creationId xmlns:a16="http://schemas.microsoft.com/office/drawing/2014/main" id="{A1E60C16-CC5C-6086-3EA8-8FB9F4EE6002}"/>
              </a:ext>
            </a:extLst>
          </p:cNvPr>
          <p:cNvCxnSpPr>
            <a:cxnSpLocks/>
            <a:stCxn id="32" idx="2"/>
            <a:endCxn id="43" idx="0"/>
          </p:cNvCxnSpPr>
          <p:nvPr/>
        </p:nvCxnSpPr>
        <p:spPr bwMode="auto">
          <a:xfrm>
            <a:off x="3475469" y="3775925"/>
            <a:ext cx="6214" cy="24896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4" name="TextBox 33">
            <a:extLst>
              <a:ext uri="{FF2B5EF4-FFF2-40B4-BE49-F238E27FC236}">
                <a16:creationId xmlns:a16="http://schemas.microsoft.com/office/drawing/2014/main" id="{60DED963-A0AE-1360-E146-5D0356AE64B8}"/>
              </a:ext>
            </a:extLst>
          </p:cNvPr>
          <p:cNvSpPr txBox="1"/>
          <p:nvPr/>
        </p:nvSpPr>
        <p:spPr>
          <a:xfrm>
            <a:off x="2371316" y="4597633"/>
            <a:ext cx="1071855" cy="323165"/>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Standards Activities</a:t>
            </a:r>
          </a:p>
        </p:txBody>
      </p:sp>
      <p:sp>
        <p:nvSpPr>
          <p:cNvPr id="35" name="TextBox 34">
            <a:extLst>
              <a:ext uri="{FF2B5EF4-FFF2-40B4-BE49-F238E27FC236}">
                <a16:creationId xmlns:a16="http://schemas.microsoft.com/office/drawing/2014/main" id="{48B15120-3D60-7E38-5B8D-6CDC6907D0BB}"/>
              </a:ext>
            </a:extLst>
          </p:cNvPr>
          <p:cNvSpPr txBox="1"/>
          <p:nvPr/>
        </p:nvSpPr>
        <p:spPr>
          <a:xfrm>
            <a:off x="3742915" y="5073198"/>
            <a:ext cx="1295401" cy="484748"/>
          </a:xfrm>
          <a:prstGeom prst="rect">
            <a:avLst/>
          </a:prstGeom>
          <a:noFill/>
          <a:ln>
            <a:solidFill>
              <a:schemeClr val="tx1"/>
            </a:solidFill>
            <a:prstDash val="solid"/>
          </a:ln>
        </p:spPr>
        <p:txBody>
          <a:bodyPr wrap="square" lIns="45720" tIns="0" rIns="45720" bIns="0" rtlCol="0">
            <a:spAutoFit/>
          </a:bodyPr>
          <a:lstStyle/>
          <a:p>
            <a:pPr algn="ctr" defTabSz="914400" eaLnBrk="0" fontAlgn="base" hangingPunct="0">
              <a:spcBef>
                <a:spcPct val="0"/>
              </a:spcBef>
              <a:spcAft>
                <a:spcPct val="0"/>
              </a:spcAft>
            </a:pPr>
            <a:endParaRPr lang="en-US" sz="1050" b="1" dirty="0">
              <a:solidFill>
                <a:srgbClr val="000000"/>
              </a:solidFill>
              <a:ea typeface="ＭＳ Ｐゴシック" charset="-128"/>
            </a:endParaRPr>
          </a:p>
          <a:p>
            <a:pPr algn="ctr" defTabSz="914400" eaLnBrk="0" fontAlgn="base" hangingPunct="0">
              <a:spcBef>
                <a:spcPct val="0"/>
              </a:spcBef>
              <a:spcAft>
                <a:spcPct val="0"/>
              </a:spcAft>
            </a:pPr>
            <a:r>
              <a:rPr lang="en-US" sz="1050" b="1" dirty="0">
                <a:solidFill>
                  <a:srgbClr val="000000"/>
                </a:solidFill>
                <a:ea typeface="ＭＳ Ｐゴシック" charset="-128"/>
              </a:rPr>
              <a:t>IEEE 802 LMSC</a:t>
            </a:r>
          </a:p>
          <a:p>
            <a:pPr algn="ctr" defTabSz="914400" eaLnBrk="0" fontAlgn="base" hangingPunct="0">
              <a:spcBef>
                <a:spcPct val="0"/>
              </a:spcBef>
              <a:spcAft>
                <a:spcPct val="0"/>
              </a:spcAft>
            </a:pPr>
            <a:endParaRPr lang="en-US" sz="1050" b="1" dirty="0">
              <a:solidFill>
                <a:srgbClr val="000000"/>
              </a:solidFill>
              <a:ea typeface="ＭＳ Ｐゴシック" charset="-128"/>
            </a:endParaRPr>
          </a:p>
        </p:txBody>
      </p:sp>
      <p:cxnSp>
        <p:nvCxnSpPr>
          <p:cNvPr id="36" name="Straight Connector 35">
            <a:extLst>
              <a:ext uri="{FF2B5EF4-FFF2-40B4-BE49-F238E27FC236}">
                <a16:creationId xmlns:a16="http://schemas.microsoft.com/office/drawing/2014/main" id="{8D85B938-610E-F978-4E25-8A8E5CE47600}"/>
              </a:ext>
            </a:extLst>
          </p:cNvPr>
          <p:cNvCxnSpPr>
            <a:cxnSpLocks/>
            <a:stCxn id="35" idx="3"/>
          </p:cNvCxnSpPr>
          <p:nvPr/>
        </p:nvCxnSpPr>
        <p:spPr bwMode="auto">
          <a:xfrm>
            <a:off x="5038316" y="5315572"/>
            <a:ext cx="563418" cy="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7" name="Straight Connector 36">
            <a:extLst>
              <a:ext uri="{FF2B5EF4-FFF2-40B4-BE49-F238E27FC236}">
                <a16:creationId xmlns:a16="http://schemas.microsoft.com/office/drawing/2014/main" id="{48EB51A7-8DB2-A042-945F-B59E24B931DE}"/>
              </a:ext>
            </a:extLst>
          </p:cNvPr>
          <p:cNvCxnSpPr>
            <a:cxnSpLocks/>
          </p:cNvCxnSpPr>
          <p:nvPr/>
        </p:nvCxnSpPr>
        <p:spPr bwMode="auto">
          <a:xfrm>
            <a:off x="3052217"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CB25DE1D-40CF-BCCA-D4A7-8595D6A14CE7}"/>
              </a:ext>
            </a:extLst>
          </p:cNvPr>
          <p:cNvCxnSpPr>
            <a:cxnSpLocks/>
          </p:cNvCxnSpPr>
          <p:nvPr/>
        </p:nvCxnSpPr>
        <p:spPr bwMode="auto">
          <a:xfrm>
            <a:off x="3206429"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DC0549DC-A672-750B-4FDA-7DE9930A3DA6}"/>
              </a:ext>
            </a:extLst>
          </p:cNvPr>
          <p:cNvCxnSpPr>
            <a:cxnSpLocks/>
          </p:cNvCxnSpPr>
          <p:nvPr/>
        </p:nvCxnSpPr>
        <p:spPr bwMode="auto">
          <a:xfrm>
            <a:off x="3361916"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0" name="Straight Connector 39">
            <a:extLst>
              <a:ext uri="{FF2B5EF4-FFF2-40B4-BE49-F238E27FC236}">
                <a16:creationId xmlns:a16="http://schemas.microsoft.com/office/drawing/2014/main" id="{625AE106-6219-7DB5-7856-0EECD50B37B0}"/>
              </a:ext>
            </a:extLst>
          </p:cNvPr>
          <p:cNvCxnSpPr>
            <a:cxnSpLocks/>
          </p:cNvCxnSpPr>
          <p:nvPr/>
        </p:nvCxnSpPr>
        <p:spPr bwMode="auto">
          <a:xfrm>
            <a:off x="2442617"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B1943E15-34A1-7A8A-DB28-CA2808609B5D}"/>
              </a:ext>
            </a:extLst>
          </p:cNvPr>
          <p:cNvCxnSpPr>
            <a:cxnSpLocks/>
          </p:cNvCxnSpPr>
          <p:nvPr/>
        </p:nvCxnSpPr>
        <p:spPr bwMode="auto">
          <a:xfrm>
            <a:off x="2596829"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8E6BC4DF-19F4-7D04-11D5-90DF73118F73}"/>
              </a:ext>
            </a:extLst>
          </p:cNvPr>
          <p:cNvCxnSpPr>
            <a:cxnSpLocks/>
          </p:cNvCxnSpPr>
          <p:nvPr/>
        </p:nvCxnSpPr>
        <p:spPr bwMode="auto">
          <a:xfrm>
            <a:off x="2752316"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3" name="TextBox 42">
            <a:extLst>
              <a:ext uri="{FF2B5EF4-FFF2-40B4-BE49-F238E27FC236}">
                <a16:creationId xmlns:a16="http://schemas.microsoft.com/office/drawing/2014/main" id="{1F86FCBB-56BA-3AAE-89C2-5985EF78BBA3}"/>
              </a:ext>
            </a:extLst>
          </p:cNvPr>
          <p:cNvSpPr txBox="1"/>
          <p:nvPr/>
        </p:nvSpPr>
        <p:spPr>
          <a:xfrm>
            <a:off x="2360516" y="4024890"/>
            <a:ext cx="2242333" cy="484748"/>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IEEE Computer Society</a:t>
            </a:r>
            <a:br>
              <a:rPr lang="en-US" sz="1050" b="1" dirty="0">
                <a:solidFill>
                  <a:srgbClr val="000000"/>
                </a:solidFill>
                <a:ea typeface="ＭＳ Ｐゴシック" charset="-128"/>
              </a:rPr>
            </a:br>
            <a:r>
              <a:rPr lang="en-US" sz="1050" b="1" dirty="0">
                <a:solidFill>
                  <a:srgbClr val="000000"/>
                </a:solidFill>
                <a:ea typeface="ＭＳ Ｐゴシック" charset="-128"/>
              </a:rPr>
              <a:t>publications, conferences, standards</a:t>
            </a:r>
            <a:br>
              <a:rPr lang="en-US" sz="1050" b="1" dirty="0">
                <a:solidFill>
                  <a:srgbClr val="000000"/>
                </a:solidFill>
                <a:ea typeface="ＭＳ Ｐゴシック" charset="-128"/>
              </a:rPr>
            </a:br>
            <a:endParaRPr lang="en-US" sz="1050" b="1" dirty="0">
              <a:solidFill>
                <a:srgbClr val="000000"/>
              </a:solidFill>
              <a:ea typeface="ＭＳ Ｐゴシック" charset="-128"/>
            </a:endParaRPr>
          </a:p>
        </p:txBody>
      </p:sp>
      <p:cxnSp>
        <p:nvCxnSpPr>
          <p:cNvPr id="44" name="Straight Connector 43">
            <a:extLst>
              <a:ext uri="{FF2B5EF4-FFF2-40B4-BE49-F238E27FC236}">
                <a16:creationId xmlns:a16="http://schemas.microsoft.com/office/drawing/2014/main" id="{C97EF55A-EECC-512C-DCA4-5B4BFA182C33}"/>
              </a:ext>
            </a:extLst>
          </p:cNvPr>
          <p:cNvCxnSpPr>
            <a:cxnSpLocks/>
          </p:cNvCxnSpPr>
          <p:nvPr/>
        </p:nvCxnSpPr>
        <p:spPr bwMode="auto">
          <a:xfrm>
            <a:off x="2904716" y="4920798"/>
            <a:ext cx="2528" cy="394774"/>
          </a:xfrm>
          <a:prstGeom prst="line">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45" name="Straight Connector 44">
            <a:extLst>
              <a:ext uri="{FF2B5EF4-FFF2-40B4-BE49-F238E27FC236}">
                <a16:creationId xmlns:a16="http://schemas.microsoft.com/office/drawing/2014/main" id="{798A4D3A-29CE-BC67-A137-1F93C4EFEE77}"/>
              </a:ext>
            </a:extLst>
          </p:cNvPr>
          <p:cNvCxnSpPr>
            <a:endCxn id="35" idx="1"/>
          </p:cNvCxnSpPr>
          <p:nvPr/>
        </p:nvCxnSpPr>
        <p:spPr bwMode="auto">
          <a:xfrm>
            <a:off x="2907244" y="5315572"/>
            <a:ext cx="835671"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46" name="Freeform 61">
            <a:extLst>
              <a:ext uri="{FF2B5EF4-FFF2-40B4-BE49-F238E27FC236}">
                <a16:creationId xmlns:a16="http://schemas.microsoft.com/office/drawing/2014/main" id="{6447ABD2-DD63-976B-ABE2-93F34FCF886D}"/>
              </a:ext>
            </a:extLst>
          </p:cNvPr>
          <p:cNvSpPr/>
          <p:nvPr/>
        </p:nvSpPr>
        <p:spPr bwMode="auto">
          <a:xfrm>
            <a:off x="2904716" y="2525375"/>
            <a:ext cx="5394036" cy="34342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p>
            <a:pPr algn="ctr"/>
            <a:endParaRPr lang="en-US"/>
          </a:p>
        </p:txBody>
      </p:sp>
      <p:cxnSp>
        <p:nvCxnSpPr>
          <p:cNvPr id="47" name="Straight Connector 46">
            <a:extLst>
              <a:ext uri="{FF2B5EF4-FFF2-40B4-BE49-F238E27FC236}">
                <a16:creationId xmlns:a16="http://schemas.microsoft.com/office/drawing/2014/main" id="{ACE0890F-B06A-7F79-66E0-69C707271B14}"/>
              </a:ext>
            </a:extLst>
          </p:cNvPr>
          <p:cNvCxnSpPr>
            <a:cxnSpLocks/>
          </p:cNvCxnSpPr>
          <p:nvPr/>
        </p:nvCxnSpPr>
        <p:spPr bwMode="auto">
          <a:xfrm>
            <a:off x="7273516" y="4667331"/>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35A44D89-8A99-A5B0-EFE3-7A6F4C7A08F4}"/>
              </a:ext>
            </a:extLst>
          </p:cNvPr>
          <p:cNvCxnSpPr>
            <a:cxnSpLocks/>
          </p:cNvCxnSpPr>
          <p:nvPr/>
        </p:nvCxnSpPr>
        <p:spPr bwMode="auto">
          <a:xfrm>
            <a:off x="8298752" y="3713676"/>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49" name="Straight Connector 48">
            <a:extLst>
              <a:ext uri="{FF2B5EF4-FFF2-40B4-BE49-F238E27FC236}">
                <a16:creationId xmlns:a16="http://schemas.microsoft.com/office/drawing/2014/main" id="{2B66E254-E735-3D64-5255-1624B2F2504A}"/>
              </a:ext>
            </a:extLst>
          </p:cNvPr>
          <p:cNvCxnSpPr>
            <a:cxnSpLocks/>
          </p:cNvCxnSpPr>
          <p:nvPr/>
        </p:nvCxnSpPr>
        <p:spPr bwMode="auto">
          <a:xfrm>
            <a:off x="8298752" y="3406567"/>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0" name="Straight Connector 49">
            <a:extLst>
              <a:ext uri="{FF2B5EF4-FFF2-40B4-BE49-F238E27FC236}">
                <a16:creationId xmlns:a16="http://schemas.microsoft.com/office/drawing/2014/main" id="{9502A835-8F71-B91B-AF90-A590492817BF}"/>
              </a:ext>
            </a:extLst>
          </p:cNvPr>
          <p:cNvCxnSpPr>
            <a:cxnSpLocks/>
          </p:cNvCxnSpPr>
          <p:nvPr/>
        </p:nvCxnSpPr>
        <p:spPr bwMode="auto">
          <a:xfrm>
            <a:off x="8298752" y="3009403"/>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51" name="_s55325">
            <a:extLst>
              <a:ext uri="{FF2B5EF4-FFF2-40B4-BE49-F238E27FC236}">
                <a16:creationId xmlns:a16="http://schemas.microsoft.com/office/drawing/2014/main" id="{F5AB7F68-217B-7F71-8843-A9529F71CA22}"/>
              </a:ext>
            </a:extLst>
          </p:cNvPr>
          <p:cNvSpPr>
            <a:spLocks noChangeArrowheads="1"/>
          </p:cNvSpPr>
          <p:nvPr/>
        </p:nvSpPr>
        <p:spPr bwMode="auto">
          <a:xfrm>
            <a:off x="8695916" y="2868802"/>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 Activities</a:t>
            </a:r>
            <a:endParaRPr lang="en-US" sz="1400" dirty="0">
              <a:solidFill>
                <a:srgbClr val="000000"/>
              </a:solidFill>
              <a:latin typeface="Arial" pitchFamily="34" charset="0"/>
              <a:ea typeface="MS PGothic" pitchFamily="34" charset="-128"/>
            </a:endParaRPr>
          </a:p>
        </p:txBody>
      </p:sp>
      <p:sp>
        <p:nvSpPr>
          <p:cNvPr id="52" name="_s55325">
            <a:extLst>
              <a:ext uri="{FF2B5EF4-FFF2-40B4-BE49-F238E27FC236}">
                <a16:creationId xmlns:a16="http://schemas.microsoft.com/office/drawing/2014/main" id="{AE0782E9-1EB2-556D-C275-33CCC32A34B1}"/>
              </a:ext>
            </a:extLst>
          </p:cNvPr>
          <p:cNvSpPr>
            <a:spLocks noChangeArrowheads="1"/>
          </p:cNvSpPr>
          <p:nvPr/>
        </p:nvSpPr>
        <p:spPr bwMode="auto">
          <a:xfrm>
            <a:off x="8695916" y="3270588"/>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Publications</a:t>
            </a:r>
          </a:p>
        </p:txBody>
      </p:sp>
      <p:sp>
        <p:nvSpPr>
          <p:cNvPr id="53" name="_s55325">
            <a:extLst>
              <a:ext uri="{FF2B5EF4-FFF2-40B4-BE49-F238E27FC236}">
                <a16:creationId xmlns:a16="http://schemas.microsoft.com/office/drawing/2014/main" id="{6D650920-6F28-3567-902A-A21CEC108967}"/>
              </a:ext>
            </a:extLst>
          </p:cNvPr>
          <p:cNvSpPr>
            <a:spLocks noChangeArrowheads="1"/>
          </p:cNvSpPr>
          <p:nvPr/>
        </p:nvSpPr>
        <p:spPr bwMode="auto">
          <a:xfrm>
            <a:off x="8688032" y="3639946"/>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endParaRPr lang="en-US" sz="1400" dirty="0">
              <a:solidFill>
                <a:srgbClr val="000000"/>
              </a:solidFill>
              <a:latin typeface="Arial" pitchFamily="34" charset="0"/>
              <a:ea typeface="MS PGothic" pitchFamily="34" charset="-128"/>
            </a:endParaRPr>
          </a:p>
        </p:txBody>
      </p:sp>
      <p:cxnSp>
        <p:nvCxnSpPr>
          <p:cNvPr id="54" name="Straight Connector 53">
            <a:extLst>
              <a:ext uri="{FF2B5EF4-FFF2-40B4-BE49-F238E27FC236}">
                <a16:creationId xmlns:a16="http://schemas.microsoft.com/office/drawing/2014/main" id="{47832D84-7BB2-9CB5-2894-20B3723C729E}"/>
              </a:ext>
            </a:extLst>
          </p:cNvPr>
          <p:cNvCxnSpPr>
            <a:cxnSpLocks/>
          </p:cNvCxnSpPr>
          <p:nvPr/>
        </p:nvCxnSpPr>
        <p:spPr bwMode="auto">
          <a:xfrm>
            <a:off x="8298752" y="2868802"/>
            <a:ext cx="0" cy="844874"/>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5" name="Straight Connector 54">
            <a:extLst>
              <a:ext uri="{FF2B5EF4-FFF2-40B4-BE49-F238E27FC236}">
                <a16:creationId xmlns:a16="http://schemas.microsoft.com/office/drawing/2014/main" id="{E7C2EE9D-9D14-46DB-E13D-8507F6477DDA}"/>
              </a:ext>
            </a:extLst>
          </p:cNvPr>
          <p:cNvCxnSpPr>
            <a:cxnSpLocks/>
          </p:cNvCxnSpPr>
          <p:nvPr/>
        </p:nvCxnSpPr>
        <p:spPr bwMode="auto">
          <a:xfrm>
            <a:off x="7580133" y="4667331"/>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6" name="Straight Connector 55">
            <a:extLst>
              <a:ext uri="{FF2B5EF4-FFF2-40B4-BE49-F238E27FC236}">
                <a16:creationId xmlns:a16="http://schemas.microsoft.com/office/drawing/2014/main" id="{C200F100-F4EE-7983-AB56-2471499DC748}"/>
              </a:ext>
            </a:extLst>
          </p:cNvPr>
          <p:cNvCxnSpPr>
            <a:cxnSpLocks/>
          </p:cNvCxnSpPr>
          <p:nvPr/>
        </p:nvCxnSpPr>
        <p:spPr bwMode="auto">
          <a:xfrm>
            <a:off x="6936389" y="4667331"/>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57" name="Freeform 52">
            <a:extLst>
              <a:ext uri="{FF2B5EF4-FFF2-40B4-BE49-F238E27FC236}">
                <a16:creationId xmlns:a16="http://schemas.microsoft.com/office/drawing/2014/main" id="{D52BFAF7-D45C-8A18-8924-9AE4FA0BAE21}"/>
              </a:ext>
            </a:extLst>
          </p:cNvPr>
          <p:cNvSpPr/>
          <p:nvPr/>
        </p:nvSpPr>
        <p:spPr>
          <a:xfrm>
            <a:off x="5624431" y="5894919"/>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New Standards Committee (</a:t>
            </a:r>
            <a:r>
              <a:rPr lang="en-US" sz="900" b="1" dirty="0" err="1">
                <a:solidFill>
                  <a:schemeClr val="tx1"/>
                </a:solidFill>
              </a:rPr>
              <a:t>NesCom</a:t>
            </a:r>
            <a:r>
              <a:rPr lang="en-US" sz="900" b="1" dirty="0">
                <a:solidFill>
                  <a:schemeClr val="tx1"/>
                </a:solidFill>
              </a:rPr>
              <a:t>)</a:t>
            </a:r>
          </a:p>
        </p:txBody>
      </p:sp>
      <p:sp>
        <p:nvSpPr>
          <p:cNvPr id="58" name="Freeform 53">
            <a:extLst>
              <a:ext uri="{FF2B5EF4-FFF2-40B4-BE49-F238E27FC236}">
                <a16:creationId xmlns:a16="http://schemas.microsoft.com/office/drawing/2014/main" id="{386CB76F-28B0-FAB0-61D5-253E6C417B62}"/>
              </a:ext>
            </a:extLst>
          </p:cNvPr>
          <p:cNvSpPr/>
          <p:nvPr/>
        </p:nvSpPr>
        <p:spPr>
          <a:xfrm>
            <a:off x="6746410" y="5894919"/>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Standards</a:t>
            </a:r>
          </a:p>
          <a:p>
            <a:pPr lvl="0" algn="ctr" defTabSz="400050">
              <a:lnSpc>
                <a:spcPct val="90000"/>
              </a:lnSpc>
              <a:spcAft>
                <a:spcPct val="35000"/>
              </a:spcAft>
            </a:pPr>
            <a:r>
              <a:rPr lang="en-US" sz="900" b="1" dirty="0">
                <a:solidFill>
                  <a:schemeClr val="tx1"/>
                </a:solidFill>
              </a:rPr>
              <a:t>Review Committee (</a:t>
            </a:r>
            <a:r>
              <a:rPr lang="en-US" sz="900" b="1" dirty="0" err="1">
                <a:solidFill>
                  <a:schemeClr val="tx1"/>
                </a:solidFill>
              </a:rPr>
              <a:t>RevCom</a:t>
            </a:r>
            <a:r>
              <a:rPr lang="en-US" sz="900" b="1" dirty="0">
                <a:solidFill>
                  <a:schemeClr val="tx1"/>
                </a:solidFill>
              </a:rPr>
              <a:t>)</a:t>
            </a:r>
          </a:p>
        </p:txBody>
      </p:sp>
      <p:cxnSp>
        <p:nvCxnSpPr>
          <p:cNvPr id="59" name="Straight Connector 58">
            <a:extLst>
              <a:ext uri="{FF2B5EF4-FFF2-40B4-BE49-F238E27FC236}">
                <a16:creationId xmlns:a16="http://schemas.microsoft.com/office/drawing/2014/main" id="{3FD74BFF-A10E-1587-171E-866B1D16BDD5}"/>
              </a:ext>
            </a:extLst>
          </p:cNvPr>
          <p:cNvCxnSpPr>
            <a:cxnSpLocks/>
          </p:cNvCxnSpPr>
          <p:nvPr/>
        </p:nvCxnSpPr>
        <p:spPr bwMode="auto">
          <a:xfrm>
            <a:off x="6589143" y="5499520"/>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994D327D-DA6D-0698-F9FD-5DC2B590478C}"/>
              </a:ext>
            </a:extLst>
          </p:cNvPr>
          <p:cNvSpPr txBox="1"/>
          <p:nvPr/>
        </p:nvSpPr>
        <p:spPr>
          <a:xfrm>
            <a:off x="8413154" y="5725857"/>
            <a:ext cx="2863388" cy="369332"/>
          </a:xfrm>
          <a:prstGeom prst="rect">
            <a:avLst/>
          </a:prstGeom>
          <a:noFill/>
        </p:spPr>
        <p:txBody>
          <a:bodyPr wrap="square" rtlCol="0">
            <a:spAutoFit/>
          </a:bodyPr>
          <a:lstStyle/>
          <a:p>
            <a:r>
              <a:rPr lang="en-US" altLang="en-US" sz="1800" b="1" dirty="0">
                <a:solidFill>
                  <a:srgbClr val="FF0000"/>
                </a:solidFill>
                <a:ea typeface="DejaVu Sans"/>
                <a:cs typeface="DejaVu Sans"/>
              </a:rPr>
              <a:t>What about these groups?</a:t>
            </a:r>
          </a:p>
        </p:txBody>
      </p:sp>
      <p:sp>
        <p:nvSpPr>
          <p:cNvPr id="62" name="Oval 61">
            <a:extLst>
              <a:ext uri="{FF2B5EF4-FFF2-40B4-BE49-F238E27FC236}">
                <a16:creationId xmlns:a16="http://schemas.microsoft.com/office/drawing/2014/main" id="{781B19DA-89F2-5918-F00B-302C58E41CFB}"/>
              </a:ext>
            </a:extLst>
          </p:cNvPr>
          <p:cNvSpPr/>
          <p:nvPr/>
        </p:nvSpPr>
        <p:spPr bwMode="auto">
          <a:xfrm>
            <a:off x="5207549" y="3915569"/>
            <a:ext cx="2851300" cy="292338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63" name="Straight Arrow Connector 62">
            <a:extLst>
              <a:ext uri="{FF2B5EF4-FFF2-40B4-BE49-F238E27FC236}">
                <a16:creationId xmlns:a16="http://schemas.microsoft.com/office/drawing/2014/main" id="{199CEBC1-7EC6-5596-61EB-B8C3D70BD163}"/>
              </a:ext>
            </a:extLst>
          </p:cNvPr>
          <p:cNvCxnSpPr>
            <a:cxnSpLocks/>
          </p:cNvCxnSpPr>
          <p:nvPr/>
        </p:nvCxnSpPr>
        <p:spPr bwMode="auto">
          <a:xfrm flipH="1" flipV="1">
            <a:off x="8160583" y="5485893"/>
            <a:ext cx="394160" cy="207972"/>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2675029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E1AFD-C4F1-738B-5AD0-42D54987DB05}"/>
              </a:ext>
            </a:extLst>
          </p:cNvPr>
          <p:cNvSpPr>
            <a:spLocks noGrp="1"/>
          </p:cNvSpPr>
          <p:nvPr>
            <p:ph type="title"/>
          </p:nvPr>
        </p:nvSpPr>
        <p:spPr/>
        <p:txBody>
          <a:bodyPr/>
          <a:lstStyle/>
          <a:p>
            <a:r>
              <a:rPr lang="en-US" dirty="0"/>
              <a:t>IEEE SA Board of Governors</a:t>
            </a:r>
          </a:p>
        </p:txBody>
      </p:sp>
      <p:sp>
        <p:nvSpPr>
          <p:cNvPr id="3" name="Content Placeholder 2">
            <a:extLst>
              <a:ext uri="{FF2B5EF4-FFF2-40B4-BE49-F238E27FC236}">
                <a16:creationId xmlns:a16="http://schemas.microsoft.com/office/drawing/2014/main" id="{C6A3C345-C418-77D6-BD81-8A4C9A1DB5E8}"/>
              </a:ext>
            </a:extLst>
          </p:cNvPr>
          <p:cNvSpPr>
            <a:spLocks noGrp="1"/>
          </p:cNvSpPr>
          <p:nvPr>
            <p:ph idx="1"/>
          </p:nvPr>
        </p:nvSpPr>
        <p:spPr/>
        <p:txBody>
          <a:bodyPr/>
          <a:lstStyle/>
          <a:p>
            <a:r>
              <a:rPr lang="en-US" dirty="0"/>
              <a:t>The Board of Governors (BOG) directs the IEEE Standards Association (IEEE SA) – establishing policy, providing financial oversight, and conducting standards-related activities within IEEE technological fields. It may also establish and appoint boards, committees, and other organizational units as needed to carry on the work of the IEEE SA.</a:t>
            </a:r>
          </a:p>
          <a:p>
            <a:r>
              <a:rPr lang="en-US" dirty="0">
                <a:solidFill>
                  <a:schemeClr val="tx1"/>
                </a:solidFill>
                <a:hlinkClick r:id="rId2">
                  <a:extLst>
                    <a:ext uri="{A12FA001-AC4F-418D-AE19-62706E023703}">
                      <ahyp:hlinkClr xmlns:ahyp="http://schemas.microsoft.com/office/drawing/2018/hyperlinkcolor" val="tx"/>
                    </a:ext>
                  </a:extLst>
                </a:hlinkClick>
              </a:rPr>
              <a:t>https://standards.ieee.org/about/bog/</a:t>
            </a:r>
            <a:endParaRPr lang="en-US" dirty="0">
              <a:solidFill>
                <a:schemeClr val="tx1"/>
              </a:solidFill>
            </a:endParaRPr>
          </a:p>
          <a:p>
            <a:endParaRPr lang="en-US" dirty="0"/>
          </a:p>
          <a:p>
            <a:endParaRPr lang="en-US" dirty="0"/>
          </a:p>
        </p:txBody>
      </p:sp>
      <p:sp>
        <p:nvSpPr>
          <p:cNvPr id="4" name="Slide Number Placeholder 3">
            <a:extLst>
              <a:ext uri="{FF2B5EF4-FFF2-40B4-BE49-F238E27FC236}">
                <a16:creationId xmlns:a16="http://schemas.microsoft.com/office/drawing/2014/main" id="{B5633792-1D76-0DB0-3E00-3A1EFCA269F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BF1A29E4-7D74-365E-74DA-95126283FC01}"/>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12726087-FA6A-7BC3-0772-68CBCED37D3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692259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AB2C6-1A38-2A15-5218-F651800403E7}"/>
              </a:ext>
            </a:extLst>
          </p:cNvPr>
          <p:cNvSpPr>
            <a:spLocks noGrp="1"/>
          </p:cNvSpPr>
          <p:nvPr>
            <p:ph type="title"/>
          </p:nvPr>
        </p:nvSpPr>
        <p:spPr/>
        <p:txBody>
          <a:bodyPr/>
          <a:lstStyle/>
          <a:p>
            <a:r>
              <a:rPr lang="en-US" dirty="0"/>
              <a:t>IEEE SA Standards Board (SASB)</a:t>
            </a:r>
          </a:p>
        </p:txBody>
      </p:sp>
      <p:sp>
        <p:nvSpPr>
          <p:cNvPr id="3" name="Content Placeholder 2">
            <a:extLst>
              <a:ext uri="{FF2B5EF4-FFF2-40B4-BE49-F238E27FC236}">
                <a16:creationId xmlns:a16="http://schemas.microsoft.com/office/drawing/2014/main" id="{5DC941B1-BEB5-6241-68C2-E9109E0AABB4}"/>
              </a:ext>
            </a:extLst>
          </p:cNvPr>
          <p:cNvSpPr>
            <a:spLocks noGrp="1"/>
          </p:cNvSpPr>
          <p:nvPr>
            <p:ph idx="1"/>
          </p:nvPr>
        </p:nvSpPr>
        <p:spPr/>
        <p:txBody>
          <a:bodyPr/>
          <a:lstStyle/>
          <a:p>
            <a:r>
              <a:rPr lang="en-US" dirty="0"/>
              <a:t>Established and appointed by the IEEE SA Board of Governors (BOG) the IEEE SA Standards Board encourages and coordinates the development and revision of IEEE standards. This includes approving the initiation of IEEE standards projects and to reviewing them for consensus, due process, openness, and balance.</a:t>
            </a:r>
          </a:p>
          <a:p>
            <a:endParaRPr lang="en-US" dirty="0"/>
          </a:p>
          <a:p>
            <a:r>
              <a:rPr lang="en-US" dirty="0"/>
              <a:t>The SASB gives final approval to IEEE standards prior to publication and processes all necessary appeals.</a:t>
            </a:r>
          </a:p>
          <a:p>
            <a:r>
              <a:rPr lang="en-US" dirty="0">
                <a:solidFill>
                  <a:schemeClr val="tx1"/>
                </a:solidFill>
                <a:hlinkClick r:id="rId2">
                  <a:extLst>
                    <a:ext uri="{A12FA001-AC4F-418D-AE19-62706E023703}">
                      <ahyp:hlinkClr xmlns:ahyp="http://schemas.microsoft.com/office/drawing/2018/hyperlinkcolor" val="tx"/>
                    </a:ext>
                  </a:extLst>
                </a:hlinkClick>
              </a:rPr>
              <a:t>https://standards.ieee.org/about/sasb/</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E2F6CB42-5EC8-586A-43AC-CE1F148D644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8D55689-C61C-D7C9-70AF-24830A486E0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890B8ADF-B77D-641B-D6B8-857C06B3C6D4}"/>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131174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C552E-15F0-7D19-223D-6FF157C8DC06}"/>
              </a:ext>
            </a:extLst>
          </p:cNvPr>
          <p:cNvSpPr>
            <a:spLocks noGrp="1"/>
          </p:cNvSpPr>
          <p:nvPr>
            <p:ph type="title"/>
          </p:nvPr>
        </p:nvSpPr>
        <p:spPr/>
        <p:txBody>
          <a:bodyPr/>
          <a:lstStyle/>
          <a:p>
            <a:r>
              <a:rPr lang="en-US" dirty="0"/>
              <a:t>New Standards Committee (</a:t>
            </a:r>
            <a:r>
              <a:rPr lang="en-US" dirty="0" err="1"/>
              <a:t>NesCom</a:t>
            </a:r>
            <a:r>
              <a:rPr lang="en-US" dirty="0"/>
              <a:t>)</a:t>
            </a:r>
          </a:p>
        </p:txBody>
      </p:sp>
      <p:sp>
        <p:nvSpPr>
          <p:cNvPr id="3" name="Content Placeholder 2">
            <a:extLst>
              <a:ext uri="{FF2B5EF4-FFF2-40B4-BE49-F238E27FC236}">
                <a16:creationId xmlns:a16="http://schemas.microsoft.com/office/drawing/2014/main" id="{7AFA687E-5263-E739-DFDD-B6D21CF1A0D1}"/>
              </a:ext>
            </a:extLst>
          </p:cNvPr>
          <p:cNvSpPr>
            <a:spLocks noGrp="1"/>
          </p:cNvSpPr>
          <p:nvPr>
            <p:ph idx="1"/>
          </p:nvPr>
        </p:nvSpPr>
        <p:spPr/>
        <p:txBody>
          <a:bodyPr/>
          <a:lstStyle/>
          <a:p>
            <a:r>
              <a:rPr lang="en-US" dirty="0" err="1"/>
              <a:t>NesCom</a:t>
            </a:r>
            <a:r>
              <a:rPr lang="en-US" dirty="0"/>
              <a:t> is responsible for ensuring that proposed standards projects are within the scope and purpose of IEEE, assigned to the proper Society or other organizational body, and interested parties are appropriately represented in the development of IEEE standards.</a:t>
            </a:r>
          </a:p>
          <a:p>
            <a:endParaRPr lang="en-US" dirty="0"/>
          </a:p>
          <a:p>
            <a:r>
              <a:rPr lang="en-US" dirty="0"/>
              <a:t>The committee examines Project Authorization Requests (PARs) and makes recommendations to the IEEE SA Standards Board regarding approval.</a:t>
            </a:r>
          </a:p>
          <a:p>
            <a:r>
              <a:rPr lang="en-US" dirty="0">
                <a:solidFill>
                  <a:schemeClr val="tx1"/>
                </a:solidFill>
                <a:hlinkClick r:id="rId2">
                  <a:extLst>
                    <a:ext uri="{A12FA001-AC4F-418D-AE19-62706E023703}">
                      <ahyp:hlinkClr xmlns:ahyp="http://schemas.microsoft.com/office/drawing/2018/hyperlinkcolor" val="tx"/>
                    </a:ext>
                  </a:extLst>
                </a:hlinkClick>
              </a:rPr>
              <a:t>https://standards.ieee.org/about/sasb/nescom/</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C1ECBFF4-08EF-F177-2627-F8BB3C8B71B0}"/>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A0AC00E-A930-6B01-5460-5BE28B99145C}"/>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F3AC0DAF-61A0-5AED-F253-39C884306DDC}"/>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3301174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919EB-86D7-D886-F43E-17F75F03A09B}"/>
              </a:ext>
            </a:extLst>
          </p:cNvPr>
          <p:cNvSpPr>
            <a:spLocks noGrp="1"/>
          </p:cNvSpPr>
          <p:nvPr>
            <p:ph type="title"/>
          </p:nvPr>
        </p:nvSpPr>
        <p:spPr/>
        <p:txBody>
          <a:bodyPr/>
          <a:lstStyle/>
          <a:p>
            <a:r>
              <a:rPr lang="en-US" dirty="0"/>
              <a:t>Review Committee (RevCom)</a:t>
            </a:r>
          </a:p>
        </p:txBody>
      </p:sp>
      <p:sp>
        <p:nvSpPr>
          <p:cNvPr id="3" name="Content Placeholder 2">
            <a:extLst>
              <a:ext uri="{FF2B5EF4-FFF2-40B4-BE49-F238E27FC236}">
                <a16:creationId xmlns:a16="http://schemas.microsoft.com/office/drawing/2014/main" id="{E5EF243C-CE6D-480B-C080-FC817972D1F6}"/>
              </a:ext>
            </a:extLst>
          </p:cNvPr>
          <p:cNvSpPr>
            <a:spLocks noGrp="1"/>
          </p:cNvSpPr>
          <p:nvPr>
            <p:ph idx="1"/>
          </p:nvPr>
        </p:nvSpPr>
        <p:spPr/>
        <p:txBody>
          <a:bodyPr/>
          <a:lstStyle/>
          <a:p>
            <a:r>
              <a:rPr lang="en-US" dirty="0"/>
              <a:t>RevCom makes recommendations on the approval or disapproval of standards submitted for IEEE SA Standards Board approval or adoption.</a:t>
            </a:r>
          </a:p>
          <a:p>
            <a:endParaRPr lang="en-US" dirty="0"/>
          </a:p>
          <a:p>
            <a:r>
              <a:rPr lang="en-US" dirty="0"/>
              <a:t>Approval or adoption requires agreement from RevCom members that RevCom and IEEE SA Standards Board procedural requirements have been satisfied.</a:t>
            </a:r>
          </a:p>
          <a:p>
            <a:r>
              <a:rPr lang="en-US" dirty="0">
                <a:solidFill>
                  <a:schemeClr val="tx1"/>
                </a:solidFill>
                <a:hlinkClick r:id="rId2">
                  <a:extLst>
                    <a:ext uri="{A12FA001-AC4F-418D-AE19-62706E023703}">
                      <ahyp:hlinkClr xmlns:ahyp="http://schemas.microsoft.com/office/drawing/2018/hyperlinkcolor" val="tx"/>
                    </a:ext>
                  </a:extLst>
                </a:hlinkClick>
              </a:rPr>
              <a:t>https://standards.ieee.org/about/sasb/revcom/</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76D0DFCC-6187-B3AA-5C70-0A8ED6A9FEA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68F9587-379B-7EE8-6085-43FFD27F8A76}"/>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ED29ABF3-220B-4A02-DCD0-108F5334C96D}"/>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9462978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4D64C-ED8F-5B6F-FE5A-F30648BBDA6D}"/>
              </a:ext>
            </a:extLst>
          </p:cNvPr>
          <p:cNvSpPr>
            <a:spLocks noGrp="1"/>
          </p:cNvSpPr>
          <p:nvPr>
            <p:ph type="title"/>
          </p:nvPr>
        </p:nvSpPr>
        <p:spPr/>
        <p:txBody>
          <a:bodyPr/>
          <a:lstStyle/>
          <a:p>
            <a:r>
              <a:rPr lang="en-US" dirty="0"/>
              <a:t>How you can get involved</a:t>
            </a:r>
          </a:p>
        </p:txBody>
      </p:sp>
      <p:sp>
        <p:nvSpPr>
          <p:cNvPr id="3" name="Content Placeholder 2">
            <a:extLst>
              <a:ext uri="{FF2B5EF4-FFF2-40B4-BE49-F238E27FC236}">
                <a16:creationId xmlns:a16="http://schemas.microsoft.com/office/drawing/2014/main" id="{4AFDD1FC-77C1-E034-F9F2-1D8E9856825D}"/>
              </a:ext>
            </a:extLst>
          </p:cNvPr>
          <p:cNvSpPr>
            <a:spLocks noGrp="1"/>
          </p:cNvSpPr>
          <p:nvPr>
            <p:ph idx="1"/>
          </p:nvPr>
        </p:nvSpPr>
        <p:spPr>
          <a:xfrm>
            <a:off x="914401" y="1981201"/>
            <a:ext cx="5181599" cy="4113213"/>
          </a:xfrm>
        </p:spPr>
        <p:txBody>
          <a:bodyPr/>
          <a:lstStyle/>
          <a:p>
            <a:r>
              <a:rPr lang="en-US" dirty="0"/>
              <a:t>Attend IEEE 802 LMSC meetings</a:t>
            </a:r>
          </a:p>
          <a:p>
            <a:pPr lvl="1"/>
            <a:r>
              <a:rPr lang="en-US" dirty="0"/>
              <a:t>Opening/Closing and telecons</a:t>
            </a:r>
          </a:p>
          <a:p>
            <a:pPr lvl="1"/>
            <a:r>
              <a:rPr lang="en-US" dirty="0"/>
              <a:t>Rules meetings</a:t>
            </a:r>
          </a:p>
          <a:p>
            <a:pPr lvl="1"/>
            <a:r>
              <a:rPr lang="en-US" dirty="0"/>
              <a:t>Future venue meetings</a:t>
            </a:r>
          </a:p>
          <a:p>
            <a:r>
              <a:rPr lang="en-US" dirty="0"/>
              <a:t>Attend a standing committee meeting</a:t>
            </a:r>
          </a:p>
          <a:p>
            <a:pPr lvl="1"/>
            <a:r>
              <a:rPr lang="en-US" dirty="0"/>
              <a:t>IEEE 802 Wireless Chairs</a:t>
            </a:r>
          </a:p>
          <a:p>
            <a:pPr lvl="1"/>
            <a:r>
              <a:rPr lang="en-US" dirty="0"/>
              <a:t>IEEE 802/ISO/IEC/JTC1/SC6</a:t>
            </a:r>
          </a:p>
          <a:p>
            <a:pPr lvl="1"/>
            <a:r>
              <a:rPr lang="en-US" dirty="0"/>
              <a:t>IEEE 802/IETF</a:t>
            </a:r>
          </a:p>
          <a:p>
            <a:pPr lvl="1"/>
            <a:r>
              <a:rPr lang="en-US" dirty="0"/>
              <a:t>IEEE 802/ITU</a:t>
            </a:r>
          </a:p>
          <a:p>
            <a:pPr lvl="1"/>
            <a:r>
              <a:rPr lang="en-US" dirty="0"/>
              <a:t>IEEE 802 Public Visibility</a:t>
            </a:r>
          </a:p>
        </p:txBody>
      </p:sp>
      <p:sp>
        <p:nvSpPr>
          <p:cNvPr id="4" name="Slide Number Placeholder 3">
            <a:extLst>
              <a:ext uri="{FF2B5EF4-FFF2-40B4-BE49-F238E27FC236}">
                <a16:creationId xmlns:a16="http://schemas.microsoft.com/office/drawing/2014/main" id="{E8B989D4-532C-A50E-4B33-A06242B18DF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06E36808-BFAE-0C49-0055-A80E200FC360}"/>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776921D1-A861-1F31-2A62-36E416C92597}"/>
              </a:ext>
            </a:extLst>
          </p:cNvPr>
          <p:cNvSpPr>
            <a:spLocks noGrp="1"/>
          </p:cNvSpPr>
          <p:nvPr>
            <p:ph type="dt" idx="15"/>
          </p:nvPr>
        </p:nvSpPr>
        <p:spPr/>
        <p:txBody>
          <a:bodyPr/>
          <a:lstStyle/>
          <a:p>
            <a:r>
              <a:rPr lang="en-US"/>
              <a:t>July 2025</a:t>
            </a:r>
            <a:endParaRPr lang="en-GB" dirty="0"/>
          </a:p>
        </p:txBody>
      </p:sp>
      <p:sp>
        <p:nvSpPr>
          <p:cNvPr id="7" name="Content Placeholder 2">
            <a:extLst>
              <a:ext uri="{FF2B5EF4-FFF2-40B4-BE49-F238E27FC236}">
                <a16:creationId xmlns:a16="http://schemas.microsoft.com/office/drawing/2014/main" id="{F1132E04-5E0E-1EE1-CA85-2C0C2C3CAA46}"/>
              </a:ext>
            </a:extLst>
          </p:cNvPr>
          <p:cNvSpPr txBox="1">
            <a:spLocks/>
          </p:cNvSpPr>
          <p:nvPr/>
        </p:nvSpPr>
        <p:spPr bwMode="auto">
          <a:xfrm>
            <a:off x="6270659" y="1986493"/>
            <a:ext cx="5181599"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t>Get involved with the IEEE SA Board of Governors, IEEE Standards Board and/or one of the IEEE Standards Boards Committees</a:t>
            </a:r>
          </a:p>
        </p:txBody>
      </p:sp>
    </p:spTree>
    <p:extLst>
      <p:ext uri="{BB962C8B-B14F-4D97-AF65-F5344CB8AC3E}">
        <p14:creationId xmlns:p14="http://schemas.microsoft.com/office/powerpoint/2010/main" val="1907507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C8117-A99E-B8B1-83BC-3D32FC7BB5C2}"/>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542B97AE-76FA-B840-C37D-AA741C946053}"/>
              </a:ext>
            </a:extLst>
          </p:cNvPr>
          <p:cNvSpPr>
            <a:spLocks noGrp="1"/>
          </p:cNvSpPr>
          <p:nvPr>
            <p:ph idx="1"/>
          </p:nvPr>
        </p:nvSpPr>
        <p:spPr/>
        <p:txBody>
          <a:bodyPr/>
          <a:lstStyle/>
          <a:p>
            <a:r>
              <a:rPr lang="en-US" dirty="0">
                <a:solidFill>
                  <a:schemeClr val="tx1"/>
                </a:solidFill>
                <a:hlinkClick r:id="rId2">
                  <a:extLst>
                    <a:ext uri="{A12FA001-AC4F-418D-AE19-62706E023703}">
                      <ahyp:hlinkClr xmlns:ahyp="http://schemas.microsoft.com/office/drawing/2018/hyperlinkcolor" val="tx"/>
                    </a:ext>
                  </a:extLst>
                </a:hlinkClick>
              </a:rPr>
              <a:t>IEEE 802 LMSC Policies &amp; Procedures (link to </a:t>
            </a:r>
            <a:r>
              <a:rPr lang="en-US" dirty="0" err="1">
                <a:solidFill>
                  <a:schemeClr val="tx1"/>
                </a:solidFill>
                <a:hlinkClick r:id="rId2">
                  <a:extLst>
                    <a:ext uri="{A12FA001-AC4F-418D-AE19-62706E023703}">
                      <ahyp:hlinkClr xmlns:ahyp="http://schemas.microsoft.com/office/drawing/2018/hyperlinkcolor" val="tx"/>
                    </a:ext>
                  </a:extLst>
                </a:hlinkClick>
              </a:rPr>
              <a:t>AudCom</a:t>
            </a:r>
            <a:r>
              <a:rPr lang="en-US" dirty="0">
                <a:solidFill>
                  <a:schemeClr val="tx1"/>
                </a:solidFill>
                <a:hlinkClick r:id="rId2">
                  <a:extLst>
                    <a:ext uri="{A12FA001-AC4F-418D-AE19-62706E023703}">
                      <ahyp:hlinkClr xmlns:ahyp="http://schemas.microsoft.com/office/drawing/2018/hyperlinkcolor" val="tx"/>
                    </a:ext>
                  </a:extLst>
                </a:hlinkClick>
              </a:rPr>
              <a:t>, approved by IEEE-SA Standards Board 8 February 2021)</a:t>
            </a:r>
            <a:endParaRPr lang="en-US" dirty="0">
              <a:solidFill>
                <a:schemeClr val="tx1"/>
              </a:solidFill>
            </a:endParaRPr>
          </a:p>
          <a:p>
            <a:endParaRPr lang="en-US" dirty="0">
              <a:solidFill>
                <a:schemeClr val="tx1"/>
              </a:solidFill>
            </a:endParaRPr>
          </a:p>
          <a:p>
            <a:r>
              <a:rPr lang="en-US" dirty="0">
                <a:solidFill>
                  <a:schemeClr val="tx1"/>
                </a:solidFill>
                <a:hlinkClick r:id="rId3">
                  <a:extLst>
                    <a:ext uri="{A12FA001-AC4F-418D-AE19-62706E023703}">
                      <ahyp:hlinkClr xmlns:ahyp="http://schemas.microsoft.com/office/drawing/2018/hyperlinkcolor" val="tx"/>
                    </a:ext>
                  </a:extLst>
                </a:hlinkClick>
              </a:rPr>
              <a:t>IEEE 802 LMSC Operations Manual</a:t>
            </a:r>
            <a:endParaRPr lang="en-US" dirty="0">
              <a:solidFill>
                <a:schemeClr val="tx1"/>
              </a:solidFill>
            </a:endParaRPr>
          </a:p>
          <a:p>
            <a:endParaRPr lang="en-US" dirty="0">
              <a:solidFill>
                <a:schemeClr val="tx1"/>
              </a:solidFill>
            </a:endParaRPr>
          </a:p>
          <a:p>
            <a:r>
              <a:rPr lang="en-US" dirty="0">
                <a:solidFill>
                  <a:schemeClr val="tx1"/>
                </a:solidFill>
                <a:hlinkClick r:id="rId4">
                  <a:extLst>
                    <a:ext uri="{A12FA001-AC4F-418D-AE19-62706E023703}">
                      <ahyp:hlinkClr xmlns:ahyp="http://schemas.microsoft.com/office/drawing/2018/hyperlinkcolor" val="tx"/>
                    </a:ext>
                  </a:extLst>
                </a:hlinkClick>
              </a:rPr>
              <a:t>IEEE 802 LMSC Chairs Guidelines</a:t>
            </a:r>
            <a:r>
              <a:rPr lang="en-US" dirty="0">
                <a:solidFill>
                  <a:schemeClr val="tx1"/>
                </a:solidFill>
              </a:rPr>
              <a:t> (Provides guidance)</a:t>
            </a:r>
          </a:p>
          <a:p>
            <a:endParaRPr lang="en-US" dirty="0">
              <a:solidFill>
                <a:schemeClr val="tx1"/>
              </a:solidFill>
            </a:endParaRPr>
          </a:p>
          <a:p>
            <a:r>
              <a:rPr lang="en-US" dirty="0">
                <a:solidFill>
                  <a:schemeClr val="tx1"/>
                </a:solidFill>
                <a:hlinkClick r:id="rId5">
                  <a:extLst>
                    <a:ext uri="{A12FA001-AC4F-418D-AE19-62706E023703}">
                      <ahyp:hlinkClr xmlns:ahyp="http://schemas.microsoft.com/office/drawing/2018/hyperlinkcolor" val="tx"/>
                    </a:ext>
                  </a:extLst>
                </a:hlinkClick>
              </a:rPr>
              <a:t>IEEE 802 LMSC website</a:t>
            </a:r>
            <a:endParaRPr lang="en-US" dirty="0">
              <a:solidFill>
                <a:schemeClr val="tx1"/>
              </a:solidFill>
            </a:endParaRPr>
          </a:p>
        </p:txBody>
      </p:sp>
      <p:sp>
        <p:nvSpPr>
          <p:cNvPr id="4" name="Slide Number Placeholder 3">
            <a:extLst>
              <a:ext uri="{FF2B5EF4-FFF2-40B4-BE49-F238E27FC236}">
                <a16:creationId xmlns:a16="http://schemas.microsoft.com/office/drawing/2014/main" id="{86F530BF-6AA7-C606-7B30-5E7251AB413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3AEF337-EF37-EE48-43E4-802E20EDCBE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3B3C36CE-1ECE-0F75-3C66-AA09029E261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1616772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8460E-4880-5C44-6B55-628F444FA00D}"/>
              </a:ext>
            </a:extLst>
          </p:cNvPr>
          <p:cNvSpPr>
            <a:spLocks noGrp="1"/>
          </p:cNvSpPr>
          <p:nvPr>
            <p:ph type="title"/>
          </p:nvPr>
        </p:nvSpPr>
        <p:spPr/>
        <p:txBody>
          <a:bodyPr/>
          <a:lstStyle/>
          <a:p>
            <a:r>
              <a:rPr lang="en-US" dirty="0"/>
              <a:t>From the IEEE 802 Operation Manual </a:t>
            </a:r>
            <a:br>
              <a:rPr lang="en-US" dirty="0"/>
            </a:br>
            <a:r>
              <a:rPr lang="en-US" dirty="0"/>
              <a:t>1.2 Precedence of documents</a:t>
            </a:r>
          </a:p>
        </p:txBody>
      </p:sp>
      <p:sp>
        <p:nvSpPr>
          <p:cNvPr id="3" name="Content Placeholder 2">
            <a:extLst>
              <a:ext uri="{FF2B5EF4-FFF2-40B4-BE49-F238E27FC236}">
                <a16:creationId xmlns:a16="http://schemas.microsoft.com/office/drawing/2014/main" id="{9B01D341-518A-B33C-B5D0-6D456AFEA753}"/>
              </a:ext>
            </a:extLst>
          </p:cNvPr>
          <p:cNvSpPr>
            <a:spLocks noGrp="1"/>
          </p:cNvSpPr>
          <p:nvPr>
            <p:ph idx="1"/>
          </p:nvPr>
        </p:nvSpPr>
        <p:spPr/>
        <p:txBody>
          <a:bodyPr/>
          <a:lstStyle/>
          <a:p>
            <a:pPr indent="0"/>
            <a:r>
              <a:rPr lang="en-US" sz="2000" dirty="0"/>
              <a:t>The operation of the IEEE 802 LMSC is subject to regulations contained in a number of documents, including this OM. The regulating documents are identified in the following list and are given in their order of precedence from highest to lowest. If any two documents in this list contain conflicting regulations, the conflict shall be resolved in favor of the document of higher precedence. Note that the IEEE 802 LMSC P&amp;P references other precedence documents.</a:t>
            </a:r>
          </a:p>
          <a:p>
            <a:pPr lvl="1" indent="0"/>
            <a:r>
              <a:rPr lang="en-US" b="1" dirty="0"/>
              <a:t>IEEE 802 LMSC Policies and Procedures</a:t>
            </a:r>
          </a:p>
          <a:p>
            <a:pPr lvl="1" indent="0"/>
            <a:r>
              <a:rPr lang="en-US" b="1" dirty="0"/>
              <a:t>IEEE 802 LMSC Operations Manual (this document)</a:t>
            </a:r>
          </a:p>
          <a:p>
            <a:pPr lvl="1" indent="0"/>
            <a:r>
              <a:rPr lang="en-US" b="1" dirty="0"/>
              <a:t>IEEE 802 LMSC Working Group Policies and Procedures</a:t>
            </a:r>
          </a:p>
          <a:p>
            <a:pPr lvl="1" indent="0"/>
            <a:r>
              <a:rPr lang="en-US" b="1" dirty="0"/>
              <a:t>IEEE 802 LMSC Chair’s Guidelines and EC Policies Decisions</a:t>
            </a:r>
          </a:p>
          <a:p>
            <a:pPr indent="0"/>
            <a:r>
              <a:rPr lang="en-US" sz="2000" dirty="0"/>
              <a:t>Robert's Rules of Order Newly Revised (latest edition) is the recommended guide for parliamentary procedures not covered in the documents identified above.</a:t>
            </a:r>
          </a:p>
        </p:txBody>
      </p:sp>
      <p:sp>
        <p:nvSpPr>
          <p:cNvPr id="4" name="Slide Number Placeholder 3">
            <a:extLst>
              <a:ext uri="{FF2B5EF4-FFF2-40B4-BE49-F238E27FC236}">
                <a16:creationId xmlns:a16="http://schemas.microsoft.com/office/drawing/2014/main" id="{DA2FF448-793E-B80C-E082-822DBE1D01C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F17BDD0C-276D-EE85-CBF7-AADD61582E3E}"/>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B618DA43-2647-89AA-7432-09383585E89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960085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8B9F0-D5D5-AF53-974B-111A8425AD51}"/>
              </a:ext>
            </a:extLst>
          </p:cNvPr>
          <p:cNvSpPr>
            <a:spLocks noGrp="1"/>
          </p:cNvSpPr>
          <p:nvPr>
            <p:ph type="title"/>
          </p:nvPr>
        </p:nvSpPr>
        <p:spPr/>
        <p:txBody>
          <a:bodyPr/>
          <a:lstStyle/>
          <a:p>
            <a:r>
              <a:rPr lang="en-US" dirty="0"/>
              <a:t>Who/What is the IEEE 802 LMSC?</a:t>
            </a:r>
          </a:p>
        </p:txBody>
      </p:sp>
      <p:sp>
        <p:nvSpPr>
          <p:cNvPr id="3" name="Content Placeholder 2">
            <a:extLst>
              <a:ext uri="{FF2B5EF4-FFF2-40B4-BE49-F238E27FC236}">
                <a16:creationId xmlns:a16="http://schemas.microsoft.com/office/drawing/2014/main" id="{B88D80D1-47CB-3E60-0E9F-D22C118F3876}"/>
              </a:ext>
            </a:extLst>
          </p:cNvPr>
          <p:cNvSpPr>
            <a:spLocks noGrp="1"/>
          </p:cNvSpPr>
          <p:nvPr>
            <p:ph idx="1"/>
          </p:nvPr>
        </p:nvSpPr>
        <p:spPr/>
        <p:txBody>
          <a:bodyPr/>
          <a:lstStyle/>
          <a:p>
            <a:r>
              <a:rPr lang="en-US" dirty="0"/>
              <a:t>Working Groups, Technical Advisory Groups, Study Groups, and Standing Committees, such as IEEE 802.1, IEEE 802.3, </a:t>
            </a:r>
            <a:r>
              <a:rPr lang="en-US" dirty="0" err="1"/>
              <a:t>etc</a:t>
            </a:r>
            <a:r>
              <a:rPr lang="en-US" dirty="0"/>
              <a:t> are subgroups of IEEE 802 LMSC.</a:t>
            </a:r>
          </a:p>
          <a:p>
            <a:endParaRPr lang="en-US" dirty="0"/>
          </a:p>
        </p:txBody>
      </p:sp>
      <p:sp>
        <p:nvSpPr>
          <p:cNvPr id="4" name="Slide Number Placeholder 3">
            <a:extLst>
              <a:ext uri="{FF2B5EF4-FFF2-40B4-BE49-F238E27FC236}">
                <a16:creationId xmlns:a16="http://schemas.microsoft.com/office/drawing/2014/main" id="{F4B1C45B-57E9-D2A0-9891-27B6C1461F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295FB19-DCD1-4B69-6790-D87DB6F92A6A}"/>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0FE84970-D18E-75A5-4CDF-26B951A126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42700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440F3-FC1F-0F8C-B5CC-35F704ED9AF9}"/>
              </a:ext>
            </a:extLst>
          </p:cNvPr>
          <p:cNvSpPr>
            <a:spLocks noGrp="1"/>
          </p:cNvSpPr>
          <p:nvPr>
            <p:ph type="title"/>
          </p:nvPr>
        </p:nvSpPr>
        <p:spPr>
          <a:xfrm>
            <a:off x="915458" y="566581"/>
            <a:ext cx="10361084" cy="1065213"/>
          </a:xfrm>
        </p:spPr>
        <p:txBody>
          <a:bodyPr/>
          <a:lstStyle/>
          <a:p>
            <a:r>
              <a:rPr lang="en-US" dirty="0"/>
              <a:t>IEEE 802 within IEEE and IEEE SA Structure</a:t>
            </a:r>
          </a:p>
        </p:txBody>
      </p:sp>
      <p:sp>
        <p:nvSpPr>
          <p:cNvPr id="4" name="Slide Number Placeholder 3">
            <a:extLst>
              <a:ext uri="{FF2B5EF4-FFF2-40B4-BE49-F238E27FC236}">
                <a16:creationId xmlns:a16="http://schemas.microsoft.com/office/drawing/2014/main" id="{CF94257D-42DC-C0E0-C4F3-6C9C967FA23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4F860A0-67AB-00DD-68D0-6C6E35077A30}"/>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3390457E-73BD-7E23-2AD3-1902A9B45552}"/>
              </a:ext>
            </a:extLst>
          </p:cNvPr>
          <p:cNvSpPr>
            <a:spLocks noGrp="1"/>
          </p:cNvSpPr>
          <p:nvPr>
            <p:ph type="dt" idx="15"/>
          </p:nvPr>
        </p:nvSpPr>
        <p:spPr/>
        <p:txBody>
          <a:bodyPr/>
          <a:lstStyle/>
          <a:p>
            <a:r>
              <a:rPr lang="en-US"/>
              <a:t>July 2025</a:t>
            </a:r>
            <a:endParaRPr lang="en-GB" dirty="0"/>
          </a:p>
        </p:txBody>
      </p:sp>
      <p:cxnSp>
        <p:nvCxnSpPr>
          <p:cNvPr id="7" name="Straight Connector 6">
            <a:extLst>
              <a:ext uri="{FF2B5EF4-FFF2-40B4-BE49-F238E27FC236}">
                <a16:creationId xmlns:a16="http://schemas.microsoft.com/office/drawing/2014/main" id="{653E7608-C752-CD0F-5653-6A301371C340}"/>
              </a:ext>
            </a:extLst>
          </p:cNvPr>
          <p:cNvCxnSpPr>
            <a:cxnSpLocks/>
          </p:cNvCxnSpPr>
          <p:nvPr/>
        </p:nvCxnSpPr>
        <p:spPr bwMode="auto">
          <a:xfrm>
            <a:off x="7165359" y="5499520"/>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CD3E7F3A-7290-9D04-100F-6B8A2C9AD656}"/>
              </a:ext>
            </a:extLst>
          </p:cNvPr>
          <p:cNvCxnSpPr>
            <a:cxnSpLocks/>
          </p:cNvCxnSpPr>
          <p:nvPr/>
        </p:nvCxnSpPr>
        <p:spPr bwMode="auto">
          <a:xfrm>
            <a:off x="6043380" y="5499520"/>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802EDBC9-6CEB-2D21-95C3-547514CEF783}"/>
              </a:ext>
            </a:extLst>
          </p:cNvPr>
          <p:cNvCxnSpPr>
            <a:cxnSpLocks/>
            <a:stCxn id="27" idx="2"/>
          </p:cNvCxnSpPr>
          <p:nvPr/>
        </p:nvCxnSpPr>
        <p:spPr bwMode="auto">
          <a:xfrm flipH="1">
            <a:off x="6462329" y="1749134"/>
            <a:ext cx="1" cy="3589079"/>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0DC67DB5-BA7B-9D0F-B39E-64A6204CE0EE}"/>
              </a:ext>
            </a:extLst>
          </p:cNvPr>
          <p:cNvCxnSpPr>
            <a:cxnSpLocks/>
          </p:cNvCxnSpPr>
          <p:nvPr/>
        </p:nvCxnSpPr>
        <p:spPr bwMode="auto">
          <a:xfrm>
            <a:off x="3052217"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67ECAAAB-73B1-6495-72D6-05928C4445DA}"/>
              </a:ext>
            </a:extLst>
          </p:cNvPr>
          <p:cNvCxnSpPr>
            <a:cxnSpLocks/>
          </p:cNvCxnSpPr>
          <p:nvPr/>
        </p:nvCxnSpPr>
        <p:spPr bwMode="auto">
          <a:xfrm>
            <a:off x="3206429"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2" name="Straight Connector 11">
            <a:extLst>
              <a:ext uri="{FF2B5EF4-FFF2-40B4-BE49-F238E27FC236}">
                <a16:creationId xmlns:a16="http://schemas.microsoft.com/office/drawing/2014/main" id="{EB5DDE0D-13C0-6A0B-3375-082D4E1B7F88}"/>
              </a:ext>
            </a:extLst>
          </p:cNvPr>
          <p:cNvCxnSpPr>
            <a:cxnSpLocks/>
          </p:cNvCxnSpPr>
          <p:nvPr/>
        </p:nvCxnSpPr>
        <p:spPr bwMode="auto">
          <a:xfrm>
            <a:off x="3361916"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0CAEB0A3-A034-0F8A-E278-4900A71AD89D}"/>
              </a:ext>
            </a:extLst>
          </p:cNvPr>
          <p:cNvCxnSpPr>
            <a:cxnSpLocks/>
          </p:cNvCxnSpPr>
          <p:nvPr/>
        </p:nvCxnSpPr>
        <p:spPr bwMode="auto">
          <a:xfrm>
            <a:off x="2447516"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2163061B-B921-1BCC-8019-A50EDE9751EB}"/>
              </a:ext>
            </a:extLst>
          </p:cNvPr>
          <p:cNvCxnSpPr>
            <a:cxnSpLocks/>
          </p:cNvCxnSpPr>
          <p:nvPr/>
        </p:nvCxnSpPr>
        <p:spPr bwMode="auto">
          <a:xfrm>
            <a:off x="2601728"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8CF651B6-8D2E-C117-0263-787DC4CEBCC6}"/>
              </a:ext>
            </a:extLst>
          </p:cNvPr>
          <p:cNvCxnSpPr>
            <a:cxnSpLocks/>
          </p:cNvCxnSpPr>
          <p:nvPr/>
        </p:nvCxnSpPr>
        <p:spPr bwMode="auto">
          <a:xfrm>
            <a:off x="2757215"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966F3877-0346-011D-C08F-9E213F037BB2}"/>
              </a:ext>
            </a:extLst>
          </p:cNvPr>
          <p:cNvCxnSpPr>
            <a:cxnSpLocks/>
          </p:cNvCxnSpPr>
          <p:nvPr/>
        </p:nvCxnSpPr>
        <p:spPr bwMode="auto">
          <a:xfrm>
            <a:off x="3052217" y="4387398"/>
            <a:ext cx="0" cy="210235"/>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6AE92486-0847-E62D-D720-F156F2DBD174}"/>
              </a:ext>
            </a:extLst>
          </p:cNvPr>
          <p:cNvCxnSpPr>
            <a:cxnSpLocks/>
          </p:cNvCxnSpPr>
          <p:nvPr/>
        </p:nvCxnSpPr>
        <p:spPr bwMode="auto">
          <a:xfrm>
            <a:off x="3206429"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8" name="Straight Connector 17">
            <a:extLst>
              <a:ext uri="{FF2B5EF4-FFF2-40B4-BE49-F238E27FC236}">
                <a16:creationId xmlns:a16="http://schemas.microsoft.com/office/drawing/2014/main" id="{CFBB245D-7FE6-DC3E-2D0F-AF12A09BAD43}"/>
              </a:ext>
            </a:extLst>
          </p:cNvPr>
          <p:cNvCxnSpPr>
            <a:cxnSpLocks/>
          </p:cNvCxnSpPr>
          <p:nvPr/>
        </p:nvCxnSpPr>
        <p:spPr bwMode="auto">
          <a:xfrm>
            <a:off x="3361916"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9" name="Straight Connector 18">
            <a:extLst>
              <a:ext uri="{FF2B5EF4-FFF2-40B4-BE49-F238E27FC236}">
                <a16:creationId xmlns:a16="http://schemas.microsoft.com/office/drawing/2014/main" id="{BA9D0D33-C105-AD18-60CC-B11BB8DF8292}"/>
              </a:ext>
            </a:extLst>
          </p:cNvPr>
          <p:cNvCxnSpPr>
            <a:cxnSpLocks/>
          </p:cNvCxnSpPr>
          <p:nvPr/>
        </p:nvCxnSpPr>
        <p:spPr bwMode="auto">
          <a:xfrm>
            <a:off x="2447516"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2C1D3750-F851-F8F7-70DB-45C133DE4FDE}"/>
              </a:ext>
            </a:extLst>
          </p:cNvPr>
          <p:cNvCxnSpPr>
            <a:cxnSpLocks/>
          </p:cNvCxnSpPr>
          <p:nvPr/>
        </p:nvCxnSpPr>
        <p:spPr bwMode="auto">
          <a:xfrm>
            <a:off x="2601728"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42B1FC43-69D1-DD91-F37D-02138B3CA65A}"/>
              </a:ext>
            </a:extLst>
          </p:cNvPr>
          <p:cNvCxnSpPr>
            <a:cxnSpLocks/>
          </p:cNvCxnSpPr>
          <p:nvPr/>
        </p:nvCxnSpPr>
        <p:spPr bwMode="auto">
          <a:xfrm>
            <a:off x="2757215"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2" name="Freeform 64">
            <a:extLst>
              <a:ext uri="{FF2B5EF4-FFF2-40B4-BE49-F238E27FC236}">
                <a16:creationId xmlns:a16="http://schemas.microsoft.com/office/drawing/2014/main" id="{F3D62066-EF15-606A-2E3D-22ADE5825B5F}"/>
              </a:ext>
            </a:extLst>
          </p:cNvPr>
          <p:cNvSpPr/>
          <p:nvPr/>
        </p:nvSpPr>
        <p:spPr>
          <a:xfrm>
            <a:off x="5467975" y="4140848"/>
            <a:ext cx="2242336" cy="526483"/>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bg1"/>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IEEE SA Board of Governors</a:t>
            </a:r>
          </a:p>
          <a:p>
            <a:pPr marL="0" lvl="0" indent="0" algn="ctr" defTabSz="444500">
              <a:lnSpc>
                <a:spcPct val="90000"/>
              </a:lnSpc>
              <a:spcBef>
                <a:spcPct val="0"/>
              </a:spcBef>
              <a:spcAft>
                <a:spcPct val="35000"/>
              </a:spcAft>
              <a:buNone/>
            </a:pPr>
            <a:r>
              <a:rPr lang="en-US" sz="1000" b="1" kern="1200" dirty="0">
                <a:solidFill>
                  <a:schemeClr val="tx1"/>
                </a:solidFill>
              </a:rPr>
              <a:t>(BOG)</a:t>
            </a:r>
          </a:p>
        </p:txBody>
      </p:sp>
      <p:sp>
        <p:nvSpPr>
          <p:cNvPr id="23" name="Freeform 68">
            <a:extLst>
              <a:ext uri="{FF2B5EF4-FFF2-40B4-BE49-F238E27FC236}">
                <a16:creationId xmlns:a16="http://schemas.microsoft.com/office/drawing/2014/main" id="{A89566D5-B538-D3FF-4653-F183E292C2A3}"/>
              </a:ext>
            </a:extLst>
          </p:cNvPr>
          <p:cNvSpPr/>
          <p:nvPr/>
        </p:nvSpPr>
        <p:spPr>
          <a:xfrm>
            <a:off x="5604418" y="5059952"/>
            <a:ext cx="1975715" cy="439568"/>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Standards Board</a:t>
            </a:r>
          </a:p>
          <a:p>
            <a:pPr marL="0" lvl="0" indent="0" algn="ctr" defTabSz="400050">
              <a:lnSpc>
                <a:spcPct val="90000"/>
              </a:lnSpc>
              <a:spcBef>
                <a:spcPct val="0"/>
              </a:spcBef>
              <a:spcAft>
                <a:spcPct val="35000"/>
              </a:spcAft>
              <a:buNone/>
            </a:pPr>
            <a:r>
              <a:rPr lang="en-US" sz="900" b="1" kern="1200" dirty="0">
                <a:solidFill>
                  <a:schemeClr val="tx1"/>
                </a:solidFill>
              </a:rPr>
              <a:t>(SASB)</a:t>
            </a:r>
          </a:p>
        </p:txBody>
      </p:sp>
      <p:sp>
        <p:nvSpPr>
          <p:cNvPr id="24" name="TextBox 23">
            <a:extLst>
              <a:ext uri="{FF2B5EF4-FFF2-40B4-BE49-F238E27FC236}">
                <a16:creationId xmlns:a16="http://schemas.microsoft.com/office/drawing/2014/main" id="{34574636-CED2-015A-64CC-B528240E3D4B}"/>
              </a:ext>
            </a:extLst>
          </p:cNvPr>
          <p:cNvSpPr txBox="1"/>
          <p:nvPr/>
        </p:nvSpPr>
        <p:spPr>
          <a:xfrm>
            <a:off x="372619" y="5342434"/>
            <a:ext cx="3268561" cy="923330"/>
          </a:xfrm>
          <a:prstGeom prst="rect">
            <a:avLst/>
          </a:prstGeom>
          <a:noFill/>
        </p:spPr>
        <p:txBody>
          <a:bodyPr wrap="square" rtlCol="0">
            <a:spAutoFit/>
          </a:bodyPr>
          <a:lstStyle/>
          <a:p>
            <a:r>
              <a:rPr lang="en-US" altLang="en-US" sz="1800" b="1" dirty="0">
                <a:solidFill>
                  <a:srgbClr val="FF0000"/>
                </a:solidFill>
                <a:ea typeface="DejaVu Sans"/>
                <a:cs typeface="DejaVu Sans"/>
              </a:rPr>
              <a:t>IEEE 802 LMSC is a Standards Committee of the IEEE Computer Society.</a:t>
            </a:r>
          </a:p>
        </p:txBody>
      </p:sp>
      <p:cxnSp>
        <p:nvCxnSpPr>
          <p:cNvPr id="25" name="Straight Arrow Connector 24">
            <a:extLst>
              <a:ext uri="{FF2B5EF4-FFF2-40B4-BE49-F238E27FC236}">
                <a16:creationId xmlns:a16="http://schemas.microsoft.com/office/drawing/2014/main" id="{BA713583-E1A0-B3DC-D56A-E823AC94C251}"/>
              </a:ext>
            </a:extLst>
          </p:cNvPr>
          <p:cNvCxnSpPr>
            <a:cxnSpLocks/>
          </p:cNvCxnSpPr>
          <p:nvPr/>
        </p:nvCxnSpPr>
        <p:spPr bwMode="auto">
          <a:xfrm flipV="1">
            <a:off x="3323967" y="5557947"/>
            <a:ext cx="809186" cy="248964"/>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26" name="Organization Chart 7">
            <a:extLst>
              <a:ext uri="{FF2B5EF4-FFF2-40B4-BE49-F238E27FC236}">
                <a16:creationId xmlns:a16="http://schemas.microsoft.com/office/drawing/2014/main" id="{E901B848-3C72-58DB-DEBA-F0F28736BE0C}"/>
              </a:ext>
            </a:extLst>
          </p:cNvPr>
          <p:cNvGrpSpPr>
            <a:grpSpLocks noChangeAspect="1"/>
          </p:cNvGrpSpPr>
          <p:nvPr/>
        </p:nvGrpSpPr>
        <p:grpSpPr bwMode="auto">
          <a:xfrm>
            <a:off x="2207568" y="1409186"/>
            <a:ext cx="8469549" cy="2401906"/>
            <a:chOff x="66" y="1327"/>
            <a:chExt cx="6356" cy="2049"/>
          </a:xfrm>
        </p:grpSpPr>
        <p:sp>
          <p:nvSpPr>
            <p:cNvPr id="27" name="_s55304">
              <a:extLst>
                <a:ext uri="{FF2B5EF4-FFF2-40B4-BE49-F238E27FC236}">
                  <a16:creationId xmlns:a16="http://schemas.microsoft.com/office/drawing/2014/main" id="{23868917-161C-6327-0E11-8FEBE6F163C2}"/>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28" name="_s55319">
              <a:extLst>
                <a:ext uri="{FF2B5EF4-FFF2-40B4-BE49-F238E27FC236}">
                  <a16:creationId xmlns:a16="http://schemas.microsoft.com/office/drawing/2014/main" id="{CD1B6060-4B86-5E11-B829-5A302ABC4413}"/>
                </a:ext>
              </a:extLst>
            </p:cNvPr>
            <p:cNvSpPr>
              <a:spLocks noChangeArrowheads="1"/>
            </p:cNvSpPr>
            <p:nvPr/>
          </p:nvSpPr>
          <p:spPr bwMode="auto">
            <a:xfrm>
              <a:off x="2430" y="2522"/>
              <a:ext cx="1679" cy="854"/>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Standards Association</a:t>
              </a:r>
              <a:endParaRPr lang="en-US" sz="1400" b="1" dirty="0">
                <a:solidFill>
                  <a:schemeClr val="tx1"/>
                </a:solidFill>
                <a:latin typeface="Arial" pitchFamily="34" charset="0"/>
                <a:ea typeface="MS PGothic" pitchFamily="34" charset="-128"/>
              </a:endParaRPr>
            </a:p>
            <a:p>
              <a:pPr marL="0" lvl="1" algn="ctr" defTabSz="914400" eaLnBrk="0" fontAlgn="base" hangingPunct="0">
                <a:spcBef>
                  <a:spcPct val="20000"/>
                </a:spcBef>
                <a:spcAft>
                  <a:spcPct val="0"/>
                </a:spcAft>
                <a:buClr>
                  <a:srgbClr val="000000">
                    <a:lumMod val="65000"/>
                    <a:lumOff val="35000"/>
                  </a:srgbClr>
                </a:buClr>
                <a:defRPr/>
              </a:pPr>
              <a:br>
                <a:rPr lang="en-US" sz="1200" kern="0" dirty="0">
                  <a:solidFill>
                    <a:schemeClr val="tx1"/>
                  </a:solidFill>
                  <a:ea typeface="ＭＳ Ｐゴシック" charset="0"/>
                  <a:cs typeface="Verdana (Body)"/>
                </a:rPr>
              </a:br>
              <a:r>
                <a:rPr lang="en-US" sz="1400" kern="0" dirty="0">
                  <a:solidFill>
                    <a:schemeClr val="tx1"/>
                  </a:solidFill>
                  <a:latin typeface="Arial" panose="020B0604020202020204" pitchFamily="34" charset="0"/>
                  <a:ea typeface="ＭＳ Ｐゴシック" charset="0"/>
                </a:rPr>
                <a:t>Defines </a:t>
              </a:r>
              <a:r>
                <a:rPr lang="en-US" sz="1400" kern="0" dirty="0" err="1">
                  <a:solidFill>
                    <a:schemeClr val="tx1"/>
                  </a:solidFill>
                  <a:latin typeface="Arial" panose="020B0604020202020204" pitchFamily="34" charset="0"/>
                  <a:ea typeface="ＭＳ Ｐゴシック" charset="0"/>
                </a:rPr>
                <a:t>Stds</a:t>
              </a:r>
              <a:r>
                <a:rPr lang="en-US" sz="1400" kern="0" dirty="0">
                  <a:solidFill>
                    <a:schemeClr val="tx1"/>
                  </a:solidFill>
                  <a:latin typeface="Arial" panose="020B0604020202020204" pitchFamily="34" charset="0"/>
                  <a:ea typeface="ＭＳ Ｐゴシック" charset="0"/>
                </a:rPr>
                <a:t> Dev Process</a:t>
              </a: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defTabSz="914400"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29" name="_s55325">
              <a:extLst>
                <a:ext uri="{FF2B5EF4-FFF2-40B4-BE49-F238E27FC236}">
                  <a16:creationId xmlns:a16="http://schemas.microsoft.com/office/drawing/2014/main" id="{A0449AF0-FE8E-AC22-5B6B-C0CAF34B5223}"/>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Staff</a:t>
              </a:r>
              <a:endParaRPr lang="en-US" sz="1400" dirty="0">
                <a:solidFill>
                  <a:srgbClr val="000000"/>
                </a:solidFill>
                <a:latin typeface="Arial" pitchFamily="34" charset="0"/>
                <a:ea typeface="MS PGothic" pitchFamily="34" charset="-128"/>
              </a:endParaRPr>
            </a:p>
          </p:txBody>
        </p:sp>
        <p:cxnSp>
          <p:nvCxnSpPr>
            <p:cNvPr id="30" name="_s55329">
              <a:extLst>
                <a:ext uri="{FF2B5EF4-FFF2-40B4-BE49-F238E27FC236}">
                  <a16:creationId xmlns:a16="http://schemas.microsoft.com/office/drawing/2014/main" id="{37E192E2-5A93-8772-9802-98E761490422}"/>
                </a:ext>
              </a:extLst>
            </p:cNvPr>
            <p:cNvCxnSpPr>
              <a:cxnSpLocks noChangeShapeType="1"/>
              <a:stCxn id="29"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a14="http://schemas.microsoft.com/office/drawing/2010/main" xmlns="">
                  <a:noFill/>
                </a14:hiddenFill>
              </a:ext>
            </a:extLst>
          </p:spPr>
        </p:cxnSp>
        <p:sp>
          <p:nvSpPr>
            <p:cNvPr id="31" name="_s55309">
              <a:extLst>
                <a:ext uri="{FF2B5EF4-FFF2-40B4-BE49-F238E27FC236}">
                  <a16:creationId xmlns:a16="http://schemas.microsoft.com/office/drawing/2014/main" id="{9624DBA2-CCEF-145F-2609-074DF2893E8E}"/>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32" name="_s55321">
              <a:extLst>
                <a:ext uri="{FF2B5EF4-FFF2-40B4-BE49-F238E27FC236}">
                  <a16:creationId xmlns:a16="http://schemas.microsoft.com/office/drawing/2014/main" id="{FB5A726F-CBCA-9661-9CC7-6911FD3B66DA}"/>
                </a:ext>
              </a:extLst>
            </p:cNvPr>
            <p:cNvSpPr>
              <a:spLocks noChangeArrowheads="1"/>
            </p:cNvSpPr>
            <p:nvPr/>
          </p:nvSpPr>
          <p:spPr bwMode="auto">
            <a:xfrm>
              <a:off x="66" y="2548"/>
              <a:ext cx="1903" cy="79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Technical Activities</a:t>
              </a:r>
              <a:br>
                <a:rPr lang="en-US" sz="1400" b="1" dirty="0">
                  <a:solidFill>
                    <a:srgbClr val="000000"/>
                  </a:solidFill>
                  <a:latin typeface="Arial" pitchFamily="34" charset="0"/>
                  <a:ea typeface="MS PGothic" pitchFamily="34" charset="-128"/>
                </a:rPr>
              </a:br>
              <a:br>
                <a:rPr lang="en-US" sz="900" b="1" dirty="0">
                  <a:solidFill>
                    <a:srgbClr val="000000"/>
                  </a:solidFill>
                  <a:latin typeface="Arial" pitchFamily="34" charset="0"/>
                  <a:ea typeface="MS PGothic" pitchFamily="34" charset="-128"/>
                </a:rPr>
              </a:br>
              <a:r>
                <a:rPr lang="en-US" sz="1400" dirty="0">
                  <a:solidFill>
                    <a:srgbClr val="000000"/>
                  </a:solidFill>
                  <a:latin typeface="Arial" pitchFamily="34" charset="0"/>
                  <a:ea typeface="MS PGothic" pitchFamily="34" charset="-128"/>
                </a:rPr>
                <a:t>Defines Technical Scope</a:t>
              </a:r>
            </a:p>
          </p:txBody>
        </p:sp>
      </p:grpSp>
      <p:cxnSp>
        <p:nvCxnSpPr>
          <p:cNvPr id="33" name="Straight Connector 32">
            <a:extLst>
              <a:ext uri="{FF2B5EF4-FFF2-40B4-BE49-F238E27FC236}">
                <a16:creationId xmlns:a16="http://schemas.microsoft.com/office/drawing/2014/main" id="{CD790099-9514-D205-0E37-ABCBE0F3B9B7}"/>
              </a:ext>
            </a:extLst>
          </p:cNvPr>
          <p:cNvCxnSpPr>
            <a:cxnSpLocks/>
            <a:stCxn id="32" idx="2"/>
            <a:endCxn id="43" idx="0"/>
          </p:cNvCxnSpPr>
          <p:nvPr/>
        </p:nvCxnSpPr>
        <p:spPr bwMode="auto">
          <a:xfrm>
            <a:off x="3475469" y="3775925"/>
            <a:ext cx="6214" cy="24896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4" name="TextBox 33">
            <a:extLst>
              <a:ext uri="{FF2B5EF4-FFF2-40B4-BE49-F238E27FC236}">
                <a16:creationId xmlns:a16="http://schemas.microsoft.com/office/drawing/2014/main" id="{B14B96A1-A249-DA44-8900-E4168FCFF96C}"/>
              </a:ext>
            </a:extLst>
          </p:cNvPr>
          <p:cNvSpPr txBox="1"/>
          <p:nvPr/>
        </p:nvSpPr>
        <p:spPr>
          <a:xfrm>
            <a:off x="2371316" y="4597633"/>
            <a:ext cx="1071855" cy="323165"/>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Standards Activities</a:t>
            </a:r>
          </a:p>
        </p:txBody>
      </p:sp>
      <p:sp>
        <p:nvSpPr>
          <p:cNvPr id="35" name="TextBox 34">
            <a:extLst>
              <a:ext uri="{FF2B5EF4-FFF2-40B4-BE49-F238E27FC236}">
                <a16:creationId xmlns:a16="http://schemas.microsoft.com/office/drawing/2014/main" id="{1DFE666B-A416-8F3E-7102-91CC5C6D72AD}"/>
              </a:ext>
            </a:extLst>
          </p:cNvPr>
          <p:cNvSpPr txBox="1"/>
          <p:nvPr/>
        </p:nvSpPr>
        <p:spPr>
          <a:xfrm>
            <a:off x="3742915" y="5073198"/>
            <a:ext cx="1295401" cy="484748"/>
          </a:xfrm>
          <a:prstGeom prst="rect">
            <a:avLst/>
          </a:prstGeom>
          <a:noFill/>
          <a:ln>
            <a:solidFill>
              <a:schemeClr val="tx1"/>
            </a:solidFill>
            <a:prstDash val="solid"/>
          </a:ln>
        </p:spPr>
        <p:txBody>
          <a:bodyPr wrap="square" lIns="45720" tIns="0" rIns="45720" bIns="0" rtlCol="0">
            <a:spAutoFit/>
          </a:bodyPr>
          <a:lstStyle/>
          <a:p>
            <a:pPr algn="ctr" defTabSz="914400" eaLnBrk="0" fontAlgn="base" hangingPunct="0">
              <a:spcBef>
                <a:spcPct val="0"/>
              </a:spcBef>
              <a:spcAft>
                <a:spcPct val="0"/>
              </a:spcAft>
            </a:pPr>
            <a:endParaRPr lang="en-US" sz="1050" b="1" dirty="0">
              <a:solidFill>
                <a:srgbClr val="000000"/>
              </a:solidFill>
              <a:ea typeface="ＭＳ Ｐゴシック" charset="-128"/>
            </a:endParaRPr>
          </a:p>
          <a:p>
            <a:pPr algn="ctr" defTabSz="914400" eaLnBrk="0" fontAlgn="base" hangingPunct="0">
              <a:spcBef>
                <a:spcPct val="0"/>
              </a:spcBef>
              <a:spcAft>
                <a:spcPct val="0"/>
              </a:spcAft>
            </a:pPr>
            <a:r>
              <a:rPr lang="en-US" sz="1050" b="1" dirty="0">
                <a:solidFill>
                  <a:srgbClr val="000000"/>
                </a:solidFill>
                <a:ea typeface="ＭＳ Ｐゴシック" charset="-128"/>
              </a:rPr>
              <a:t>IEEE 802 LMSC</a:t>
            </a:r>
          </a:p>
          <a:p>
            <a:pPr algn="ctr" defTabSz="914400" eaLnBrk="0" fontAlgn="base" hangingPunct="0">
              <a:spcBef>
                <a:spcPct val="0"/>
              </a:spcBef>
              <a:spcAft>
                <a:spcPct val="0"/>
              </a:spcAft>
            </a:pPr>
            <a:endParaRPr lang="en-US" sz="1050" b="1" dirty="0">
              <a:solidFill>
                <a:srgbClr val="000000"/>
              </a:solidFill>
              <a:ea typeface="ＭＳ Ｐゴシック" charset="-128"/>
            </a:endParaRPr>
          </a:p>
        </p:txBody>
      </p:sp>
      <p:cxnSp>
        <p:nvCxnSpPr>
          <p:cNvPr id="36" name="Straight Connector 35">
            <a:extLst>
              <a:ext uri="{FF2B5EF4-FFF2-40B4-BE49-F238E27FC236}">
                <a16:creationId xmlns:a16="http://schemas.microsoft.com/office/drawing/2014/main" id="{084CF614-EC50-6D5A-806B-008364493EC6}"/>
              </a:ext>
            </a:extLst>
          </p:cNvPr>
          <p:cNvCxnSpPr>
            <a:cxnSpLocks/>
            <a:stCxn id="35" idx="3"/>
          </p:cNvCxnSpPr>
          <p:nvPr/>
        </p:nvCxnSpPr>
        <p:spPr bwMode="auto">
          <a:xfrm>
            <a:off x="5038316" y="5315572"/>
            <a:ext cx="563418" cy="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7" name="Straight Connector 36">
            <a:extLst>
              <a:ext uri="{FF2B5EF4-FFF2-40B4-BE49-F238E27FC236}">
                <a16:creationId xmlns:a16="http://schemas.microsoft.com/office/drawing/2014/main" id="{AA55E34B-488B-28AF-DEFC-B5E3554C24E6}"/>
              </a:ext>
            </a:extLst>
          </p:cNvPr>
          <p:cNvCxnSpPr>
            <a:cxnSpLocks/>
          </p:cNvCxnSpPr>
          <p:nvPr/>
        </p:nvCxnSpPr>
        <p:spPr bwMode="auto">
          <a:xfrm>
            <a:off x="3052217"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0E1AB924-B30B-F78B-19FD-88E4A5C3FF22}"/>
              </a:ext>
            </a:extLst>
          </p:cNvPr>
          <p:cNvCxnSpPr>
            <a:cxnSpLocks/>
          </p:cNvCxnSpPr>
          <p:nvPr/>
        </p:nvCxnSpPr>
        <p:spPr bwMode="auto">
          <a:xfrm>
            <a:off x="3206429"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A858D6E6-9C0E-E360-79B7-F805E0F60297}"/>
              </a:ext>
            </a:extLst>
          </p:cNvPr>
          <p:cNvCxnSpPr>
            <a:cxnSpLocks/>
          </p:cNvCxnSpPr>
          <p:nvPr/>
        </p:nvCxnSpPr>
        <p:spPr bwMode="auto">
          <a:xfrm>
            <a:off x="3361916"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0" name="Straight Connector 39">
            <a:extLst>
              <a:ext uri="{FF2B5EF4-FFF2-40B4-BE49-F238E27FC236}">
                <a16:creationId xmlns:a16="http://schemas.microsoft.com/office/drawing/2014/main" id="{9D8AEA09-4DBA-C985-7EF5-61DBC7C98987}"/>
              </a:ext>
            </a:extLst>
          </p:cNvPr>
          <p:cNvCxnSpPr>
            <a:cxnSpLocks/>
          </p:cNvCxnSpPr>
          <p:nvPr/>
        </p:nvCxnSpPr>
        <p:spPr bwMode="auto">
          <a:xfrm>
            <a:off x="2442617"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F342760A-C61B-0811-B645-44BFA880B3DC}"/>
              </a:ext>
            </a:extLst>
          </p:cNvPr>
          <p:cNvCxnSpPr>
            <a:cxnSpLocks/>
          </p:cNvCxnSpPr>
          <p:nvPr/>
        </p:nvCxnSpPr>
        <p:spPr bwMode="auto">
          <a:xfrm>
            <a:off x="2596829"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62A102A2-D926-D0F1-BEC4-8CF5290931C1}"/>
              </a:ext>
            </a:extLst>
          </p:cNvPr>
          <p:cNvCxnSpPr>
            <a:cxnSpLocks/>
          </p:cNvCxnSpPr>
          <p:nvPr/>
        </p:nvCxnSpPr>
        <p:spPr bwMode="auto">
          <a:xfrm>
            <a:off x="2752316"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3" name="TextBox 42">
            <a:extLst>
              <a:ext uri="{FF2B5EF4-FFF2-40B4-BE49-F238E27FC236}">
                <a16:creationId xmlns:a16="http://schemas.microsoft.com/office/drawing/2014/main" id="{05AD9153-A5F7-04C5-D8DA-08D58B7542C2}"/>
              </a:ext>
            </a:extLst>
          </p:cNvPr>
          <p:cNvSpPr txBox="1"/>
          <p:nvPr/>
        </p:nvSpPr>
        <p:spPr>
          <a:xfrm>
            <a:off x="2360516" y="4024890"/>
            <a:ext cx="2242333" cy="484748"/>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IEEE Computer Society</a:t>
            </a:r>
            <a:br>
              <a:rPr lang="en-US" sz="1050" b="1" dirty="0">
                <a:solidFill>
                  <a:srgbClr val="000000"/>
                </a:solidFill>
                <a:ea typeface="ＭＳ Ｐゴシック" charset="-128"/>
              </a:rPr>
            </a:br>
            <a:r>
              <a:rPr lang="en-US" sz="1050" b="1" dirty="0">
                <a:solidFill>
                  <a:srgbClr val="000000"/>
                </a:solidFill>
                <a:ea typeface="ＭＳ Ｐゴシック" charset="-128"/>
              </a:rPr>
              <a:t>publications, conferences, standards</a:t>
            </a:r>
            <a:br>
              <a:rPr lang="en-US" sz="1050" b="1" dirty="0">
                <a:solidFill>
                  <a:srgbClr val="000000"/>
                </a:solidFill>
                <a:ea typeface="ＭＳ Ｐゴシック" charset="-128"/>
              </a:rPr>
            </a:br>
            <a:endParaRPr lang="en-US" sz="1050" b="1" dirty="0">
              <a:solidFill>
                <a:srgbClr val="000000"/>
              </a:solidFill>
              <a:ea typeface="ＭＳ Ｐゴシック" charset="-128"/>
            </a:endParaRPr>
          </a:p>
        </p:txBody>
      </p:sp>
      <p:cxnSp>
        <p:nvCxnSpPr>
          <p:cNvPr id="44" name="Straight Connector 43">
            <a:extLst>
              <a:ext uri="{FF2B5EF4-FFF2-40B4-BE49-F238E27FC236}">
                <a16:creationId xmlns:a16="http://schemas.microsoft.com/office/drawing/2014/main" id="{36F2B6DF-DA49-010A-DE3C-4EE0FC504A6D}"/>
              </a:ext>
            </a:extLst>
          </p:cNvPr>
          <p:cNvCxnSpPr>
            <a:cxnSpLocks/>
          </p:cNvCxnSpPr>
          <p:nvPr/>
        </p:nvCxnSpPr>
        <p:spPr bwMode="auto">
          <a:xfrm>
            <a:off x="2904716" y="4920798"/>
            <a:ext cx="2528" cy="394774"/>
          </a:xfrm>
          <a:prstGeom prst="line">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45" name="Straight Connector 44">
            <a:extLst>
              <a:ext uri="{FF2B5EF4-FFF2-40B4-BE49-F238E27FC236}">
                <a16:creationId xmlns:a16="http://schemas.microsoft.com/office/drawing/2014/main" id="{9BE97AA5-1D42-559F-F60F-A3F4FD1A9260}"/>
              </a:ext>
            </a:extLst>
          </p:cNvPr>
          <p:cNvCxnSpPr>
            <a:endCxn id="35" idx="1"/>
          </p:cNvCxnSpPr>
          <p:nvPr/>
        </p:nvCxnSpPr>
        <p:spPr bwMode="auto">
          <a:xfrm>
            <a:off x="2907244" y="5315572"/>
            <a:ext cx="835671"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46" name="Freeform 61">
            <a:extLst>
              <a:ext uri="{FF2B5EF4-FFF2-40B4-BE49-F238E27FC236}">
                <a16:creationId xmlns:a16="http://schemas.microsoft.com/office/drawing/2014/main" id="{6CFF8873-FEE2-CE42-E149-28497709A9B8}"/>
              </a:ext>
            </a:extLst>
          </p:cNvPr>
          <p:cNvSpPr/>
          <p:nvPr/>
        </p:nvSpPr>
        <p:spPr bwMode="auto">
          <a:xfrm>
            <a:off x="2904716" y="2525375"/>
            <a:ext cx="5394036" cy="34342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p>
            <a:pPr algn="ctr"/>
            <a:endParaRPr lang="en-US"/>
          </a:p>
        </p:txBody>
      </p:sp>
      <p:cxnSp>
        <p:nvCxnSpPr>
          <p:cNvPr id="47" name="Straight Connector 46">
            <a:extLst>
              <a:ext uri="{FF2B5EF4-FFF2-40B4-BE49-F238E27FC236}">
                <a16:creationId xmlns:a16="http://schemas.microsoft.com/office/drawing/2014/main" id="{61561450-50F3-E3E5-E723-3E9078AD8958}"/>
              </a:ext>
            </a:extLst>
          </p:cNvPr>
          <p:cNvCxnSpPr>
            <a:cxnSpLocks/>
          </p:cNvCxnSpPr>
          <p:nvPr/>
        </p:nvCxnSpPr>
        <p:spPr bwMode="auto">
          <a:xfrm>
            <a:off x="7273516" y="4667331"/>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0907B660-2091-FCD8-CC29-4FE6618E454C}"/>
              </a:ext>
            </a:extLst>
          </p:cNvPr>
          <p:cNvCxnSpPr>
            <a:cxnSpLocks/>
          </p:cNvCxnSpPr>
          <p:nvPr/>
        </p:nvCxnSpPr>
        <p:spPr bwMode="auto">
          <a:xfrm>
            <a:off x="8298752" y="3713676"/>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49" name="Straight Connector 48">
            <a:extLst>
              <a:ext uri="{FF2B5EF4-FFF2-40B4-BE49-F238E27FC236}">
                <a16:creationId xmlns:a16="http://schemas.microsoft.com/office/drawing/2014/main" id="{8326E6AC-1D86-4DA4-5903-4EBDFD0AB70F}"/>
              </a:ext>
            </a:extLst>
          </p:cNvPr>
          <p:cNvCxnSpPr>
            <a:cxnSpLocks/>
          </p:cNvCxnSpPr>
          <p:nvPr/>
        </p:nvCxnSpPr>
        <p:spPr bwMode="auto">
          <a:xfrm>
            <a:off x="8298752" y="3406567"/>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0" name="Straight Connector 49">
            <a:extLst>
              <a:ext uri="{FF2B5EF4-FFF2-40B4-BE49-F238E27FC236}">
                <a16:creationId xmlns:a16="http://schemas.microsoft.com/office/drawing/2014/main" id="{F6F76BCE-0860-7F2E-40B6-EB9E714FBE5F}"/>
              </a:ext>
            </a:extLst>
          </p:cNvPr>
          <p:cNvCxnSpPr>
            <a:cxnSpLocks/>
          </p:cNvCxnSpPr>
          <p:nvPr/>
        </p:nvCxnSpPr>
        <p:spPr bwMode="auto">
          <a:xfrm>
            <a:off x="8298752" y="3009403"/>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51" name="_s55325">
            <a:extLst>
              <a:ext uri="{FF2B5EF4-FFF2-40B4-BE49-F238E27FC236}">
                <a16:creationId xmlns:a16="http://schemas.microsoft.com/office/drawing/2014/main" id="{B29DABC5-6A9B-9E1E-3A79-9EA1A96AD5A8}"/>
              </a:ext>
            </a:extLst>
          </p:cNvPr>
          <p:cNvSpPr>
            <a:spLocks noChangeArrowheads="1"/>
          </p:cNvSpPr>
          <p:nvPr/>
        </p:nvSpPr>
        <p:spPr bwMode="auto">
          <a:xfrm>
            <a:off x="8695916" y="2868802"/>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 Activities</a:t>
            </a:r>
            <a:endParaRPr lang="en-US" sz="1400" dirty="0">
              <a:solidFill>
                <a:srgbClr val="000000"/>
              </a:solidFill>
              <a:latin typeface="Arial" pitchFamily="34" charset="0"/>
              <a:ea typeface="MS PGothic" pitchFamily="34" charset="-128"/>
            </a:endParaRPr>
          </a:p>
        </p:txBody>
      </p:sp>
      <p:sp>
        <p:nvSpPr>
          <p:cNvPr id="52" name="_s55325">
            <a:extLst>
              <a:ext uri="{FF2B5EF4-FFF2-40B4-BE49-F238E27FC236}">
                <a16:creationId xmlns:a16="http://schemas.microsoft.com/office/drawing/2014/main" id="{CFD621A1-CC21-75E5-726A-BE8DC7273086}"/>
              </a:ext>
            </a:extLst>
          </p:cNvPr>
          <p:cNvSpPr>
            <a:spLocks noChangeArrowheads="1"/>
          </p:cNvSpPr>
          <p:nvPr/>
        </p:nvSpPr>
        <p:spPr bwMode="auto">
          <a:xfrm>
            <a:off x="8695916" y="3270588"/>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Publications</a:t>
            </a:r>
          </a:p>
        </p:txBody>
      </p:sp>
      <p:sp>
        <p:nvSpPr>
          <p:cNvPr id="53" name="_s55325">
            <a:extLst>
              <a:ext uri="{FF2B5EF4-FFF2-40B4-BE49-F238E27FC236}">
                <a16:creationId xmlns:a16="http://schemas.microsoft.com/office/drawing/2014/main" id="{57F9C412-B9A1-BA93-9C80-25617C83DA58}"/>
              </a:ext>
            </a:extLst>
          </p:cNvPr>
          <p:cNvSpPr>
            <a:spLocks noChangeArrowheads="1"/>
          </p:cNvSpPr>
          <p:nvPr/>
        </p:nvSpPr>
        <p:spPr bwMode="auto">
          <a:xfrm>
            <a:off x="8688032" y="3639946"/>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endParaRPr lang="en-US" sz="1400" dirty="0">
              <a:solidFill>
                <a:srgbClr val="000000"/>
              </a:solidFill>
              <a:latin typeface="Arial" pitchFamily="34" charset="0"/>
              <a:ea typeface="MS PGothic" pitchFamily="34" charset="-128"/>
            </a:endParaRPr>
          </a:p>
        </p:txBody>
      </p:sp>
      <p:cxnSp>
        <p:nvCxnSpPr>
          <p:cNvPr id="54" name="Straight Connector 53">
            <a:extLst>
              <a:ext uri="{FF2B5EF4-FFF2-40B4-BE49-F238E27FC236}">
                <a16:creationId xmlns:a16="http://schemas.microsoft.com/office/drawing/2014/main" id="{9B786B80-3B96-9517-E2FC-19BF18A2C17E}"/>
              </a:ext>
            </a:extLst>
          </p:cNvPr>
          <p:cNvCxnSpPr>
            <a:cxnSpLocks/>
          </p:cNvCxnSpPr>
          <p:nvPr/>
        </p:nvCxnSpPr>
        <p:spPr bwMode="auto">
          <a:xfrm>
            <a:off x="8298752" y="2868802"/>
            <a:ext cx="0" cy="844874"/>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5" name="Straight Connector 54">
            <a:extLst>
              <a:ext uri="{FF2B5EF4-FFF2-40B4-BE49-F238E27FC236}">
                <a16:creationId xmlns:a16="http://schemas.microsoft.com/office/drawing/2014/main" id="{DA980C04-3200-2A8B-6D6B-716DE7B8CEF0}"/>
              </a:ext>
            </a:extLst>
          </p:cNvPr>
          <p:cNvCxnSpPr>
            <a:cxnSpLocks/>
          </p:cNvCxnSpPr>
          <p:nvPr/>
        </p:nvCxnSpPr>
        <p:spPr bwMode="auto">
          <a:xfrm>
            <a:off x="7580133" y="4667331"/>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6" name="Straight Connector 55">
            <a:extLst>
              <a:ext uri="{FF2B5EF4-FFF2-40B4-BE49-F238E27FC236}">
                <a16:creationId xmlns:a16="http://schemas.microsoft.com/office/drawing/2014/main" id="{69098E39-4916-15BA-73E5-43F378E99FCF}"/>
              </a:ext>
            </a:extLst>
          </p:cNvPr>
          <p:cNvCxnSpPr>
            <a:cxnSpLocks/>
          </p:cNvCxnSpPr>
          <p:nvPr/>
        </p:nvCxnSpPr>
        <p:spPr bwMode="auto">
          <a:xfrm>
            <a:off x="6936389" y="4667331"/>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57" name="Freeform 52">
            <a:extLst>
              <a:ext uri="{FF2B5EF4-FFF2-40B4-BE49-F238E27FC236}">
                <a16:creationId xmlns:a16="http://schemas.microsoft.com/office/drawing/2014/main" id="{B3E08ACC-E2D2-A6F6-BBAF-6D066BCD665D}"/>
              </a:ext>
            </a:extLst>
          </p:cNvPr>
          <p:cNvSpPr/>
          <p:nvPr/>
        </p:nvSpPr>
        <p:spPr>
          <a:xfrm>
            <a:off x="5624431" y="5894919"/>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New Standards Committee (</a:t>
            </a:r>
            <a:r>
              <a:rPr lang="en-US" sz="900" b="1" dirty="0" err="1">
                <a:solidFill>
                  <a:schemeClr val="tx1"/>
                </a:solidFill>
              </a:rPr>
              <a:t>NesCom</a:t>
            </a:r>
            <a:r>
              <a:rPr lang="en-US" sz="900" b="1" dirty="0">
                <a:solidFill>
                  <a:schemeClr val="tx1"/>
                </a:solidFill>
              </a:rPr>
              <a:t>)</a:t>
            </a:r>
          </a:p>
        </p:txBody>
      </p:sp>
      <p:sp>
        <p:nvSpPr>
          <p:cNvPr id="58" name="Freeform 53">
            <a:extLst>
              <a:ext uri="{FF2B5EF4-FFF2-40B4-BE49-F238E27FC236}">
                <a16:creationId xmlns:a16="http://schemas.microsoft.com/office/drawing/2014/main" id="{489F2AC7-1AF8-1434-4881-6859198C44E6}"/>
              </a:ext>
            </a:extLst>
          </p:cNvPr>
          <p:cNvSpPr/>
          <p:nvPr/>
        </p:nvSpPr>
        <p:spPr>
          <a:xfrm>
            <a:off x="6746410" y="5894919"/>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Standards</a:t>
            </a:r>
          </a:p>
          <a:p>
            <a:pPr lvl="0" algn="ctr" defTabSz="400050">
              <a:lnSpc>
                <a:spcPct val="90000"/>
              </a:lnSpc>
              <a:spcAft>
                <a:spcPct val="35000"/>
              </a:spcAft>
            </a:pPr>
            <a:r>
              <a:rPr lang="en-US" sz="900" b="1" dirty="0">
                <a:solidFill>
                  <a:schemeClr val="tx1"/>
                </a:solidFill>
              </a:rPr>
              <a:t>Review Committee (</a:t>
            </a:r>
            <a:r>
              <a:rPr lang="en-US" sz="900" b="1" dirty="0" err="1">
                <a:solidFill>
                  <a:schemeClr val="tx1"/>
                </a:solidFill>
              </a:rPr>
              <a:t>RevCom</a:t>
            </a:r>
            <a:r>
              <a:rPr lang="en-US" sz="900" b="1" dirty="0">
                <a:solidFill>
                  <a:schemeClr val="tx1"/>
                </a:solidFill>
              </a:rPr>
              <a:t>)</a:t>
            </a:r>
          </a:p>
        </p:txBody>
      </p:sp>
      <p:cxnSp>
        <p:nvCxnSpPr>
          <p:cNvPr id="59" name="Straight Connector 58">
            <a:extLst>
              <a:ext uri="{FF2B5EF4-FFF2-40B4-BE49-F238E27FC236}">
                <a16:creationId xmlns:a16="http://schemas.microsoft.com/office/drawing/2014/main" id="{FA21DE5C-EAA3-1B7C-F41D-7E6BBF419790}"/>
              </a:ext>
            </a:extLst>
          </p:cNvPr>
          <p:cNvCxnSpPr>
            <a:cxnSpLocks/>
          </p:cNvCxnSpPr>
          <p:nvPr/>
        </p:nvCxnSpPr>
        <p:spPr bwMode="auto">
          <a:xfrm>
            <a:off x="6589143" y="5499520"/>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14C7D0C0-45A6-BB40-6A27-E19B52F9782A}"/>
              </a:ext>
            </a:extLst>
          </p:cNvPr>
          <p:cNvSpPr txBox="1"/>
          <p:nvPr/>
        </p:nvSpPr>
        <p:spPr>
          <a:xfrm>
            <a:off x="8413154" y="5725857"/>
            <a:ext cx="2667000" cy="646331"/>
          </a:xfrm>
          <a:prstGeom prst="rect">
            <a:avLst/>
          </a:prstGeom>
          <a:noFill/>
        </p:spPr>
        <p:txBody>
          <a:bodyPr wrap="square" rtlCol="0">
            <a:spAutoFit/>
          </a:bodyPr>
          <a:lstStyle/>
          <a:p>
            <a:r>
              <a:rPr lang="en-US" altLang="en-US" sz="1800" b="1" dirty="0">
                <a:solidFill>
                  <a:srgbClr val="FF0000"/>
                </a:solidFill>
                <a:ea typeface="DejaVu Sans"/>
                <a:cs typeface="DejaVu Sans"/>
              </a:rPr>
              <a:t>A little more about these later on …</a:t>
            </a:r>
          </a:p>
        </p:txBody>
      </p:sp>
      <p:sp>
        <p:nvSpPr>
          <p:cNvPr id="62" name="Oval 61">
            <a:extLst>
              <a:ext uri="{FF2B5EF4-FFF2-40B4-BE49-F238E27FC236}">
                <a16:creationId xmlns:a16="http://schemas.microsoft.com/office/drawing/2014/main" id="{D8436B4A-DD6F-5EB5-F790-E8A61FD5C4D9}"/>
              </a:ext>
            </a:extLst>
          </p:cNvPr>
          <p:cNvSpPr/>
          <p:nvPr/>
        </p:nvSpPr>
        <p:spPr bwMode="auto">
          <a:xfrm>
            <a:off x="5207549" y="3915569"/>
            <a:ext cx="2851300" cy="292338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63" name="Straight Arrow Connector 62">
            <a:extLst>
              <a:ext uri="{FF2B5EF4-FFF2-40B4-BE49-F238E27FC236}">
                <a16:creationId xmlns:a16="http://schemas.microsoft.com/office/drawing/2014/main" id="{C3862A65-122B-ED15-BB37-5D47D09296A8}"/>
              </a:ext>
            </a:extLst>
          </p:cNvPr>
          <p:cNvCxnSpPr>
            <a:cxnSpLocks/>
          </p:cNvCxnSpPr>
          <p:nvPr/>
        </p:nvCxnSpPr>
        <p:spPr bwMode="auto">
          <a:xfrm flipH="1" flipV="1">
            <a:off x="8160583" y="5485893"/>
            <a:ext cx="394160" cy="207972"/>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2458933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F2C84-6D9B-81FE-A60E-80F2857893CA}"/>
              </a:ext>
            </a:extLst>
          </p:cNvPr>
          <p:cNvSpPr>
            <a:spLocks noGrp="1"/>
          </p:cNvSpPr>
          <p:nvPr>
            <p:ph type="title"/>
          </p:nvPr>
        </p:nvSpPr>
        <p:spPr/>
        <p:txBody>
          <a:bodyPr/>
          <a:lstStyle/>
          <a:p>
            <a:r>
              <a:rPr lang="en-US" dirty="0"/>
              <a:t>IEEE 802 Organization</a:t>
            </a:r>
          </a:p>
        </p:txBody>
      </p:sp>
      <p:sp>
        <p:nvSpPr>
          <p:cNvPr id="4" name="Slide Number Placeholder 3">
            <a:extLst>
              <a:ext uri="{FF2B5EF4-FFF2-40B4-BE49-F238E27FC236}">
                <a16:creationId xmlns:a16="http://schemas.microsoft.com/office/drawing/2014/main" id="{523D5FC5-88DF-AF77-D77C-87C81C60A11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C2B21DC-17D2-FF6E-5E5B-22A64163A19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BDFF78ED-A506-32AF-F1D7-E4E1072FAB9F}"/>
              </a:ext>
            </a:extLst>
          </p:cNvPr>
          <p:cNvSpPr>
            <a:spLocks noGrp="1"/>
          </p:cNvSpPr>
          <p:nvPr>
            <p:ph type="dt" idx="15"/>
          </p:nvPr>
        </p:nvSpPr>
        <p:spPr/>
        <p:txBody>
          <a:bodyPr/>
          <a:lstStyle/>
          <a:p>
            <a:r>
              <a:rPr lang="en-US"/>
              <a:t>July 2025</a:t>
            </a:r>
            <a:endParaRPr lang="en-GB" dirty="0"/>
          </a:p>
        </p:txBody>
      </p:sp>
      <p:sp>
        <p:nvSpPr>
          <p:cNvPr id="7" name="CustomShape 2">
            <a:extLst>
              <a:ext uri="{FF2B5EF4-FFF2-40B4-BE49-F238E27FC236}">
                <a16:creationId xmlns:a16="http://schemas.microsoft.com/office/drawing/2014/main" id="{47EFE2C7-D5E8-39EF-9289-5C71717F2393}"/>
              </a:ext>
            </a:extLst>
          </p:cNvPr>
          <p:cNvSpPr>
            <a:spLocks noChangeArrowheads="1"/>
          </p:cNvSpPr>
          <p:nvPr/>
        </p:nvSpPr>
        <p:spPr bwMode="auto">
          <a:xfrm>
            <a:off x="3392040" y="2383999"/>
            <a:ext cx="1546454" cy="755650"/>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802.3 WG</a:t>
            </a:r>
          </a:p>
          <a:p>
            <a:pPr algn="ctr" defTabSz="914400" eaLnBrk="1" hangingPunct="1">
              <a:spcBef>
                <a:spcPct val="0"/>
              </a:spcBef>
              <a:buClrTx/>
              <a:buSzTx/>
              <a:buFontTx/>
              <a:buNone/>
            </a:pPr>
            <a:r>
              <a:rPr lang="en-US" altLang="en-US" sz="1200" dirty="0">
                <a:ea typeface="DejaVu Sans"/>
                <a:cs typeface="DejaVu Sans"/>
              </a:rPr>
              <a:t>Ethernet</a:t>
            </a:r>
          </a:p>
          <a:p>
            <a:pPr algn="ctr" defTabSz="914400" eaLnBrk="1" hangingPunct="1">
              <a:spcBef>
                <a:spcPct val="0"/>
              </a:spcBef>
              <a:buClrTx/>
              <a:buSzTx/>
              <a:buFontTx/>
              <a:buNone/>
            </a:pPr>
            <a:r>
              <a:rPr lang="en-US" altLang="en-US" sz="1200" dirty="0">
                <a:ea typeface="DejaVu Sans"/>
                <a:cs typeface="DejaVu Sans"/>
              </a:rPr>
              <a:t>David Law</a:t>
            </a:r>
          </a:p>
        </p:txBody>
      </p:sp>
      <p:sp>
        <p:nvSpPr>
          <p:cNvPr id="8" name="CustomShape 6">
            <a:extLst>
              <a:ext uri="{FF2B5EF4-FFF2-40B4-BE49-F238E27FC236}">
                <a16:creationId xmlns:a16="http://schemas.microsoft.com/office/drawing/2014/main" id="{FA494D26-4AB5-7E06-14B3-832365754937}"/>
              </a:ext>
            </a:extLst>
          </p:cNvPr>
          <p:cNvSpPr>
            <a:spLocks noChangeArrowheads="1"/>
          </p:cNvSpPr>
          <p:nvPr/>
        </p:nvSpPr>
        <p:spPr bwMode="auto">
          <a:xfrm>
            <a:off x="142773" y="3272548"/>
            <a:ext cx="1544636" cy="755650"/>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802.11 WG</a:t>
            </a:r>
          </a:p>
          <a:p>
            <a:pPr algn="ctr" defTabSz="914400" eaLnBrk="1" hangingPunct="1">
              <a:spcBef>
                <a:spcPct val="0"/>
              </a:spcBef>
              <a:buClrTx/>
              <a:buSzTx/>
              <a:buFontTx/>
              <a:buNone/>
            </a:pPr>
            <a:r>
              <a:rPr lang="en-US" altLang="en-US" sz="1200" dirty="0">
                <a:ea typeface="DejaVu Sans"/>
                <a:cs typeface="DejaVu Sans"/>
              </a:rPr>
              <a:t>Wireless LAN</a:t>
            </a:r>
          </a:p>
          <a:p>
            <a:pPr algn="ctr" defTabSz="914400" eaLnBrk="1" hangingPunct="1">
              <a:spcBef>
                <a:spcPct val="0"/>
              </a:spcBef>
              <a:buClrTx/>
              <a:buSzTx/>
              <a:buFontTx/>
              <a:buNone/>
            </a:pPr>
            <a:r>
              <a:rPr lang="en-US" altLang="en-US" sz="1200" dirty="0">
                <a:ea typeface="DejaVu Sans"/>
                <a:cs typeface="DejaVu Sans"/>
              </a:rPr>
              <a:t>Robert Stacey</a:t>
            </a:r>
          </a:p>
        </p:txBody>
      </p:sp>
      <p:sp>
        <p:nvSpPr>
          <p:cNvPr id="9" name="CustomShape 8">
            <a:extLst>
              <a:ext uri="{FF2B5EF4-FFF2-40B4-BE49-F238E27FC236}">
                <a16:creationId xmlns:a16="http://schemas.microsoft.com/office/drawing/2014/main" id="{26B165F6-F600-6C02-44A7-BDA38E2B84F2}"/>
              </a:ext>
            </a:extLst>
          </p:cNvPr>
          <p:cNvSpPr>
            <a:spLocks noChangeArrowheads="1"/>
          </p:cNvSpPr>
          <p:nvPr/>
        </p:nvSpPr>
        <p:spPr bwMode="auto">
          <a:xfrm>
            <a:off x="1752498" y="2383999"/>
            <a:ext cx="1546454" cy="755650"/>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802.1 WG</a:t>
            </a:r>
          </a:p>
          <a:p>
            <a:pPr algn="ctr" defTabSz="914400" eaLnBrk="1" hangingPunct="1">
              <a:spcBef>
                <a:spcPct val="0"/>
              </a:spcBef>
              <a:buClrTx/>
              <a:buSzTx/>
              <a:buFontTx/>
              <a:buNone/>
            </a:pPr>
            <a:r>
              <a:rPr lang="en-US" altLang="en-US" sz="1050" dirty="0">
                <a:ea typeface="DejaVu Sans"/>
                <a:cs typeface="DejaVu Sans"/>
              </a:rPr>
              <a:t>Higher Layer LAN Protocols</a:t>
            </a:r>
          </a:p>
          <a:p>
            <a:pPr algn="ctr" defTabSz="914400" eaLnBrk="1" hangingPunct="1">
              <a:spcBef>
                <a:spcPct val="0"/>
              </a:spcBef>
              <a:buClrTx/>
              <a:buSzTx/>
              <a:buFontTx/>
              <a:buNone/>
            </a:pPr>
            <a:r>
              <a:rPr lang="en-US" altLang="en-US" sz="1100" dirty="0">
                <a:ea typeface="DejaVu Sans"/>
                <a:cs typeface="DejaVu Sans"/>
              </a:rPr>
              <a:t>Glenn Parsons</a:t>
            </a:r>
          </a:p>
        </p:txBody>
      </p:sp>
      <p:sp>
        <p:nvSpPr>
          <p:cNvPr id="10" name="CustomShape 10">
            <a:extLst>
              <a:ext uri="{FF2B5EF4-FFF2-40B4-BE49-F238E27FC236}">
                <a16:creationId xmlns:a16="http://schemas.microsoft.com/office/drawing/2014/main" id="{40E2954F-63F1-BB4D-1D54-66DC4641FAED}"/>
              </a:ext>
            </a:extLst>
          </p:cNvPr>
          <p:cNvSpPr>
            <a:spLocks noChangeArrowheads="1"/>
          </p:cNvSpPr>
          <p:nvPr/>
        </p:nvSpPr>
        <p:spPr bwMode="auto">
          <a:xfrm>
            <a:off x="206044" y="2412112"/>
            <a:ext cx="1546454" cy="42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r" defTabSz="914400" eaLnBrk="1" hangingPunct="1">
              <a:spcBef>
                <a:spcPct val="0"/>
              </a:spcBef>
              <a:buClrTx/>
              <a:buSzTx/>
              <a:buFontTx/>
              <a:buNone/>
            </a:pPr>
            <a:r>
              <a:rPr lang="en-US" altLang="en-US" sz="1600" dirty="0">
                <a:ea typeface="DejaVu Sans"/>
                <a:cs typeface="DejaVu Sans"/>
              </a:rPr>
              <a:t>Working Group,</a:t>
            </a:r>
          </a:p>
          <a:p>
            <a:pPr algn="r" defTabSz="914400" eaLnBrk="1" hangingPunct="1">
              <a:spcBef>
                <a:spcPct val="0"/>
              </a:spcBef>
              <a:buClrTx/>
              <a:buSzTx/>
              <a:buFontTx/>
              <a:buNone/>
            </a:pPr>
            <a:r>
              <a:rPr lang="en-US" altLang="en-US" sz="1600" dirty="0">
                <a:ea typeface="DejaVu Sans"/>
                <a:cs typeface="DejaVu Sans"/>
              </a:rPr>
              <a:t>with Chair</a:t>
            </a:r>
            <a:endParaRPr lang="en-US" altLang="en-US" sz="1800" dirty="0">
              <a:ea typeface="DejaVu Sans"/>
              <a:cs typeface="DejaVu Sans"/>
            </a:endParaRPr>
          </a:p>
        </p:txBody>
      </p:sp>
      <p:sp>
        <p:nvSpPr>
          <p:cNvPr id="11" name="CustomShape 23">
            <a:extLst>
              <a:ext uri="{FF2B5EF4-FFF2-40B4-BE49-F238E27FC236}">
                <a16:creationId xmlns:a16="http://schemas.microsoft.com/office/drawing/2014/main" id="{A2FCB828-2BF1-75A0-268D-FF19DC71F17B}"/>
              </a:ext>
            </a:extLst>
          </p:cNvPr>
          <p:cNvSpPr>
            <a:spLocks noChangeArrowheads="1"/>
          </p:cNvSpPr>
          <p:nvPr/>
        </p:nvSpPr>
        <p:spPr bwMode="auto">
          <a:xfrm>
            <a:off x="1752498" y="3277664"/>
            <a:ext cx="1544636" cy="755650"/>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802.15 WG</a:t>
            </a:r>
            <a:br>
              <a:rPr lang="en-US" altLang="en-US" sz="1200" dirty="0">
                <a:ea typeface="DejaVu Sans"/>
                <a:cs typeface="DejaVu Sans"/>
              </a:rPr>
            </a:br>
            <a:r>
              <a:rPr lang="en-US" altLang="en-US" sz="1200" dirty="0">
                <a:ea typeface="DejaVu Sans"/>
                <a:cs typeface="DejaVu Sans"/>
              </a:rPr>
              <a:t>Wireless Specialty Networks</a:t>
            </a:r>
            <a:br>
              <a:rPr lang="en-US" altLang="en-US" sz="1200" dirty="0">
                <a:ea typeface="DejaVu Sans"/>
                <a:cs typeface="DejaVu Sans"/>
              </a:rPr>
            </a:br>
            <a:r>
              <a:rPr lang="en-US" altLang="en-US" sz="1200" dirty="0">
                <a:ea typeface="DejaVu Sans"/>
                <a:cs typeface="DejaVu Sans"/>
              </a:rPr>
              <a:t>Clint Powell</a:t>
            </a:r>
          </a:p>
        </p:txBody>
      </p:sp>
      <p:sp>
        <p:nvSpPr>
          <p:cNvPr id="12" name="CustomShape 25">
            <a:extLst>
              <a:ext uri="{FF2B5EF4-FFF2-40B4-BE49-F238E27FC236}">
                <a16:creationId xmlns:a16="http://schemas.microsoft.com/office/drawing/2014/main" id="{3F8974BE-2A41-9B00-D73F-46B4271CDD90}"/>
              </a:ext>
            </a:extLst>
          </p:cNvPr>
          <p:cNvSpPr>
            <a:spLocks noChangeArrowheads="1"/>
          </p:cNvSpPr>
          <p:nvPr/>
        </p:nvSpPr>
        <p:spPr bwMode="auto">
          <a:xfrm>
            <a:off x="1782315" y="4334312"/>
            <a:ext cx="1542820" cy="755650"/>
          </a:xfrm>
          <a:prstGeom prst="rect">
            <a:avLst/>
          </a:prstGeom>
          <a:solidFill>
            <a:schemeClr val="accent1"/>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802.18 TAG</a:t>
            </a:r>
          </a:p>
          <a:p>
            <a:pPr algn="ctr" defTabSz="914400" eaLnBrk="1" hangingPunct="1">
              <a:spcBef>
                <a:spcPct val="0"/>
              </a:spcBef>
              <a:buClrTx/>
              <a:buSzTx/>
              <a:buFontTx/>
              <a:buNone/>
            </a:pPr>
            <a:r>
              <a:rPr lang="en-US" altLang="en-US" sz="1200" dirty="0">
                <a:ea typeface="DejaVu Sans"/>
                <a:cs typeface="DejaVu Sans"/>
              </a:rPr>
              <a:t>Radio Regulatory</a:t>
            </a:r>
          </a:p>
          <a:p>
            <a:pPr algn="ctr" defTabSz="914400" eaLnBrk="1" hangingPunct="1">
              <a:spcBef>
                <a:spcPct val="0"/>
              </a:spcBef>
              <a:buClrTx/>
              <a:buSzTx/>
              <a:buFontTx/>
              <a:buNone/>
            </a:pPr>
            <a:r>
              <a:rPr lang="en-US" altLang="en-US" sz="1200" dirty="0">
                <a:ea typeface="DejaVu Sans"/>
                <a:cs typeface="DejaVu Sans"/>
              </a:rPr>
              <a:t>Edward Au</a:t>
            </a:r>
          </a:p>
        </p:txBody>
      </p:sp>
      <p:sp>
        <p:nvSpPr>
          <p:cNvPr id="14" name="CustomShape 40">
            <a:extLst>
              <a:ext uri="{FF2B5EF4-FFF2-40B4-BE49-F238E27FC236}">
                <a16:creationId xmlns:a16="http://schemas.microsoft.com/office/drawing/2014/main" id="{AABA9A79-0D33-517A-9ED1-3772A51F2C62}"/>
              </a:ext>
            </a:extLst>
          </p:cNvPr>
          <p:cNvSpPr>
            <a:spLocks noChangeArrowheads="1"/>
          </p:cNvSpPr>
          <p:nvPr/>
        </p:nvSpPr>
        <p:spPr bwMode="auto">
          <a:xfrm>
            <a:off x="1752498" y="5216049"/>
            <a:ext cx="1655764" cy="381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600" dirty="0">
                <a:ea typeface="DejaVu Sans"/>
                <a:cs typeface="DejaVu Sans"/>
              </a:rPr>
              <a:t>Hibernating</a:t>
            </a:r>
            <a:r>
              <a:rPr lang="en-US" altLang="en-US" sz="1800" dirty="0">
                <a:ea typeface="DejaVu Sans"/>
                <a:cs typeface="DejaVu Sans"/>
              </a:rPr>
              <a:t> </a:t>
            </a:r>
            <a:r>
              <a:rPr lang="en-US" altLang="en-US" sz="1600" dirty="0">
                <a:ea typeface="DejaVu Sans"/>
                <a:cs typeface="DejaVu Sans"/>
              </a:rPr>
              <a:t>WGs (non-voting)</a:t>
            </a:r>
            <a:endParaRPr lang="en-US" altLang="en-US" sz="1800" dirty="0">
              <a:ea typeface="DejaVu Sans"/>
              <a:cs typeface="DejaVu Sans"/>
            </a:endParaRPr>
          </a:p>
        </p:txBody>
      </p:sp>
      <p:sp>
        <p:nvSpPr>
          <p:cNvPr id="15" name="CustomShape 4">
            <a:extLst>
              <a:ext uri="{FF2B5EF4-FFF2-40B4-BE49-F238E27FC236}">
                <a16:creationId xmlns:a16="http://schemas.microsoft.com/office/drawing/2014/main" id="{1AD5BCFE-41BC-11FE-4636-1FAAF7AA91D0}"/>
              </a:ext>
            </a:extLst>
          </p:cNvPr>
          <p:cNvSpPr>
            <a:spLocks noChangeArrowheads="1"/>
          </p:cNvSpPr>
          <p:nvPr/>
        </p:nvSpPr>
        <p:spPr bwMode="auto">
          <a:xfrm>
            <a:off x="1780499" y="5534292"/>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802.21 WG</a:t>
            </a:r>
            <a:br>
              <a:rPr lang="en-US" altLang="en-US" sz="1200" dirty="0">
                <a:ea typeface="DejaVu Sans"/>
                <a:cs typeface="DejaVu Sans"/>
              </a:rPr>
            </a:br>
            <a:r>
              <a:rPr lang="en-US" altLang="en-US" sz="900" dirty="0">
                <a:ea typeface="DejaVu Sans"/>
                <a:cs typeface="DejaVu Sans"/>
              </a:rPr>
              <a:t>Media Access independent Services</a:t>
            </a:r>
          </a:p>
          <a:p>
            <a:pPr algn="ctr" defTabSz="914400" eaLnBrk="1" hangingPunct="1">
              <a:spcBef>
                <a:spcPct val="0"/>
              </a:spcBef>
              <a:buClrTx/>
              <a:buSzTx/>
              <a:buFontTx/>
              <a:buNone/>
            </a:pPr>
            <a:r>
              <a:rPr lang="en-US" altLang="en-US" sz="1200" dirty="0" err="1">
                <a:ea typeface="DejaVu Sans"/>
                <a:cs typeface="DejaVu Sans"/>
              </a:rPr>
              <a:t>Subir</a:t>
            </a:r>
            <a:r>
              <a:rPr lang="en-US" altLang="en-US" sz="1200" dirty="0">
                <a:ea typeface="DejaVu Sans"/>
                <a:cs typeface="DejaVu Sans"/>
              </a:rPr>
              <a:t> Das</a:t>
            </a:r>
          </a:p>
        </p:txBody>
      </p:sp>
      <p:sp>
        <p:nvSpPr>
          <p:cNvPr id="16" name="CustomShape 25">
            <a:extLst>
              <a:ext uri="{FF2B5EF4-FFF2-40B4-BE49-F238E27FC236}">
                <a16:creationId xmlns:a16="http://schemas.microsoft.com/office/drawing/2014/main" id="{E4796DC4-4A05-3C69-A724-8B85A4505D63}"/>
              </a:ext>
            </a:extLst>
          </p:cNvPr>
          <p:cNvSpPr>
            <a:spLocks noChangeArrowheads="1"/>
          </p:cNvSpPr>
          <p:nvPr/>
        </p:nvSpPr>
        <p:spPr bwMode="auto">
          <a:xfrm>
            <a:off x="3406174" y="5534292"/>
            <a:ext cx="1542820"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802.22 WG</a:t>
            </a:r>
            <a:br>
              <a:rPr lang="en-US" altLang="en-US" sz="1200" dirty="0">
                <a:ea typeface="DejaVu Sans"/>
                <a:cs typeface="DejaVu Sans"/>
              </a:rPr>
            </a:br>
            <a:r>
              <a:rPr lang="en-US" altLang="en-US" sz="1200" dirty="0">
                <a:ea typeface="DejaVu Sans"/>
                <a:cs typeface="DejaVu Sans"/>
              </a:rPr>
              <a:t>WRAN</a:t>
            </a:r>
          </a:p>
          <a:p>
            <a:pPr algn="ctr" defTabSz="914400" eaLnBrk="1" hangingPunct="1">
              <a:spcBef>
                <a:spcPct val="0"/>
              </a:spcBef>
              <a:buClrTx/>
              <a:buSzTx/>
              <a:buFontTx/>
              <a:buNone/>
            </a:pPr>
            <a:r>
              <a:rPr lang="en-US" altLang="en-US" sz="1200" dirty="0">
                <a:ea typeface="DejaVu Sans"/>
                <a:cs typeface="DejaVu Sans"/>
              </a:rPr>
              <a:t>Apurva </a:t>
            </a:r>
            <a:r>
              <a:rPr lang="en-US" altLang="en-US" sz="1200" dirty="0" err="1">
                <a:ea typeface="DejaVu Sans"/>
                <a:cs typeface="DejaVu Sans"/>
              </a:rPr>
              <a:t>Mody</a:t>
            </a:r>
            <a:endParaRPr lang="en-US" altLang="en-US" sz="1200" dirty="0">
              <a:ea typeface="DejaVu Sans"/>
              <a:cs typeface="DejaVu Sans"/>
            </a:endParaRPr>
          </a:p>
        </p:txBody>
      </p:sp>
      <p:sp>
        <p:nvSpPr>
          <p:cNvPr id="17" name="CustomShape 6">
            <a:extLst>
              <a:ext uri="{FF2B5EF4-FFF2-40B4-BE49-F238E27FC236}">
                <a16:creationId xmlns:a16="http://schemas.microsoft.com/office/drawing/2014/main" id="{DE0788CE-EA66-19D1-C17B-895FDD20FF06}"/>
              </a:ext>
            </a:extLst>
          </p:cNvPr>
          <p:cNvSpPr>
            <a:spLocks noChangeArrowheads="1"/>
          </p:cNvSpPr>
          <p:nvPr/>
        </p:nvSpPr>
        <p:spPr bwMode="auto">
          <a:xfrm>
            <a:off x="142774" y="5534292"/>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802.16</a:t>
            </a:r>
          </a:p>
          <a:p>
            <a:pPr algn="ctr" defTabSz="914400" eaLnBrk="1" hangingPunct="1">
              <a:spcBef>
                <a:spcPct val="0"/>
              </a:spcBef>
              <a:buClrTx/>
              <a:buSzTx/>
              <a:buFontTx/>
              <a:buNone/>
            </a:pPr>
            <a:r>
              <a:rPr lang="en-US" altLang="en-US" sz="1200" dirty="0">
                <a:ea typeface="DejaVu Sans"/>
                <a:cs typeface="DejaVu Sans"/>
              </a:rPr>
              <a:t>WMAN</a:t>
            </a:r>
          </a:p>
          <a:p>
            <a:pPr algn="ctr" defTabSz="914400" eaLnBrk="1" hangingPunct="1">
              <a:spcBef>
                <a:spcPct val="0"/>
              </a:spcBef>
              <a:buClrTx/>
              <a:buSzTx/>
              <a:buFontTx/>
              <a:buNone/>
            </a:pPr>
            <a:r>
              <a:rPr lang="en-US" altLang="en-US" sz="1200" dirty="0">
                <a:ea typeface="DejaVu Sans"/>
                <a:cs typeface="DejaVu Sans"/>
              </a:rPr>
              <a:t>Roger Marks</a:t>
            </a:r>
          </a:p>
        </p:txBody>
      </p:sp>
      <p:sp>
        <p:nvSpPr>
          <p:cNvPr id="18" name="CustomShape 23">
            <a:extLst>
              <a:ext uri="{FF2B5EF4-FFF2-40B4-BE49-F238E27FC236}">
                <a16:creationId xmlns:a16="http://schemas.microsoft.com/office/drawing/2014/main" id="{FA4BFCB8-A4A9-8E39-5273-D3827BB4BD99}"/>
              </a:ext>
            </a:extLst>
          </p:cNvPr>
          <p:cNvSpPr>
            <a:spLocks noChangeArrowheads="1"/>
          </p:cNvSpPr>
          <p:nvPr/>
        </p:nvSpPr>
        <p:spPr bwMode="auto">
          <a:xfrm>
            <a:off x="3404358" y="4322789"/>
            <a:ext cx="1544636" cy="755650"/>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802.24 TAG</a:t>
            </a:r>
            <a:br>
              <a:rPr lang="en-US" altLang="en-US" sz="1200" dirty="0">
                <a:ea typeface="DejaVu Sans"/>
                <a:cs typeface="DejaVu Sans"/>
              </a:rPr>
            </a:br>
            <a:r>
              <a:rPr lang="en-US" altLang="en-US" sz="1200" dirty="0">
                <a:ea typeface="DejaVu Sans"/>
                <a:cs typeface="DejaVu Sans"/>
              </a:rPr>
              <a:t>Vertical Applications  </a:t>
            </a:r>
          </a:p>
          <a:p>
            <a:pPr algn="ctr" defTabSz="914400" eaLnBrk="1" hangingPunct="1">
              <a:spcBef>
                <a:spcPct val="0"/>
              </a:spcBef>
              <a:buClrTx/>
              <a:buSzTx/>
              <a:buFontTx/>
              <a:buNone/>
            </a:pPr>
            <a:r>
              <a:rPr lang="en-US" altLang="en-US" sz="1200" dirty="0">
                <a:ea typeface="DejaVu Sans"/>
                <a:cs typeface="DejaVu Sans"/>
              </a:rPr>
              <a:t>Tim Godfrey</a:t>
            </a:r>
          </a:p>
        </p:txBody>
      </p:sp>
      <p:sp>
        <p:nvSpPr>
          <p:cNvPr id="19" name="CustomShape 23">
            <a:extLst>
              <a:ext uri="{FF2B5EF4-FFF2-40B4-BE49-F238E27FC236}">
                <a16:creationId xmlns:a16="http://schemas.microsoft.com/office/drawing/2014/main" id="{DAF9DB18-106B-FE4F-95F2-88ED0105DF7C}"/>
              </a:ext>
            </a:extLst>
          </p:cNvPr>
          <p:cNvSpPr>
            <a:spLocks noChangeArrowheads="1"/>
          </p:cNvSpPr>
          <p:nvPr/>
        </p:nvSpPr>
        <p:spPr bwMode="auto">
          <a:xfrm>
            <a:off x="3404358" y="3261939"/>
            <a:ext cx="1544636" cy="755650"/>
          </a:xfrm>
          <a:prstGeom prst="rect">
            <a:avLst/>
          </a:prstGeom>
          <a:solidFill>
            <a:schemeClr val="accent1"/>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802.19 WG</a:t>
            </a:r>
          </a:p>
          <a:p>
            <a:pPr algn="ctr" defTabSz="914400" eaLnBrk="1" hangingPunct="1">
              <a:spcBef>
                <a:spcPct val="0"/>
              </a:spcBef>
              <a:buClrTx/>
              <a:buSzTx/>
              <a:buFontTx/>
              <a:buNone/>
            </a:pPr>
            <a:r>
              <a:rPr lang="en-US" altLang="en-US" sz="1200" dirty="0">
                <a:ea typeface="DejaVu Sans"/>
                <a:cs typeface="DejaVu Sans"/>
              </a:rPr>
              <a:t>Coexistence</a:t>
            </a:r>
          </a:p>
          <a:p>
            <a:pPr algn="ctr" defTabSz="914400" eaLnBrk="1" hangingPunct="1">
              <a:spcBef>
                <a:spcPct val="0"/>
              </a:spcBef>
              <a:buClrTx/>
              <a:buSzTx/>
              <a:buFontTx/>
              <a:buNone/>
            </a:pPr>
            <a:r>
              <a:rPr lang="en-US" altLang="en-US" sz="1100" dirty="0">
                <a:ea typeface="DejaVu Sans"/>
                <a:cs typeface="DejaVu Sans"/>
              </a:rPr>
              <a:t>Tuncer </a:t>
            </a:r>
            <a:r>
              <a:rPr lang="en-US" altLang="en-US" sz="1100" dirty="0" err="1">
                <a:ea typeface="DejaVu Sans"/>
                <a:cs typeface="DejaVu Sans"/>
              </a:rPr>
              <a:t>Baykas</a:t>
            </a:r>
            <a:endParaRPr lang="en-US" altLang="en-US" sz="1200" dirty="0">
              <a:ea typeface="DejaVu Sans"/>
              <a:cs typeface="DejaVu Sans"/>
            </a:endParaRPr>
          </a:p>
        </p:txBody>
      </p:sp>
      <p:sp>
        <p:nvSpPr>
          <p:cNvPr id="20" name="CustomShape 6">
            <a:extLst>
              <a:ext uri="{FF2B5EF4-FFF2-40B4-BE49-F238E27FC236}">
                <a16:creationId xmlns:a16="http://schemas.microsoft.com/office/drawing/2014/main" id="{E72C8DA3-69B7-3757-1077-7D5B57A6AE28}"/>
              </a:ext>
            </a:extLst>
          </p:cNvPr>
          <p:cNvSpPr>
            <a:spLocks noChangeArrowheads="1"/>
          </p:cNvSpPr>
          <p:nvPr/>
        </p:nvSpPr>
        <p:spPr bwMode="auto">
          <a:xfrm>
            <a:off x="5375920" y="1916832"/>
            <a:ext cx="1655762" cy="755650"/>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1st Vice Chair</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Dave Halasz</a:t>
            </a:r>
          </a:p>
        </p:txBody>
      </p:sp>
      <p:sp>
        <p:nvSpPr>
          <p:cNvPr id="21" name="CustomShape 6">
            <a:extLst>
              <a:ext uri="{FF2B5EF4-FFF2-40B4-BE49-F238E27FC236}">
                <a16:creationId xmlns:a16="http://schemas.microsoft.com/office/drawing/2014/main" id="{1241DE95-1363-92AC-81AD-5FA508FD7A19}"/>
              </a:ext>
            </a:extLst>
          </p:cNvPr>
          <p:cNvSpPr>
            <a:spLocks noChangeArrowheads="1"/>
          </p:cNvSpPr>
          <p:nvPr/>
        </p:nvSpPr>
        <p:spPr bwMode="auto">
          <a:xfrm>
            <a:off x="7130098" y="1916832"/>
            <a:ext cx="1653816" cy="755650"/>
          </a:xfrm>
          <a:prstGeom prst="rect">
            <a:avLst/>
          </a:prstGeom>
          <a:solidFill>
            <a:schemeClr val="accent1"/>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2nd Vice Chair</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George Zimmerman</a:t>
            </a:r>
          </a:p>
        </p:txBody>
      </p:sp>
      <p:sp>
        <p:nvSpPr>
          <p:cNvPr id="22" name="CustomShape 6">
            <a:extLst>
              <a:ext uri="{FF2B5EF4-FFF2-40B4-BE49-F238E27FC236}">
                <a16:creationId xmlns:a16="http://schemas.microsoft.com/office/drawing/2014/main" id="{F567A189-97B2-4618-F13F-2A139D1C48D3}"/>
              </a:ext>
            </a:extLst>
          </p:cNvPr>
          <p:cNvSpPr>
            <a:spLocks noChangeArrowheads="1"/>
          </p:cNvSpPr>
          <p:nvPr/>
        </p:nvSpPr>
        <p:spPr bwMode="auto">
          <a:xfrm>
            <a:off x="5375920" y="2796307"/>
            <a:ext cx="1655762" cy="757237"/>
          </a:xfrm>
          <a:prstGeom prst="rect">
            <a:avLst/>
          </a:prstGeom>
          <a:solidFill>
            <a:schemeClr val="accent1"/>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Executive Secretary</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Jon </a:t>
            </a:r>
            <a:r>
              <a:rPr lang="en-US" altLang="en-US" sz="1200" dirty="0" err="1">
                <a:ea typeface="DejaVu Sans"/>
                <a:cs typeface="DejaVu Sans"/>
              </a:rPr>
              <a:t>Rosdahl</a:t>
            </a:r>
            <a:endParaRPr lang="en-US" altLang="en-US" sz="1200" dirty="0">
              <a:ea typeface="DejaVu Sans"/>
              <a:cs typeface="DejaVu Sans"/>
            </a:endParaRPr>
          </a:p>
        </p:txBody>
      </p:sp>
      <p:sp>
        <p:nvSpPr>
          <p:cNvPr id="23" name="CustomShape 6">
            <a:extLst>
              <a:ext uri="{FF2B5EF4-FFF2-40B4-BE49-F238E27FC236}">
                <a16:creationId xmlns:a16="http://schemas.microsoft.com/office/drawing/2014/main" id="{C5EADB4E-4F23-037B-6381-36536F77F600}"/>
              </a:ext>
            </a:extLst>
          </p:cNvPr>
          <p:cNvSpPr>
            <a:spLocks noChangeArrowheads="1"/>
          </p:cNvSpPr>
          <p:nvPr/>
        </p:nvSpPr>
        <p:spPr bwMode="auto">
          <a:xfrm>
            <a:off x="7130098" y="2796307"/>
            <a:ext cx="1653816" cy="757237"/>
          </a:xfrm>
          <a:prstGeom prst="rect">
            <a:avLst/>
          </a:prstGeom>
          <a:solidFill>
            <a:schemeClr val="accent1"/>
          </a:solidFill>
          <a:ln w="12600">
            <a:solidFill>
              <a:srgbClr val="000000"/>
            </a:solidFill>
            <a:miter lim="800000"/>
            <a:headEnd/>
            <a:tailEnd/>
          </a:ln>
        </p:spPr>
        <p:txBody>
          <a:bodyPr lIns="36000" rIns="36000" anchor="ctr" anchorCtr="1"/>
          <a:lstStyle/>
          <a:p>
            <a:pPr algn="ctr" defTabSz="914400" eaLnBrk="1" hangingPunct="1">
              <a:buClrTx/>
              <a:buSzTx/>
              <a:buFontTx/>
              <a:buNone/>
              <a:defRPr/>
            </a:pPr>
            <a:r>
              <a:rPr lang="en-US" altLang="en-US" sz="1150" dirty="0">
                <a:solidFill>
                  <a:srgbClr val="000000"/>
                </a:solidFill>
                <a:latin typeface="Arial" pitchFamily="34" charset="0"/>
                <a:ea typeface="DejaVu Sans"/>
                <a:cs typeface="DejaVu Sans"/>
              </a:rPr>
              <a:t>Recording Secretary</a:t>
            </a:r>
          </a:p>
          <a:p>
            <a:pPr algn="ctr" defTabSz="914400" eaLnBrk="1" hangingPunct="1">
              <a:buClrTx/>
              <a:buSzTx/>
              <a:buFontTx/>
              <a:buNone/>
              <a:defRPr/>
            </a:pPr>
            <a:endParaRPr lang="en-US" altLang="en-US" sz="1150" dirty="0">
              <a:solidFill>
                <a:srgbClr val="000000"/>
              </a:solidFill>
              <a:latin typeface="Arial" pitchFamily="34" charset="0"/>
              <a:ea typeface="DejaVu Sans"/>
              <a:cs typeface="DejaVu Sans"/>
            </a:endParaRPr>
          </a:p>
          <a:p>
            <a:pPr algn="ctr" defTabSz="914400" eaLnBrk="1" hangingPunct="1">
              <a:buClrTx/>
              <a:buSzTx/>
              <a:buFontTx/>
              <a:buNone/>
              <a:defRPr/>
            </a:pPr>
            <a:r>
              <a:rPr lang="en-US" altLang="en-US" sz="1200" dirty="0">
                <a:solidFill>
                  <a:srgbClr val="000000"/>
                </a:solidFill>
                <a:latin typeface="Arial" pitchFamily="34" charset="0"/>
                <a:ea typeface="DejaVu Sans"/>
                <a:cs typeface="DejaVu Sans"/>
              </a:rPr>
              <a:t>John D’Ambrosia</a:t>
            </a:r>
          </a:p>
        </p:txBody>
      </p:sp>
      <p:sp>
        <p:nvSpPr>
          <p:cNvPr id="24" name="CustomShape 6">
            <a:extLst>
              <a:ext uri="{FF2B5EF4-FFF2-40B4-BE49-F238E27FC236}">
                <a16:creationId xmlns:a16="http://schemas.microsoft.com/office/drawing/2014/main" id="{8ED43AC5-4754-4666-6A74-F24F55A2E8D2}"/>
              </a:ext>
            </a:extLst>
          </p:cNvPr>
          <p:cNvSpPr>
            <a:spLocks noChangeArrowheads="1"/>
          </p:cNvSpPr>
          <p:nvPr/>
        </p:nvSpPr>
        <p:spPr bwMode="auto">
          <a:xfrm>
            <a:off x="5385857" y="3725752"/>
            <a:ext cx="1655762" cy="755650"/>
          </a:xfrm>
          <a:prstGeom prst="rect">
            <a:avLst/>
          </a:prstGeom>
          <a:solidFill>
            <a:schemeClr val="accent1"/>
          </a:solidFill>
          <a:ln w="12600">
            <a:solidFill>
              <a:srgbClr val="000000"/>
            </a:solidFill>
            <a:miter lim="800000"/>
            <a:headEnd/>
            <a:tailEnd/>
          </a:ln>
        </p:spPr>
        <p:txBody>
          <a:bodyPr lIns="36576"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Treasurer</a:t>
            </a:r>
          </a:p>
          <a:p>
            <a:pPr algn="ctr" defTabSz="914400" eaLnBrk="1" hangingPunct="1">
              <a:spcBef>
                <a:spcPct val="0"/>
              </a:spcBef>
              <a:buClrTx/>
              <a:buSzTx/>
              <a:buFontTx/>
              <a:buNone/>
            </a:pPr>
            <a:r>
              <a:rPr lang="en-US" altLang="en-US" sz="1200" dirty="0">
                <a:ea typeface="DejaVu Sans"/>
                <a:cs typeface="DejaVu Sans"/>
              </a:rPr>
              <a:t>Clint Chaplin</a:t>
            </a:r>
          </a:p>
        </p:txBody>
      </p:sp>
      <p:sp>
        <p:nvSpPr>
          <p:cNvPr id="25" name="CustomShape 6">
            <a:extLst>
              <a:ext uri="{FF2B5EF4-FFF2-40B4-BE49-F238E27FC236}">
                <a16:creationId xmlns:a16="http://schemas.microsoft.com/office/drawing/2014/main" id="{D6CB93B9-6227-7191-49A3-43E350FF6E6A}"/>
              </a:ext>
            </a:extLst>
          </p:cNvPr>
          <p:cNvSpPr>
            <a:spLocks noChangeArrowheads="1"/>
          </p:cNvSpPr>
          <p:nvPr/>
        </p:nvSpPr>
        <p:spPr bwMode="auto">
          <a:xfrm>
            <a:off x="5365861" y="5573817"/>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Member Emeritus</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(non-voting)</a:t>
            </a:r>
          </a:p>
          <a:p>
            <a:pPr algn="ctr" defTabSz="914400" eaLnBrk="1" hangingPunct="1">
              <a:spcBef>
                <a:spcPct val="0"/>
              </a:spcBef>
              <a:buClrTx/>
              <a:buSzTx/>
              <a:buFontTx/>
              <a:buNone/>
            </a:pPr>
            <a:r>
              <a:rPr lang="en-US" altLang="en-US" sz="1200" dirty="0">
                <a:ea typeface="DejaVu Sans"/>
                <a:cs typeface="DejaVu Sans"/>
              </a:rPr>
              <a:t>Geoff Thompson</a:t>
            </a:r>
          </a:p>
        </p:txBody>
      </p:sp>
      <p:sp>
        <p:nvSpPr>
          <p:cNvPr id="27" name="CustomShape 6">
            <a:extLst>
              <a:ext uri="{FF2B5EF4-FFF2-40B4-BE49-F238E27FC236}">
                <a16:creationId xmlns:a16="http://schemas.microsoft.com/office/drawing/2014/main" id="{7EDE437B-DE1E-1894-BD33-9F85A214D72F}"/>
              </a:ext>
            </a:extLst>
          </p:cNvPr>
          <p:cNvSpPr>
            <a:spLocks noChangeArrowheads="1"/>
          </p:cNvSpPr>
          <p:nvPr/>
        </p:nvSpPr>
        <p:spPr bwMode="auto">
          <a:xfrm>
            <a:off x="7124530" y="4656398"/>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Member Emeritus</a:t>
            </a:r>
          </a:p>
          <a:p>
            <a:pPr algn="ctr" defTabSz="914400" eaLnBrk="1" hangingPunct="1">
              <a:spcBef>
                <a:spcPct val="0"/>
              </a:spcBef>
              <a:buClrTx/>
              <a:buSzTx/>
              <a:buFontTx/>
              <a:buNone/>
            </a:pPr>
            <a:r>
              <a:rPr lang="en-US" altLang="en-US" sz="1200" dirty="0">
                <a:ea typeface="DejaVu Sans"/>
                <a:cs typeface="DejaVu Sans"/>
              </a:rPr>
              <a:t>Associate Treasurer</a:t>
            </a:r>
          </a:p>
          <a:p>
            <a:pPr algn="ctr" defTabSz="914400" eaLnBrk="1" hangingPunct="1">
              <a:spcBef>
                <a:spcPct val="0"/>
              </a:spcBef>
              <a:buClrTx/>
              <a:buSzTx/>
              <a:buFontTx/>
              <a:buNone/>
            </a:pPr>
            <a:r>
              <a:rPr lang="en-US" altLang="en-US" sz="1200" dirty="0">
                <a:ea typeface="DejaVu Sans"/>
                <a:cs typeface="DejaVu Sans"/>
              </a:rPr>
              <a:t>(non-voting)</a:t>
            </a:r>
          </a:p>
          <a:p>
            <a:pPr algn="ctr" defTabSz="914400" eaLnBrk="1" hangingPunct="1">
              <a:spcBef>
                <a:spcPct val="0"/>
              </a:spcBef>
              <a:buClrTx/>
              <a:buSzTx/>
              <a:buFontTx/>
              <a:buNone/>
            </a:pPr>
            <a:r>
              <a:rPr lang="en-US" altLang="en-US" sz="1200" dirty="0">
                <a:ea typeface="DejaVu Sans"/>
                <a:cs typeface="DejaVu Sans"/>
              </a:rPr>
              <a:t>Jason </a:t>
            </a:r>
            <a:r>
              <a:rPr lang="en-US" altLang="en-US" sz="1200" dirty="0" err="1">
                <a:ea typeface="DejaVu Sans"/>
                <a:cs typeface="DejaVu Sans"/>
              </a:rPr>
              <a:t>Potterf</a:t>
            </a:r>
            <a:endParaRPr lang="en-US" altLang="en-US" sz="1200" dirty="0">
              <a:ea typeface="DejaVu Sans"/>
              <a:cs typeface="DejaVu Sans"/>
            </a:endParaRPr>
          </a:p>
        </p:txBody>
      </p:sp>
      <p:sp>
        <p:nvSpPr>
          <p:cNvPr id="28" name="CustomShape 6">
            <a:extLst>
              <a:ext uri="{FF2B5EF4-FFF2-40B4-BE49-F238E27FC236}">
                <a16:creationId xmlns:a16="http://schemas.microsoft.com/office/drawing/2014/main" id="{01241D68-F955-DA2D-21ED-4E9E40AD6B77}"/>
              </a:ext>
            </a:extLst>
          </p:cNvPr>
          <p:cNvSpPr>
            <a:spLocks noChangeArrowheads="1"/>
          </p:cNvSpPr>
          <p:nvPr/>
        </p:nvSpPr>
        <p:spPr bwMode="auto">
          <a:xfrm>
            <a:off x="7143757" y="5573817"/>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Member Emeritus</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(non-voting)</a:t>
            </a:r>
          </a:p>
          <a:p>
            <a:pPr algn="ctr" defTabSz="914400" eaLnBrk="1" hangingPunct="1">
              <a:spcBef>
                <a:spcPct val="0"/>
              </a:spcBef>
              <a:buClrTx/>
              <a:buSzTx/>
              <a:buFontTx/>
              <a:buNone/>
            </a:pPr>
            <a:r>
              <a:rPr lang="en-US" altLang="en-US" sz="1200" dirty="0">
                <a:ea typeface="DejaVu Sans"/>
                <a:cs typeface="DejaVu Sans"/>
              </a:rPr>
              <a:t>Paul </a:t>
            </a:r>
            <a:r>
              <a:rPr lang="en-US" altLang="en-US" sz="1200" dirty="0" err="1">
                <a:ea typeface="DejaVu Sans"/>
                <a:cs typeface="DejaVu Sans"/>
              </a:rPr>
              <a:t>Nikolich</a:t>
            </a:r>
            <a:endParaRPr lang="en-US" altLang="en-US" sz="1200" dirty="0">
              <a:ea typeface="DejaVu Sans"/>
              <a:cs typeface="DejaVu Sans"/>
            </a:endParaRPr>
          </a:p>
        </p:txBody>
      </p:sp>
      <p:sp>
        <p:nvSpPr>
          <p:cNvPr id="29" name="CustomShape 10">
            <a:extLst>
              <a:ext uri="{FF2B5EF4-FFF2-40B4-BE49-F238E27FC236}">
                <a16:creationId xmlns:a16="http://schemas.microsoft.com/office/drawing/2014/main" id="{2F8B193C-0274-0B3E-4C2E-92BE654ABAAD}"/>
              </a:ext>
            </a:extLst>
          </p:cNvPr>
          <p:cNvSpPr>
            <a:spLocks noChangeArrowheads="1"/>
          </p:cNvSpPr>
          <p:nvPr/>
        </p:nvSpPr>
        <p:spPr bwMode="auto">
          <a:xfrm>
            <a:off x="47328" y="4302951"/>
            <a:ext cx="1655764" cy="818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r" defTabSz="914400" eaLnBrk="1" hangingPunct="1">
              <a:spcBef>
                <a:spcPct val="0"/>
              </a:spcBef>
              <a:buClrTx/>
              <a:buSzTx/>
              <a:buFontTx/>
              <a:buNone/>
            </a:pPr>
            <a:r>
              <a:rPr lang="en-US" altLang="en-US" sz="1600" dirty="0">
                <a:ea typeface="DejaVu Sans"/>
                <a:cs typeface="DejaVu Sans"/>
              </a:rPr>
              <a:t>Technical</a:t>
            </a:r>
          </a:p>
          <a:p>
            <a:pPr algn="r" defTabSz="914400" eaLnBrk="1" hangingPunct="1">
              <a:spcBef>
                <a:spcPct val="0"/>
              </a:spcBef>
              <a:buClrTx/>
              <a:buSzTx/>
              <a:buFontTx/>
              <a:buNone/>
            </a:pPr>
            <a:r>
              <a:rPr lang="en-US" altLang="en-US" sz="1600" dirty="0">
                <a:ea typeface="DejaVu Sans"/>
                <a:cs typeface="DejaVu Sans"/>
              </a:rPr>
              <a:t>Advisory Group,</a:t>
            </a:r>
          </a:p>
          <a:p>
            <a:pPr algn="r" defTabSz="914400" eaLnBrk="1" hangingPunct="1">
              <a:spcBef>
                <a:spcPct val="0"/>
              </a:spcBef>
              <a:buClrTx/>
              <a:buSzTx/>
              <a:buFontTx/>
              <a:buNone/>
            </a:pPr>
            <a:r>
              <a:rPr lang="en-US" altLang="en-US" sz="1600" dirty="0">
                <a:ea typeface="DejaVu Sans"/>
                <a:cs typeface="DejaVu Sans"/>
              </a:rPr>
              <a:t>with Chair</a:t>
            </a:r>
            <a:endParaRPr lang="en-US" altLang="en-US" sz="1800" dirty="0">
              <a:ea typeface="DejaVu Sans"/>
              <a:cs typeface="DejaVu Sans"/>
            </a:endParaRPr>
          </a:p>
        </p:txBody>
      </p:sp>
      <p:sp>
        <p:nvSpPr>
          <p:cNvPr id="30" name="CustomShape 20">
            <a:extLst>
              <a:ext uri="{FF2B5EF4-FFF2-40B4-BE49-F238E27FC236}">
                <a16:creationId xmlns:a16="http://schemas.microsoft.com/office/drawing/2014/main" id="{F42CB2DF-3F0B-D1A4-658B-C39EE44094E6}"/>
              </a:ext>
            </a:extLst>
          </p:cNvPr>
          <p:cNvSpPr>
            <a:spLocks noChangeArrowheads="1"/>
          </p:cNvSpPr>
          <p:nvPr/>
        </p:nvSpPr>
        <p:spPr bwMode="auto">
          <a:xfrm>
            <a:off x="1866003" y="988213"/>
            <a:ext cx="1317625" cy="544513"/>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600" dirty="0">
                <a:ea typeface="DejaVu Sans"/>
                <a:cs typeface="DejaVu Sans"/>
              </a:rPr>
              <a:t>Chair</a:t>
            </a:r>
          </a:p>
          <a:p>
            <a:pPr algn="ctr" defTabSz="914400" eaLnBrk="1" hangingPunct="1">
              <a:spcBef>
                <a:spcPct val="0"/>
              </a:spcBef>
              <a:buClrTx/>
              <a:buSzTx/>
              <a:buFontTx/>
              <a:buNone/>
            </a:pPr>
            <a:r>
              <a:rPr lang="en-US" altLang="en-US" sz="1600" dirty="0">
                <a:ea typeface="DejaVu Sans"/>
                <a:cs typeface="DejaVu Sans"/>
              </a:rPr>
              <a:t>James </a:t>
            </a:r>
            <a:r>
              <a:rPr lang="en-US" altLang="en-US" sz="1600" dirty="0" err="1">
                <a:ea typeface="DejaVu Sans"/>
                <a:cs typeface="DejaVu Sans"/>
              </a:rPr>
              <a:t>Gilb</a:t>
            </a:r>
            <a:endParaRPr lang="en-US" altLang="en-US" sz="1600" dirty="0">
              <a:ea typeface="DejaVu Sans"/>
              <a:cs typeface="DejaVu Sans"/>
            </a:endParaRPr>
          </a:p>
        </p:txBody>
      </p:sp>
      <p:sp>
        <p:nvSpPr>
          <p:cNvPr id="32" name="CustomShape 6">
            <a:extLst>
              <a:ext uri="{FF2B5EF4-FFF2-40B4-BE49-F238E27FC236}">
                <a16:creationId xmlns:a16="http://schemas.microsoft.com/office/drawing/2014/main" id="{93BEB874-FBF5-115A-2867-8828EB51A995}"/>
              </a:ext>
            </a:extLst>
          </p:cNvPr>
          <p:cNvSpPr>
            <a:spLocks noChangeArrowheads="1"/>
          </p:cNvSpPr>
          <p:nvPr/>
        </p:nvSpPr>
        <p:spPr bwMode="auto">
          <a:xfrm>
            <a:off x="5338562" y="4642063"/>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Member Emeritus</a:t>
            </a:r>
          </a:p>
          <a:p>
            <a:pPr algn="ctr" defTabSz="914400" eaLnBrk="1" hangingPunct="1">
              <a:spcBef>
                <a:spcPct val="0"/>
              </a:spcBef>
              <a:buClrTx/>
              <a:buSzTx/>
              <a:buFontTx/>
              <a:buNone/>
            </a:pPr>
            <a:r>
              <a:rPr lang="en-US" altLang="en-US" sz="1200" dirty="0">
                <a:ea typeface="DejaVu Sans"/>
                <a:cs typeface="DejaVu Sans"/>
              </a:rPr>
              <a:t>Associate Recording Secretary (non-voting) Beth </a:t>
            </a:r>
            <a:r>
              <a:rPr lang="en-US" altLang="en-US" sz="1200" dirty="0" err="1">
                <a:ea typeface="DejaVu Sans"/>
                <a:cs typeface="DejaVu Sans"/>
              </a:rPr>
              <a:t>Kochuparambil</a:t>
            </a:r>
            <a:endParaRPr lang="en-US" altLang="en-US" sz="1200" dirty="0">
              <a:ea typeface="DejaVu Sans"/>
              <a:cs typeface="DejaVu Sans"/>
            </a:endParaRPr>
          </a:p>
        </p:txBody>
      </p:sp>
      <p:sp>
        <p:nvSpPr>
          <p:cNvPr id="33" name="CustomShape 19">
            <a:extLst>
              <a:ext uri="{FF2B5EF4-FFF2-40B4-BE49-F238E27FC236}">
                <a16:creationId xmlns:a16="http://schemas.microsoft.com/office/drawing/2014/main" id="{096B5C2B-2933-960D-7449-4F6BA533CA73}"/>
              </a:ext>
            </a:extLst>
          </p:cNvPr>
          <p:cNvSpPr>
            <a:spLocks noChangeArrowheads="1"/>
          </p:cNvSpPr>
          <p:nvPr/>
        </p:nvSpPr>
        <p:spPr bwMode="auto">
          <a:xfrm>
            <a:off x="6145742" y="1492426"/>
            <a:ext cx="2008187"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600" dirty="0">
                <a:ea typeface="DejaVu Sans"/>
                <a:cs typeface="DejaVu Sans"/>
              </a:rPr>
              <a:t>Appointed Officers</a:t>
            </a:r>
            <a:endParaRPr lang="en-US" altLang="en-US" sz="1800" dirty="0">
              <a:ea typeface="DejaVu Sans"/>
              <a:cs typeface="DejaVu Sans"/>
            </a:endParaRPr>
          </a:p>
        </p:txBody>
      </p:sp>
      <p:sp>
        <p:nvSpPr>
          <p:cNvPr id="34" name="CustomShape 19">
            <a:extLst>
              <a:ext uri="{FF2B5EF4-FFF2-40B4-BE49-F238E27FC236}">
                <a16:creationId xmlns:a16="http://schemas.microsoft.com/office/drawing/2014/main" id="{CF7A1BB1-F399-D596-B5A5-B453EC2F2804}"/>
              </a:ext>
            </a:extLst>
          </p:cNvPr>
          <p:cNvSpPr>
            <a:spLocks noChangeArrowheads="1"/>
          </p:cNvSpPr>
          <p:nvPr/>
        </p:nvSpPr>
        <p:spPr bwMode="auto">
          <a:xfrm>
            <a:off x="9373282" y="1447922"/>
            <a:ext cx="2008187"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600" dirty="0">
                <a:ea typeface="DejaVu Sans"/>
                <a:cs typeface="DejaVu Sans"/>
              </a:rPr>
              <a:t>Standing Committees</a:t>
            </a:r>
            <a:endParaRPr lang="en-US" altLang="en-US" sz="1800" dirty="0">
              <a:ea typeface="DejaVu Sans"/>
              <a:cs typeface="DejaVu Sans"/>
            </a:endParaRPr>
          </a:p>
        </p:txBody>
      </p:sp>
      <p:sp>
        <p:nvSpPr>
          <p:cNvPr id="35" name="CustomShape 6">
            <a:extLst>
              <a:ext uri="{FF2B5EF4-FFF2-40B4-BE49-F238E27FC236}">
                <a16:creationId xmlns:a16="http://schemas.microsoft.com/office/drawing/2014/main" id="{A7A352E0-0685-FD50-7F87-C68B4CE4F4D2}"/>
              </a:ext>
            </a:extLst>
          </p:cNvPr>
          <p:cNvSpPr>
            <a:spLocks noChangeArrowheads="1"/>
          </p:cNvSpPr>
          <p:nvPr/>
        </p:nvSpPr>
        <p:spPr bwMode="auto">
          <a:xfrm>
            <a:off x="9398063" y="1916832"/>
            <a:ext cx="2016502"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IEEE 802/ISO/IEC/JTC1/SC6</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Peter Yee</a:t>
            </a:r>
          </a:p>
        </p:txBody>
      </p:sp>
      <p:sp>
        <p:nvSpPr>
          <p:cNvPr id="36" name="CustomShape 6">
            <a:extLst>
              <a:ext uri="{FF2B5EF4-FFF2-40B4-BE49-F238E27FC236}">
                <a16:creationId xmlns:a16="http://schemas.microsoft.com/office/drawing/2014/main" id="{9D1566B3-383E-E1A2-2787-5A6249DF3C40}"/>
              </a:ext>
            </a:extLst>
          </p:cNvPr>
          <p:cNvSpPr>
            <a:spLocks noChangeArrowheads="1"/>
          </p:cNvSpPr>
          <p:nvPr/>
        </p:nvSpPr>
        <p:spPr bwMode="auto">
          <a:xfrm>
            <a:off x="9407956" y="2799108"/>
            <a:ext cx="2016502"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IEEE 802/IETF</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Dorothy Stanley</a:t>
            </a:r>
          </a:p>
        </p:txBody>
      </p:sp>
      <p:sp>
        <p:nvSpPr>
          <p:cNvPr id="39" name="CustomShape 6">
            <a:extLst>
              <a:ext uri="{FF2B5EF4-FFF2-40B4-BE49-F238E27FC236}">
                <a16:creationId xmlns:a16="http://schemas.microsoft.com/office/drawing/2014/main" id="{786349B8-78C6-37CF-0126-CFD5C3F1FCC8}"/>
              </a:ext>
            </a:extLst>
          </p:cNvPr>
          <p:cNvSpPr>
            <a:spLocks noChangeArrowheads="1"/>
          </p:cNvSpPr>
          <p:nvPr/>
        </p:nvSpPr>
        <p:spPr bwMode="auto">
          <a:xfrm>
            <a:off x="9407956" y="3723084"/>
            <a:ext cx="2016502"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IEEE 802/ITU</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Glenn Parsons</a:t>
            </a:r>
          </a:p>
        </p:txBody>
      </p:sp>
      <p:sp>
        <p:nvSpPr>
          <p:cNvPr id="40" name="CustomShape 6">
            <a:extLst>
              <a:ext uri="{FF2B5EF4-FFF2-40B4-BE49-F238E27FC236}">
                <a16:creationId xmlns:a16="http://schemas.microsoft.com/office/drawing/2014/main" id="{4794136D-7F15-8E53-8868-B16928FE0333}"/>
              </a:ext>
            </a:extLst>
          </p:cNvPr>
          <p:cNvSpPr>
            <a:spLocks noChangeArrowheads="1"/>
          </p:cNvSpPr>
          <p:nvPr/>
        </p:nvSpPr>
        <p:spPr bwMode="auto">
          <a:xfrm>
            <a:off x="9398063" y="4651139"/>
            <a:ext cx="2016502"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IEEE 802 Public Visibility</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Tuncer </a:t>
            </a:r>
            <a:r>
              <a:rPr lang="en-US" altLang="en-US" sz="1200" dirty="0" err="1">
                <a:ea typeface="DejaVu Sans"/>
                <a:cs typeface="DejaVu Sans"/>
              </a:rPr>
              <a:t>Baykas</a:t>
            </a:r>
            <a:endParaRPr lang="en-US" altLang="en-US" sz="1200" dirty="0">
              <a:ea typeface="DejaVu Sans"/>
              <a:cs typeface="DejaVu Sans"/>
            </a:endParaRPr>
          </a:p>
        </p:txBody>
      </p:sp>
      <p:sp>
        <p:nvSpPr>
          <p:cNvPr id="41" name="CustomShape 6">
            <a:extLst>
              <a:ext uri="{FF2B5EF4-FFF2-40B4-BE49-F238E27FC236}">
                <a16:creationId xmlns:a16="http://schemas.microsoft.com/office/drawing/2014/main" id="{C285D4C7-17B3-99BB-C513-38A76B556C0B}"/>
              </a:ext>
            </a:extLst>
          </p:cNvPr>
          <p:cNvSpPr>
            <a:spLocks noChangeArrowheads="1"/>
          </p:cNvSpPr>
          <p:nvPr/>
        </p:nvSpPr>
        <p:spPr bwMode="auto">
          <a:xfrm>
            <a:off x="9407956" y="5536704"/>
            <a:ext cx="2016502"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IEEE 802 Wireless Chair</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Dorothy Stanley</a:t>
            </a:r>
          </a:p>
        </p:txBody>
      </p:sp>
      <p:sp>
        <p:nvSpPr>
          <p:cNvPr id="42" name="CustomShape 2">
            <a:extLst>
              <a:ext uri="{FF2B5EF4-FFF2-40B4-BE49-F238E27FC236}">
                <a16:creationId xmlns:a16="http://schemas.microsoft.com/office/drawing/2014/main" id="{22B868DE-65F4-C8C5-502B-2E8E9787794D}"/>
              </a:ext>
            </a:extLst>
          </p:cNvPr>
          <p:cNvSpPr>
            <a:spLocks noChangeArrowheads="1"/>
          </p:cNvSpPr>
          <p:nvPr/>
        </p:nvSpPr>
        <p:spPr bwMode="auto">
          <a:xfrm>
            <a:off x="3392040" y="1761568"/>
            <a:ext cx="1534349" cy="377825"/>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Voting Members</a:t>
            </a:r>
          </a:p>
        </p:txBody>
      </p:sp>
    </p:spTree>
    <p:extLst>
      <p:ext uri="{BB962C8B-B14F-4D97-AF65-F5344CB8AC3E}">
        <p14:creationId xmlns:p14="http://schemas.microsoft.com/office/powerpoint/2010/main" val="3976481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FEA6A-A4C9-71E4-8689-B962381CF892}"/>
              </a:ext>
            </a:extLst>
          </p:cNvPr>
          <p:cNvSpPr>
            <a:spLocks noGrp="1"/>
          </p:cNvSpPr>
          <p:nvPr>
            <p:ph type="title"/>
          </p:nvPr>
        </p:nvSpPr>
        <p:spPr/>
        <p:txBody>
          <a:bodyPr/>
          <a:lstStyle/>
          <a:p>
            <a:r>
              <a:rPr lang="en-US" dirty="0"/>
              <a:t>Member Emeritus</a:t>
            </a:r>
          </a:p>
        </p:txBody>
      </p:sp>
      <p:sp>
        <p:nvSpPr>
          <p:cNvPr id="3" name="Content Placeholder 2">
            <a:extLst>
              <a:ext uri="{FF2B5EF4-FFF2-40B4-BE49-F238E27FC236}">
                <a16:creationId xmlns:a16="http://schemas.microsoft.com/office/drawing/2014/main" id="{AFADF77D-5948-4CA2-61A7-88A0EE159815}"/>
              </a:ext>
            </a:extLst>
          </p:cNvPr>
          <p:cNvSpPr>
            <a:spLocks noGrp="1"/>
          </p:cNvSpPr>
          <p:nvPr>
            <p:ph idx="1"/>
          </p:nvPr>
        </p:nvSpPr>
        <p:spPr/>
        <p:txBody>
          <a:bodyPr/>
          <a:lstStyle/>
          <a:p>
            <a:r>
              <a:rPr lang="en-US" dirty="0"/>
              <a:t>People that previously held a position or office.</a:t>
            </a:r>
          </a:p>
          <a:p>
            <a:endParaRPr lang="en-US" dirty="0"/>
          </a:p>
          <a:p>
            <a:r>
              <a:rPr lang="en-US" dirty="0"/>
              <a:t>They don’t have voting rights.</a:t>
            </a:r>
          </a:p>
          <a:p>
            <a:r>
              <a:rPr lang="en-US" dirty="0"/>
              <a:t>But they can give insights into how similar issues were handled in the past.</a:t>
            </a:r>
          </a:p>
        </p:txBody>
      </p:sp>
      <p:sp>
        <p:nvSpPr>
          <p:cNvPr id="4" name="Slide Number Placeholder 3">
            <a:extLst>
              <a:ext uri="{FF2B5EF4-FFF2-40B4-BE49-F238E27FC236}">
                <a16:creationId xmlns:a16="http://schemas.microsoft.com/office/drawing/2014/main" id="{F789325A-4723-3A1C-9F76-5864A0D7604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DDFA023-5464-8A77-BA59-24368E781C0B}"/>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910A73DF-A4E5-8868-A389-0F02C60AA64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369902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A0CBF-F417-AE04-105C-7B3F3D63E4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36B454-5BB6-9570-0117-CD3FE2F1A03D}"/>
              </a:ext>
            </a:extLst>
          </p:cNvPr>
          <p:cNvSpPr>
            <a:spLocks noGrp="1"/>
          </p:cNvSpPr>
          <p:nvPr>
            <p:ph type="title"/>
          </p:nvPr>
        </p:nvSpPr>
        <p:spPr/>
        <p:txBody>
          <a:bodyPr/>
          <a:lstStyle/>
          <a:p>
            <a:r>
              <a:rPr lang="en-US" dirty="0"/>
              <a:t>Associate</a:t>
            </a:r>
          </a:p>
        </p:txBody>
      </p:sp>
      <p:sp>
        <p:nvSpPr>
          <p:cNvPr id="3" name="Content Placeholder 2">
            <a:extLst>
              <a:ext uri="{FF2B5EF4-FFF2-40B4-BE49-F238E27FC236}">
                <a16:creationId xmlns:a16="http://schemas.microsoft.com/office/drawing/2014/main" id="{B82EB53B-D2CE-171F-D3BC-5622CC0BEB6C}"/>
              </a:ext>
            </a:extLst>
          </p:cNvPr>
          <p:cNvSpPr>
            <a:spLocks noGrp="1"/>
          </p:cNvSpPr>
          <p:nvPr>
            <p:ph idx="1"/>
          </p:nvPr>
        </p:nvSpPr>
        <p:spPr/>
        <p:txBody>
          <a:bodyPr/>
          <a:lstStyle/>
          <a:p>
            <a:r>
              <a:rPr lang="en-US" dirty="0"/>
              <a:t>They don’t have voting rights.</a:t>
            </a:r>
          </a:p>
          <a:p>
            <a:r>
              <a:rPr lang="en-US" dirty="0"/>
              <a:t>They assist an officer.</a:t>
            </a:r>
          </a:p>
          <a:p>
            <a:endParaRPr lang="en-US" dirty="0"/>
          </a:p>
          <a:p>
            <a:r>
              <a:rPr lang="en-US" dirty="0"/>
              <a:t>Some positions have a larger learning curve. (Recording Secretary, Executive Secretary &amp; Treasurer) Spreading out the work helps keep activities moving forward. And provides a source for new officers.</a:t>
            </a:r>
          </a:p>
          <a:p>
            <a:endParaRPr lang="en-US" dirty="0"/>
          </a:p>
          <a:p>
            <a:r>
              <a:rPr lang="en-US" dirty="0"/>
              <a:t>People that may hold a position or office in the future.</a:t>
            </a:r>
          </a:p>
          <a:p>
            <a:endParaRPr lang="en-US" dirty="0"/>
          </a:p>
        </p:txBody>
      </p:sp>
      <p:sp>
        <p:nvSpPr>
          <p:cNvPr id="4" name="Slide Number Placeholder 3">
            <a:extLst>
              <a:ext uri="{FF2B5EF4-FFF2-40B4-BE49-F238E27FC236}">
                <a16:creationId xmlns:a16="http://schemas.microsoft.com/office/drawing/2014/main" id="{CD5EBDED-0325-8262-E700-B7029E9848F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C382D48-9D1F-E616-0487-3168114A210A}"/>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151DD6F-C052-8DB6-B053-2A67DEEF5BA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121077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88E8F-9E68-4988-0EB5-99B777D1C268}"/>
              </a:ext>
            </a:extLst>
          </p:cNvPr>
          <p:cNvSpPr>
            <a:spLocks noGrp="1"/>
          </p:cNvSpPr>
          <p:nvPr>
            <p:ph type="title"/>
          </p:nvPr>
        </p:nvSpPr>
        <p:spPr/>
        <p:txBody>
          <a:bodyPr/>
          <a:lstStyle/>
          <a:p>
            <a:r>
              <a:rPr lang="en-US" dirty="0"/>
              <a:t>Policies and Procedures</a:t>
            </a:r>
            <a:br>
              <a:rPr lang="en-US" dirty="0"/>
            </a:br>
            <a:r>
              <a:rPr lang="en-US" dirty="0"/>
              <a:t>3. Officers their responsibilities</a:t>
            </a:r>
          </a:p>
        </p:txBody>
      </p:sp>
      <p:sp>
        <p:nvSpPr>
          <p:cNvPr id="3" name="Content Placeholder 2">
            <a:extLst>
              <a:ext uri="{FF2B5EF4-FFF2-40B4-BE49-F238E27FC236}">
                <a16:creationId xmlns:a16="http://schemas.microsoft.com/office/drawing/2014/main" id="{9D9D6C12-3D5D-4689-EFE7-222E8539F2AD}"/>
              </a:ext>
            </a:extLst>
          </p:cNvPr>
          <p:cNvSpPr>
            <a:spLocks noGrp="1"/>
          </p:cNvSpPr>
          <p:nvPr>
            <p:ph idx="1"/>
          </p:nvPr>
        </p:nvSpPr>
        <p:spPr>
          <a:xfrm>
            <a:off x="914401" y="1830390"/>
            <a:ext cx="10361084" cy="4494213"/>
          </a:xfrm>
        </p:spPr>
        <p:txBody>
          <a:bodyPr/>
          <a:lstStyle/>
          <a:p>
            <a:r>
              <a:rPr lang="en-US" dirty="0"/>
              <a:t>3.4.3 Recording Secretary</a:t>
            </a:r>
            <a:endParaRPr lang="en-US" sz="1600" dirty="0"/>
          </a:p>
          <a:p>
            <a:pPr lvl="1"/>
            <a:r>
              <a:rPr lang="en-US" sz="1600" dirty="0"/>
              <a:t>a) Scheduling meetings in coordination with the Standards Committee Chair and distributing a meeting notice in conformance with Clause 6.0.</a:t>
            </a:r>
          </a:p>
          <a:p>
            <a:pPr lvl="1"/>
            <a:r>
              <a:rPr lang="en-US" sz="1600" dirty="0"/>
              <a:t>b) Distributing the agenda at least 14 calendar days1 before the meeting—notification of the potential for action shall be included on any distributed agendas for meetings.</a:t>
            </a:r>
          </a:p>
          <a:p>
            <a:pPr lvl="1"/>
            <a:r>
              <a:rPr lang="en-US" sz="1600" dirty="0"/>
              <a:t>c) Recording minutes of each meeting …</a:t>
            </a:r>
          </a:p>
          <a:p>
            <a:r>
              <a:rPr lang="en-US" dirty="0"/>
              <a:t>3.4.6 Executive Secretary</a:t>
            </a:r>
          </a:p>
          <a:p>
            <a:pPr lvl="1"/>
            <a:r>
              <a:rPr lang="en-US" sz="1600" dirty="0"/>
              <a:t>a) Scheduling meetings in coordination with the Standards Committee Chair and distributing a meeting notice at least 30 days before the meeting</a:t>
            </a:r>
          </a:p>
          <a:p>
            <a:pPr lvl="1"/>
            <a:r>
              <a:rPr lang="en-US" sz="1600" dirty="0"/>
              <a:t>b) Oversee all activities related to Standards Committee sponsored </a:t>
            </a:r>
            <a:r>
              <a:rPr lang="en-US" sz="1600" u="sng" dirty="0"/>
              <a:t>meeting facilities and services</a:t>
            </a:r>
          </a:p>
          <a:p>
            <a:pPr lvl="1"/>
            <a:r>
              <a:rPr lang="en-US" sz="1600" dirty="0"/>
              <a:t>c) With the Treasurer, ensure that Standards Committee sponsored sessions are compliant with IEEE financial policies</a:t>
            </a:r>
          </a:p>
          <a:p>
            <a:pPr lvl="1"/>
            <a:r>
              <a:rPr lang="en-US" sz="1600" dirty="0"/>
              <a:t>d) Present summaries of </a:t>
            </a:r>
            <a:r>
              <a:rPr lang="en-US" sz="1600" u="sng" dirty="0"/>
              <a:t>venue options </a:t>
            </a:r>
            <a:r>
              <a:rPr lang="en-US" sz="1600" dirty="0"/>
              <a:t>to the Standards Committee, select venues with approval of the Standards Committee, and sign approved proposals on behalf of IEEE 802</a:t>
            </a:r>
          </a:p>
          <a:p>
            <a:pPr lvl="1"/>
            <a:r>
              <a:rPr lang="en-US" sz="1600" dirty="0"/>
              <a:t>e) Coordinate with </a:t>
            </a:r>
            <a:r>
              <a:rPr lang="en-US" sz="1600" u="sng" dirty="0"/>
              <a:t>conference service providers </a:t>
            </a:r>
            <a:r>
              <a:rPr lang="en-US" sz="1600" dirty="0"/>
              <a:t>and Standards Committee Chair on major decisions …</a:t>
            </a:r>
          </a:p>
          <a:p>
            <a:pPr lvl="1"/>
            <a:r>
              <a:rPr lang="en-US" sz="1600" dirty="0"/>
              <a:t>… </a:t>
            </a:r>
            <a:r>
              <a:rPr lang="en-US" sz="1600" u="sng" dirty="0"/>
              <a:t>and a whole bunch of stuff</a:t>
            </a:r>
            <a:r>
              <a:rPr lang="en-US" sz="1600" dirty="0"/>
              <a:t>. See also the Chairs Guideline  section 2.10.</a:t>
            </a:r>
          </a:p>
        </p:txBody>
      </p:sp>
      <p:sp>
        <p:nvSpPr>
          <p:cNvPr id="4" name="Slide Number Placeholder 3">
            <a:extLst>
              <a:ext uri="{FF2B5EF4-FFF2-40B4-BE49-F238E27FC236}">
                <a16:creationId xmlns:a16="http://schemas.microsoft.com/office/drawing/2014/main" id="{8EEB83A6-74EB-5DF9-1462-CD3B5B4AD25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6744FA3-4589-06EC-8CC9-8978F16A1F07}"/>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46787536-9FFC-00E4-041D-B458BDAB000B}"/>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619763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ECDAD0-5F67-9A45-7666-EBA1C94F95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BC3D5D-D1AB-B4E3-80EA-81E0A23AA074}"/>
              </a:ext>
            </a:extLst>
          </p:cNvPr>
          <p:cNvSpPr>
            <a:spLocks noGrp="1"/>
          </p:cNvSpPr>
          <p:nvPr>
            <p:ph type="title"/>
          </p:nvPr>
        </p:nvSpPr>
        <p:spPr/>
        <p:txBody>
          <a:bodyPr/>
          <a:lstStyle/>
          <a:p>
            <a:r>
              <a:rPr lang="en-US" dirty="0"/>
              <a:t>Chair’s Guidelines</a:t>
            </a:r>
            <a:br>
              <a:rPr lang="en-US" dirty="0"/>
            </a:br>
            <a:r>
              <a:rPr lang="en-US" dirty="0"/>
              <a:t>2.10. Officers their responsibilities</a:t>
            </a:r>
          </a:p>
        </p:txBody>
      </p:sp>
      <p:sp>
        <p:nvSpPr>
          <p:cNvPr id="3" name="Content Placeholder 2">
            <a:extLst>
              <a:ext uri="{FF2B5EF4-FFF2-40B4-BE49-F238E27FC236}">
                <a16:creationId xmlns:a16="http://schemas.microsoft.com/office/drawing/2014/main" id="{CC3EFC98-3A5B-8C21-4C74-3D5194F22AD5}"/>
              </a:ext>
            </a:extLst>
          </p:cNvPr>
          <p:cNvSpPr>
            <a:spLocks noGrp="1"/>
          </p:cNvSpPr>
          <p:nvPr>
            <p:ph idx="1"/>
          </p:nvPr>
        </p:nvSpPr>
        <p:spPr>
          <a:xfrm>
            <a:off x="914401" y="1830390"/>
            <a:ext cx="4533527" cy="4494213"/>
          </a:xfrm>
        </p:spPr>
        <p:txBody>
          <a:bodyPr/>
          <a:lstStyle/>
          <a:p>
            <a:r>
              <a:rPr lang="en-US" dirty="0"/>
              <a:t>First Vice Chair</a:t>
            </a:r>
            <a:endParaRPr lang="en-US" sz="1600" dirty="0"/>
          </a:p>
          <a:p>
            <a:pPr lvl="1">
              <a:buFont typeface="Arial" panose="020B0604020202020204" pitchFamily="34" charset="0"/>
              <a:buChar char="•"/>
            </a:pPr>
            <a:r>
              <a:rPr lang="en-US" sz="1600" dirty="0"/>
              <a:t>Assist the chair</a:t>
            </a:r>
          </a:p>
          <a:p>
            <a:pPr lvl="1">
              <a:buFont typeface="Arial" panose="020B0604020202020204" pitchFamily="34" charset="0"/>
              <a:buChar char="•"/>
            </a:pPr>
            <a:r>
              <a:rPr lang="en-US" sz="1600" dirty="0"/>
              <a:t>Orientation</a:t>
            </a:r>
          </a:p>
          <a:p>
            <a:pPr lvl="1">
              <a:buFont typeface="Arial" panose="020B0604020202020204" pitchFamily="34" charset="0"/>
              <a:buChar char="•"/>
            </a:pPr>
            <a:r>
              <a:rPr lang="en-US" sz="1600" dirty="0"/>
              <a:t>Handle </a:t>
            </a:r>
            <a:r>
              <a:rPr lang="en-US" sz="1600" dirty="0" err="1"/>
              <a:t>Framemaker</a:t>
            </a:r>
            <a:r>
              <a:rPr lang="en-US" sz="1600" dirty="0"/>
              <a:t> license</a:t>
            </a:r>
          </a:p>
          <a:p>
            <a:pPr lvl="1">
              <a:buFont typeface="Arial" panose="020B0604020202020204" pitchFamily="34" charset="0"/>
              <a:buChar char="•"/>
            </a:pPr>
            <a:r>
              <a:rPr lang="en-US" sz="1600" dirty="0"/>
              <a:t>Backup to the Recording Secretary</a:t>
            </a:r>
          </a:p>
          <a:p>
            <a:pPr lvl="1">
              <a:buFont typeface="Arial" panose="020B0604020202020204" pitchFamily="34" charset="0"/>
              <a:buChar char="•"/>
            </a:pPr>
            <a:r>
              <a:rPr lang="en-US" sz="1600" dirty="0"/>
              <a:t>…</a:t>
            </a:r>
          </a:p>
          <a:p>
            <a:pPr lvl="1">
              <a:buFont typeface="Arial" panose="020B0604020202020204" pitchFamily="34" charset="0"/>
              <a:buChar char="•"/>
            </a:pPr>
            <a:endParaRPr lang="en-US" sz="1600" dirty="0"/>
          </a:p>
          <a:p>
            <a:r>
              <a:rPr lang="en-US" dirty="0"/>
              <a:t>Second Vice Chair</a:t>
            </a:r>
          </a:p>
          <a:p>
            <a:pPr lvl="1">
              <a:buFont typeface="Arial" panose="020B0604020202020204" pitchFamily="34" charset="0"/>
              <a:buChar char="•"/>
            </a:pPr>
            <a:r>
              <a:rPr lang="en-US" sz="1600" dirty="0"/>
              <a:t>Assist the chair</a:t>
            </a:r>
          </a:p>
          <a:p>
            <a:pPr lvl="1">
              <a:buFont typeface="Arial" panose="020B0604020202020204" pitchFamily="34" charset="0"/>
              <a:buChar char="•"/>
            </a:pPr>
            <a:r>
              <a:rPr lang="en-US" sz="1600" dirty="0"/>
              <a:t>Lead policy and procedure changes “Rules”</a:t>
            </a:r>
            <a:endParaRPr lang="en-US" sz="1600" u="sng" dirty="0"/>
          </a:p>
          <a:p>
            <a:pPr lvl="1">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FB443FCD-07BC-8F68-7384-B7F12C69761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6F445CCD-C25A-81FE-F3A8-9E6C728BE9ED}"/>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6C06660-732F-67C0-C99F-46561B487B32}"/>
              </a:ext>
            </a:extLst>
          </p:cNvPr>
          <p:cNvSpPr>
            <a:spLocks noGrp="1"/>
          </p:cNvSpPr>
          <p:nvPr>
            <p:ph type="dt" idx="15"/>
          </p:nvPr>
        </p:nvSpPr>
        <p:spPr/>
        <p:txBody>
          <a:bodyPr/>
          <a:lstStyle/>
          <a:p>
            <a:r>
              <a:rPr lang="en-US"/>
              <a:t>July 2025</a:t>
            </a:r>
            <a:endParaRPr lang="en-GB" dirty="0"/>
          </a:p>
        </p:txBody>
      </p:sp>
      <p:sp>
        <p:nvSpPr>
          <p:cNvPr id="7" name="Content Placeholder 2">
            <a:extLst>
              <a:ext uri="{FF2B5EF4-FFF2-40B4-BE49-F238E27FC236}">
                <a16:creationId xmlns:a16="http://schemas.microsoft.com/office/drawing/2014/main" id="{229ED8A3-7946-679D-A5A4-D0F504C66E1E}"/>
              </a:ext>
            </a:extLst>
          </p:cNvPr>
          <p:cNvSpPr txBox="1">
            <a:spLocks/>
          </p:cNvSpPr>
          <p:nvPr/>
        </p:nvSpPr>
        <p:spPr bwMode="auto">
          <a:xfrm>
            <a:off x="5663952" y="1830390"/>
            <a:ext cx="4533527" cy="20380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t>Treasurer</a:t>
            </a:r>
            <a:endParaRPr lang="en-US" sz="1600" kern="0" dirty="0"/>
          </a:p>
          <a:p>
            <a:pPr lvl="1">
              <a:buFont typeface="Arial" panose="020B0604020202020204" pitchFamily="34" charset="0"/>
              <a:buChar char="•"/>
            </a:pPr>
            <a:r>
              <a:rPr lang="en-US" sz="1600" kern="0" dirty="0"/>
              <a:t>Establishment and maintenance of accounts</a:t>
            </a:r>
          </a:p>
          <a:p>
            <a:pPr lvl="1">
              <a:buFont typeface="Arial" panose="020B0604020202020204" pitchFamily="34" charset="0"/>
              <a:buChar char="•"/>
            </a:pPr>
            <a:r>
              <a:rPr lang="en-US" sz="1600" kern="0" dirty="0"/>
              <a:t>Prepare budget</a:t>
            </a:r>
          </a:p>
          <a:p>
            <a:pPr lvl="1">
              <a:buFont typeface="Arial" panose="020B0604020202020204" pitchFamily="34" charset="0"/>
              <a:buChar char="•"/>
            </a:pPr>
            <a:r>
              <a:rPr lang="en-US" sz="1600" kern="0" dirty="0"/>
              <a:t>Collect and disburse money</a:t>
            </a:r>
          </a:p>
          <a:p>
            <a:pPr lvl="1">
              <a:buFont typeface="Arial" panose="020B0604020202020204" pitchFamily="34" charset="0"/>
              <a:buChar char="•"/>
            </a:pPr>
            <a:r>
              <a:rPr lang="en-US" sz="1600" kern="0" dirty="0"/>
              <a:t>…</a:t>
            </a:r>
          </a:p>
        </p:txBody>
      </p:sp>
    </p:spTree>
    <p:extLst>
      <p:ext uri="{BB962C8B-B14F-4D97-AF65-F5344CB8AC3E}">
        <p14:creationId xmlns:p14="http://schemas.microsoft.com/office/powerpoint/2010/main" val="128437589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17653</TotalTime>
  <Words>2603</Words>
  <Application>Microsoft Office PowerPoint</Application>
  <PresentationFormat>Widescreen</PresentationFormat>
  <Paragraphs>391</Paragraphs>
  <Slides>27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ＭＳ Ｐゴシック</vt:lpstr>
      <vt:lpstr>Arial</vt:lpstr>
      <vt:lpstr>Arial Unicode MS</vt:lpstr>
      <vt:lpstr>DejaVu Sans</vt:lpstr>
      <vt:lpstr>Times New Roman</vt:lpstr>
      <vt:lpstr>Office Theme</vt:lpstr>
      <vt:lpstr>Document</vt:lpstr>
      <vt:lpstr>Your IEEE 802 LMSC and You!</vt:lpstr>
      <vt:lpstr>Have you seen a motion with the format…</vt:lpstr>
      <vt:lpstr>Who/What is the IEEE 802 LMSC?</vt:lpstr>
      <vt:lpstr>IEEE 802 within IEEE and IEEE SA Structure</vt:lpstr>
      <vt:lpstr>IEEE 802 Organization</vt:lpstr>
      <vt:lpstr>Member Emeritus</vt:lpstr>
      <vt:lpstr>Associate</vt:lpstr>
      <vt:lpstr>Policies and Procedures 3. Officers their responsibilities</vt:lpstr>
      <vt:lpstr>Chair’s Guidelines 2.10. Officers their responsibilities</vt:lpstr>
      <vt:lpstr>Standing Committees https://www.ieee802.org/802SC.shtml</vt:lpstr>
      <vt:lpstr>IEEE 802 Plenary sessions</vt:lpstr>
      <vt:lpstr>IEEE 802 Plenary sessions</vt:lpstr>
      <vt:lpstr>IEEE 802 LMSC Website, docs, etc</vt:lpstr>
      <vt:lpstr>Policies and Procedures Scope</vt:lpstr>
      <vt:lpstr>Policies and Procedures</vt:lpstr>
      <vt:lpstr>Policies and Procedures 5.5 Project Authorization Request (PAR)</vt:lpstr>
      <vt:lpstr>Operations Manual 4.1 The IEEE 802 LMSC Function</vt:lpstr>
      <vt:lpstr>Chair’s Guidelines 2.1 IEEE 802 Approvals</vt:lpstr>
      <vt:lpstr>Operations Manual 10 Procedure for ICAIDs</vt:lpstr>
      <vt:lpstr>IEEE 802 within IEEE and IEEE SA Structure</vt:lpstr>
      <vt:lpstr>IEEE SA Board of Governors</vt:lpstr>
      <vt:lpstr>IEEE SA Standards Board (SASB)</vt:lpstr>
      <vt:lpstr>New Standards Committee (NesCom)</vt:lpstr>
      <vt:lpstr>Review Committee (RevCom)</vt:lpstr>
      <vt:lpstr>How you can get involved</vt:lpstr>
      <vt:lpstr>References</vt:lpstr>
      <vt:lpstr>From the IEEE 802 Operation Manual  1.2 Precedence of documents</vt:lpstr>
    </vt:vector>
  </TitlesOfParts>
  <Manager/>
  <Company>AKAYLA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Orientation Report</dc:title>
  <dc:subject/>
  <dc:creator>Dave Halasz</dc:creator>
  <cp:keywords/>
  <dc:description/>
  <cp:lastModifiedBy>David Halasz</cp:lastModifiedBy>
  <cp:revision>115</cp:revision>
  <cp:lastPrinted>1601-01-01T00:00:00Z</cp:lastPrinted>
  <dcterms:created xsi:type="dcterms:W3CDTF">2019-09-19T04:57:16Z</dcterms:created>
  <dcterms:modified xsi:type="dcterms:W3CDTF">2025-07-16T21:45:35Z</dcterms:modified>
  <cp:category/>
</cp:coreProperties>
</file>