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70" r:id="rId3"/>
    <p:sldId id="271" r:id="rId4"/>
    <p:sldId id="272" r:id="rId5"/>
    <p:sldId id="273" r:id="rId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C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9A0404-6132-45DF-BD0F-F1158E149871}" v="2" dt="2023-01-19T18:50:59.0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38" autoAdjust="0"/>
    <p:restoredTop sz="94660"/>
  </p:normalViewPr>
  <p:slideViewPr>
    <p:cSldViewPr>
      <p:cViewPr varScale="1">
        <p:scale>
          <a:sx n="106" d="100"/>
          <a:sy n="106" d="100"/>
        </p:scale>
        <p:origin x="132" y="111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128"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Dave Halasz, Morse Micro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Dave Halasz, Morse Micro</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July 2024</a:t>
            </a:r>
            <a:endParaRPr lang="en-US" dirty="0"/>
          </a:p>
        </p:txBody>
      </p:sp>
      <p:sp>
        <p:nvSpPr>
          <p:cNvPr id="6" name="Rectangle 6"/>
          <p:cNvSpPr>
            <a:spLocks noGrp="1" noChangeArrowheads="1"/>
          </p:cNvSpPr>
          <p:nvPr>
            <p:ph type="ftr"/>
          </p:nvPr>
        </p:nvSpPr>
        <p:spPr>
          <a:ln/>
        </p:spPr>
        <p:txBody>
          <a:bodyPr/>
          <a:lstStyle/>
          <a:p>
            <a:r>
              <a:rPr lang="en-US"/>
              <a:t>Dave Halasz, Morse Micro</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dirty="0"/>
          </a:p>
        </p:txBody>
      </p:sp>
      <p:sp>
        <p:nvSpPr>
          <p:cNvPr id="6" name="Footer Placeholder 5"/>
          <p:cNvSpPr>
            <a:spLocks noGrp="1"/>
          </p:cNvSpPr>
          <p:nvPr>
            <p:ph type="ftr" idx="11"/>
          </p:nvPr>
        </p:nvSpPr>
        <p:spPr/>
        <p:txBody>
          <a:bodyPr/>
          <a:lstStyle>
            <a:lvl1pPr>
              <a:defRPr/>
            </a:lvl1pPr>
          </a:lstStyle>
          <a:p>
            <a:r>
              <a:rPr lang="en-GB"/>
              <a:t>Dave Halasz, Morse Micro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Dave Halasz, Morse Micro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dirty="0"/>
          </a:p>
        </p:txBody>
      </p:sp>
      <p:sp>
        <p:nvSpPr>
          <p:cNvPr id="4" name="Footer Placeholder 3"/>
          <p:cNvSpPr>
            <a:spLocks noGrp="1"/>
          </p:cNvSpPr>
          <p:nvPr>
            <p:ph type="ftr" idx="11"/>
          </p:nvPr>
        </p:nvSpPr>
        <p:spPr/>
        <p:txBody>
          <a:bodyPr/>
          <a:lstStyle>
            <a:lvl1pPr>
              <a:defRPr/>
            </a:lvl1pPr>
          </a:lstStyle>
          <a:p>
            <a:r>
              <a:rPr lang="en-GB"/>
              <a:t>Dave Halasz, Morse Micro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dirty="0"/>
          </a:p>
        </p:txBody>
      </p:sp>
      <p:sp>
        <p:nvSpPr>
          <p:cNvPr id="3" name="Footer Placeholder 2"/>
          <p:cNvSpPr>
            <a:spLocks noGrp="1"/>
          </p:cNvSpPr>
          <p:nvPr>
            <p:ph type="ftr" idx="11"/>
          </p:nvPr>
        </p:nvSpPr>
        <p:spPr/>
        <p:txBody>
          <a:bodyPr/>
          <a:lstStyle>
            <a:lvl1pPr>
              <a:defRPr/>
            </a:lvl1pPr>
          </a:lstStyle>
          <a:p>
            <a:r>
              <a:rPr lang="en-GB"/>
              <a:t>Dave Halasz, Morse Micro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802 doc.: ec-25-0146-00-LMSC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alendar.google.com/calendar/event?action=TEMPLATE&amp;tmeid=MzFxZmtkZG5ia2JpZXA2NmptbnBhM2wxY2IgYjFpNjE3OTdycWNlOGtzNWZkOWZpN2sybmNAZw&amp;tmsrc=b1i61797rqce8ks5fd9fi7k2nc%40group.calendar.google.com" TargetMode="External"/><Relationship Id="rId2" Type="http://schemas.openxmlformats.org/officeDocument/2006/relationships/hyperlink" Target="https://www.cvent.com/api/email/dispatch/v1/click/x5m7z9nr6rtl5n/wk5xxr5l/aHR0cHMlM0ElMkYlMkZtZW50b3IuaWVlZS5vcmclMkY4MDItZWMlMkZkb2N1bWVudHMlM0Zpc19kY24lM0QwMDIzJTI2aXNfeWVhciUzRDIwMjAmaUJYeEVoJTJCZjQ2Q3l1OFBFS0swZ0JCNWxoNnoxczRlZGREUlEyYUNsVWl3JTNEJmh0dHBzJTNBJTJGJTJGbWVudG9yLmllZWUub3JnJTJGODAyLWVjJTJGZG9jdW1lbnRzJTNGaXNfZGNuJTNEMDAyMyUyNmlzX3llYXIlM0QyMDIw" TargetMode="External"/><Relationship Id="rId1" Type="http://schemas.openxmlformats.org/officeDocument/2006/relationships/slideLayout" Target="../slideLayouts/slideLayout2.xml"/><Relationship Id="rId5" Type="http://schemas.openxmlformats.org/officeDocument/2006/relationships/hyperlink" Target="https://www.cvent.com/api/email/dispatch/v1/click/x5m7z9nr6rtl5n/wk5xxr5l/aHR0cHMlM0ElMkYlMkZpbWF0LmllZWUub3JnJTJGJlplWjk4S1glMkZSR1p6Z0RWV2RzU3dQOUdLN00xVjEydG43NWVYeEt2a2hsRSUzRCZodHRwcyUzQSUyRiUyRmltYXQuaWVlZS5vcmc" TargetMode="External"/><Relationship Id="rId4" Type="http://schemas.openxmlformats.org/officeDocument/2006/relationships/hyperlink" Target="https://calendar.google.com/calendar/event?action=TEMPLATE&amp;tmeid=NnZwZjdhMXJxMG5uanA4cjJjZHY0cmNtNnIgYjFpNjE3OTdycWNlOGtzNWZkOWZpN2sybmNAZw&amp;tmsrc=b1i61797rqce8ks5fd9fi7k2nc%40group.calendar.google.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a:t>IEEE 802 Orientation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2025-07-24</a:t>
            </a:r>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Dave Halasz, Morse Micro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561339"/>
              </p:ext>
            </p:extLst>
          </p:nvPr>
        </p:nvGraphicFramePr>
        <p:xfrm>
          <a:off x="1484313" y="3305175"/>
          <a:ext cx="10221912" cy="2117725"/>
        </p:xfrm>
        <a:graphic>
          <a:graphicData uri="http://schemas.openxmlformats.org/presentationml/2006/ole">
            <mc:AlternateContent xmlns:mc="http://schemas.openxmlformats.org/markup-compatibility/2006">
              <mc:Choice xmlns:v="urn:schemas-microsoft-com:vml" Requires="v">
                <p:oleObj name="Document" r:id="rId3" imgW="10442994" imgH="2169154" progId="Word.Document.8">
                  <p:embed/>
                </p:oleObj>
              </mc:Choice>
              <mc:Fallback>
                <p:oleObj name="Document" r:id="rId3" imgW="10442994" imgH="2169154" progId="Word.Document.8">
                  <p:embed/>
                  <p:pic>
                    <p:nvPicPr>
                      <p:cNvPr id="3075" name="Object 3"/>
                      <p:cNvPicPr>
                        <a:picLocks noChangeAspect="1" noChangeArrowheads="1"/>
                      </p:cNvPicPr>
                      <p:nvPr/>
                    </p:nvPicPr>
                    <p:blipFill>
                      <a:blip r:embed="rId4"/>
                      <a:srcRect/>
                      <a:stretch>
                        <a:fillRect/>
                      </a:stretch>
                    </p:blipFill>
                    <p:spPr bwMode="auto">
                      <a:xfrm>
                        <a:off x="1484313" y="3305175"/>
                        <a:ext cx="10221912" cy="2117725"/>
                      </a:xfrm>
                      <a:prstGeom prst="rect">
                        <a:avLst/>
                      </a:prstGeom>
                      <a:noFill/>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8CC03-FF0A-4E93-E5A6-0A97D690A70F}"/>
              </a:ext>
            </a:extLst>
          </p:cNvPr>
          <p:cNvSpPr>
            <a:spLocks noGrp="1"/>
          </p:cNvSpPr>
          <p:nvPr>
            <p:ph type="title"/>
          </p:nvPr>
        </p:nvSpPr>
        <p:spPr/>
        <p:txBody>
          <a:bodyPr/>
          <a:lstStyle/>
          <a:p>
            <a:r>
              <a:rPr lang="en-US" dirty="0"/>
              <a:t>IEEE 802 Orientation</a:t>
            </a:r>
          </a:p>
        </p:txBody>
      </p:sp>
      <p:sp>
        <p:nvSpPr>
          <p:cNvPr id="3" name="Content Placeholder 2">
            <a:extLst>
              <a:ext uri="{FF2B5EF4-FFF2-40B4-BE49-F238E27FC236}">
                <a16:creationId xmlns:a16="http://schemas.microsoft.com/office/drawing/2014/main" id="{0658BBFA-8DC4-B000-72B0-49C8CEC3AAF6}"/>
              </a:ext>
            </a:extLst>
          </p:cNvPr>
          <p:cNvSpPr>
            <a:spLocks noGrp="1"/>
          </p:cNvSpPr>
          <p:nvPr>
            <p:ph idx="1"/>
          </p:nvPr>
        </p:nvSpPr>
        <p:spPr>
          <a:xfrm>
            <a:off x="914401" y="1981201"/>
            <a:ext cx="10361084" cy="4400127"/>
          </a:xfrm>
        </p:spPr>
        <p:txBody>
          <a:bodyPr/>
          <a:lstStyle/>
          <a:p>
            <a:r>
              <a:rPr lang="en-US" dirty="0"/>
              <a:t>The orientation slides are here:</a:t>
            </a:r>
          </a:p>
          <a:p>
            <a:pPr lvl="1"/>
            <a:r>
              <a:rPr lang="en-US" dirty="0"/>
              <a:t>https://mentor.ieee.org/802-ec/dcn/20/ec-20-0023-11-00EC-ieee-802-orientation.pptx</a:t>
            </a:r>
          </a:p>
          <a:p>
            <a:endParaRPr lang="en-US" dirty="0"/>
          </a:p>
          <a:p>
            <a:r>
              <a:rPr lang="en-US" dirty="0"/>
              <a:t>Two conference calls on July 21</a:t>
            </a:r>
            <a:r>
              <a:rPr lang="en-US" baseline="30000" dirty="0"/>
              <a:t>st</a:t>
            </a:r>
            <a:r>
              <a:rPr lang="en-US" dirty="0"/>
              <a:t>, to provide flexibility to attendees.</a:t>
            </a:r>
          </a:p>
          <a:p>
            <a:pPr>
              <a:buFont typeface="Arial" panose="020B0604020202020204" pitchFamily="34" charset="0"/>
              <a:buChar char="•"/>
            </a:pPr>
            <a:r>
              <a:rPr lang="en-US" dirty="0"/>
              <a:t>11 am Eastern U.S.</a:t>
            </a:r>
          </a:p>
          <a:p>
            <a:pPr>
              <a:buFont typeface="Arial" panose="020B0604020202020204" pitchFamily="34" charset="0"/>
              <a:buChar char="•"/>
            </a:pPr>
            <a:r>
              <a:rPr lang="en-US" dirty="0"/>
              <a:t>10 pm Eastern U.S.</a:t>
            </a:r>
          </a:p>
          <a:p>
            <a:pPr>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0E7F1AE-F59E-02FC-4B60-CE39E046AD6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29D482D-4FB1-7105-76F1-76A528A5156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697218FF-9C16-6A99-9578-5BD8348CB1A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052039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C2DBB-F10A-C6C9-9263-2EE0EFA73718}"/>
              </a:ext>
            </a:extLst>
          </p:cNvPr>
          <p:cNvSpPr>
            <a:spLocks noGrp="1"/>
          </p:cNvSpPr>
          <p:nvPr>
            <p:ph type="title"/>
          </p:nvPr>
        </p:nvSpPr>
        <p:spPr/>
        <p:txBody>
          <a:bodyPr/>
          <a:lstStyle/>
          <a:p>
            <a:r>
              <a:rPr lang="en-US" dirty="0"/>
              <a:t>Invitation email</a:t>
            </a:r>
          </a:p>
        </p:txBody>
      </p:sp>
      <p:sp>
        <p:nvSpPr>
          <p:cNvPr id="4" name="Slide Number Placeholder 3">
            <a:extLst>
              <a:ext uri="{FF2B5EF4-FFF2-40B4-BE49-F238E27FC236}">
                <a16:creationId xmlns:a16="http://schemas.microsoft.com/office/drawing/2014/main" id="{CCECE4C7-E42D-AE62-B963-DF6F1AD3243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10FA34C-B623-F7CD-9FF9-FA8A5404EE3B}"/>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891F1A3C-0A11-7077-7604-3CAF5FF681BD}"/>
              </a:ext>
            </a:extLst>
          </p:cNvPr>
          <p:cNvSpPr>
            <a:spLocks noGrp="1"/>
          </p:cNvSpPr>
          <p:nvPr>
            <p:ph type="dt" idx="15"/>
          </p:nvPr>
        </p:nvSpPr>
        <p:spPr/>
        <p:txBody>
          <a:bodyPr/>
          <a:lstStyle/>
          <a:p>
            <a:r>
              <a:rPr lang="en-US"/>
              <a:t>July 2025</a:t>
            </a:r>
            <a:endParaRPr lang="en-GB" dirty="0"/>
          </a:p>
        </p:txBody>
      </p:sp>
      <p:graphicFrame>
        <p:nvGraphicFramePr>
          <p:cNvPr id="9" name="Content Placeholder 8">
            <a:extLst>
              <a:ext uri="{FF2B5EF4-FFF2-40B4-BE49-F238E27FC236}">
                <a16:creationId xmlns:a16="http://schemas.microsoft.com/office/drawing/2014/main" id="{3C399E61-5707-4D25-DD06-E4984357CC9E}"/>
              </a:ext>
            </a:extLst>
          </p:cNvPr>
          <p:cNvGraphicFramePr>
            <a:graphicFrameLocks noGrp="1"/>
          </p:cNvGraphicFramePr>
          <p:nvPr>
            <p:ph idx="1"/>
            <p:extLst>
              <p:ext uri="{D42A27DB-BD31-4B8C-83A1-F6EECF244321}">
                <p14:modId xmlns:p14="http://schemas.microsoft.com/office/powerpoint/2010/main" val="1308118752"/>
              </p:ext>
            </p:extLst>
          </p:nvPr>
        </p:nvGraphicFramePr>
        <p:xfrm>
          <a:off x="914400" y="1484784"/>
          <a:ext cx="10361613" cy="5286306"/>
        </p:xfrm>
        <a:graphic>
          <a:graphicData uri="http://schemas.openxmlformats.org/drawingml/2006/table">
            <a:tbl>
              <a:tblPr/>
              <a:tblGrid>
                <a:gridCol w="10361613">
                  <a:extLst>
                    <a:ext uri="{9D8B030D-6E8A-4147-A177-3AD203B41FA5}">
                      <a16:colId xmlns:a16="http://schemas.microsoft.com/office/drawing/2014/main" val="1736243576"/>
                    </a:ext>
                  </a:extLst>
                </a:gridCol>
              </a:tblGrid>
              <a:tr h="770315">
                <a:tc>
                  <a:txBody>
                    <a:bodyPr/>
                    <a:lstStyle/>
                    <a:p>
                      <a:pPr algn="l">
                        <a:lnSpc>
                          <a:spcPct val="100000"/>
                        </a:lnSpc>
                        <a:buNone/>
                      </a:pPr>
                      <a:r>
                        <a:rPr lang="en-US" sz="1400" b="0" i="0" dirty="0">
                          <a:solidFill>
                            <a:srgbClr val="000000"/>
                          </a:solidFill>
                          <a:effectLst/>
                          <a:latin typeface="Arial" panose="020B0604020202020204" pitchFamily="34" charset="0"/>
                        </a:rPr>
                        <a:t>As a new attendee to IEEE 802, I'd like to encourage you to attend one of our new member orientation conference calls. We'll be going over the IEEE 802 Orientation material, which can be found at the following link, </a:t>
                      </a:r>
                      <a:r>
                        <a:rPr lang="en-US" sz="1400" b="0" i="0" dirty="0">
                          <a:solidFill>
                            <a:schemeClr val="tx1"/>
                          </a:solidFill>
                          <a:effectLst/>
                          <a:latin typeface="Arial" panose="020B0604020202020204" pitchFamily="34" charset="0"/>
                          <a:hlinkClick r:id="rId2">
                            <a:extLst>
                              <a:ext uri="{A12FA001-AC4F-418D-AE19-62706E023703}">
                                <ahyp:hlinkClr xmlns:ahyp="http://schemas.microsoft.com/office/drawing/2018/hyperlinkcolor" val="tx"/>
                              </a:ext>
                            </a:extLst>
                          </a:hlinkClick>
                        </a:rPr>
                        <a:t>https://mentor.ieee.org/802-ec/documents?is_dcn=0023&amp;is_year=2020</a:t>
                      </a:r>
                      <a:endParaRPr lang="en-US" sz="1400" b="0" i="0" dirty="0">
                        <a:solidFill>
                          <a:schemeClr val="tx1"/>
                        </a:solidFill>
                        <a:effectLst/>
                        <a:latin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790767210"/>
                  </a:ext>
                </a:extLst>
              </a:tr>
              <a:tr h="770315">
                <a:tc>
                  <a:txBody>
                    <a:bodyPr/>
                    <a:lstStyle/>
                    <a:p>
                      <a:pPr algn="l">
                        <a:lnSpc>
                          <a:spcPct val="100000"/>
                        </a:lnSpc>
                        <a:buNone/>
                      </a:pPr>
                      <a:endParaRPr lang="en-US" sz="1400" b="0" i="0" dirty="0">
                        <a:solidFill>
                          <a:srgbClr val="000000"/>
                        </a:solidFill>
                        <a:effectLst/>
                        <a:latin typeface="Arial" panose="020B0604020202020204" pitchFamily="34" charset="0"/>
                      </a:endParaRPr>
                    </a:p>
                    <a:p>
                      <a:pPr algn="l">
                        <a:lnSpc>
                          <a:spcPct val="100000"/>
                        </a:lnSpc>
                        <a:buNone/>
                      </a:pPr>
                      <a:r>
                        <a:rPr lang="en-US" sz="1400" b="0" i="0" dirty="0">
                          <a:solidFill>
                            <a:srgbClr val="000000"/>
                          </a:solidFill>
                          <a:effectLst/>
                          <a:latin typeface="Arial" panose="020B0604020202020204" pitchFamily="34" charset="0"/>
                        </a:rPr>
                        <a:t>There will be two calls on Monday, July 21st. One at 11 am eastern US, and the second at 10 pm eastern US. The calls will cover the same material.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328060307"/>
                  </a:ext>
                </a:extLst>
              </a:tr>
              <a:tr h="256772">
                <a:tc>
                  <a:txBody>
                    <a:bodyPr/>
                    <a:lstStyle/>
                    <a:p>
                      <a:pPr algn="l">
                        <a:lnSpc>
                          <a:spcPct val="100000"/>
                        </a:lnSpc>
                        <a:buNone/>
                      </a:pPr>
                      <a:r>
                        <a:rPr lang="en-US" sz="1400" b="1" i="0" dirty="0">
                          <a:solidFill>
                            <a:srgbClr val="000000"/>
                          </a:solidFill>
                          <a:effectLst/>
                          <a:latin typeface="Arial" panose="020B0604020202020204" pitchFamily="34" charset="0"/>
                        </a:rPr>
                        <a:t>Session #1 at 11 am eastern time US</a:t>
                      </a:r>
                      <a:endParaRPr lang="en-US" sz="1400" b="0" i="0" dirty="0">
                        <a:solidFill>
                          <a:srgbClr val="000000"/>
                        </a:solidFill>
                        <a:effectLst/>
                        <a:latin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863856102"/>
                  </a:ext>
                </a:extLst>
              </a:tr>
              <a:tr h="770315">
                <a:tc>
                  <a:txBody>
                    <a:bodyPr/>
                    <a:lstStyle/>
                    <a:p>
                      <a:pPr algn="l">
                        <a:lnSpc>
                          <a:spcPct val="100000"/>
                        </a:lnSpc>
                        <a:buNone/>
                      </a:pPr>
                      <a:r>
                        <a:rPr lang="en-US" sz="1400" b="0" i="0" u="sng" dirty="0">
                          <a:solidFill>
                            <a:schemeClr val="tx1"/>
                          </a:solidFill>
                          <a:effectLst/>
                          <a:latin typeface="Arial" panose="020B0604020202020204" pitchFamily="34" charset="0"/>
                          <a:hlinkClick r:id="rId3">
                            <a:extLst>
                              <a:ext uri="{A12FA001-AC4F-418D-AE19-62706E023703}">
                                <ahyp:hlinkClr xmlns:ahyp="http://schemas.microsoft.com/office/drawing/2018/hyperlinkcolor" val="tx"/>
                              </a:ext>
                            </a:extLst>
                          </a:hlinkClick>
                        </a:rPr>
                        <a:t>https://calendar.google.com/calendar/event?action=TEMPLATE&amp;tmeid=MzFxZmtkZG5ia2JpZXA2NmptbnBhM2wxY2IgYjFpNjE3OTdycWNlOGtzNWZkOWZpN2sybmNAZw&amp;tmsrc=b1i61797rqce8ks5fd9fi7k2nc%40group.calendar.google.com</a:t>
                      </a:r>
                      <a:endParaRPr lang="en-US" sz="1400" b="0" i="0" dirty="0">
                        <a:solidFill>
                          <a:schemeClr val="tx1"/>
                        </a:solidFill>
                        <a:effectLst/>
                        <a:latin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998824231"/>
                  </a:ext>
                </a:extLst>
              </a:tr>
              <a:tr h="332207">
                <a:tc>
                  <a:txBody>
                    <a:bodyPr/>
                    <a:lstStyle/>
                    <a:p>
                      <a:pPr algn="l">
                        <a:lnSpc>
                          <a:spcPct val="100000"/>
                        </a:lnSpc>
                        <a:buNone/>
                      </a:pPr>
                      <a:endParaRPr lang="en-US" sz="1400" b="0" i="0" dirty="0">
                        <a:solidFill>
                          <a:srgbClr val="000000"/>
                        </a:solidFill>
                        <a:effectLst/>
                        <a:latin typeface="Arial" panose="020B0604020202020204" pitchFamily="34" charset="0"/>
                      </a:endParaRPr>
                    </a:p>
                  </a:txBody>
                  <a:tcPr marL="0" marR="0" marT="31750" marB="31750" anchor="ctr">
                    <a:lnL>
                      <a:noFill/>
                    </a:lnL>
                    <a:lnR>
                      <a:noFill/>
                    </a:lnR>
                    <a:lnT>
                      <a:noFill/>
                    </a:lnT>
                    <a:lnB>
                      <a:noFill/>
                    </a:lnB>
                    <a:solidFill>
                      <a:srgbClr val="FFFFFF"/>
                    </a:solidFill>
                  </a:tcPr>
                </a:tc>
                <a:extLst>
                  <a:ext uri="{0D108BD9-81ED-4DB2-BD59-A6C34878D82A}">
                    <a16:rowId xmlns:a16="http://schemas.microsoft.com/office/drawing/2014/main" val="466235946"/>
                  </a:ext>
                </a:extLst>
              </a:tr>
              <a:tr h="256772">
                <a:tc>
                  <a:txBody>
                    <a:bodyPr/>
                    <a:lstStyle/>
                    <a:p>
                      <a:pPr algn="l">
                        <a:lnSpc>
                          <a:spcPct val="100000"/>
                        </a:lnSpc>
                        <a:buNone/>
                      </a:pPr>
                      <a:r>
                        <a:rPr lang="en-US" sz="1400" b="1" i="0" dirty="0">
                          <a:solidFill>
                            <a:srgbClr val="000000"/>
                          </a:solidFill>
                          <a:effectLst/>
                          <a:latin typeface="Arial" panose="020B0604020202020204" pitchFamily="34" charset="0"/>
                        </a:rPr>
                        <a:t>Session #2 at 10 pm eastern time US</a:t>
                      </a:r>
                      <a:endParaRPr lang="en-US" sz="1400" b="0" i="0" dirty="0">
                        <a:solidFill>
                          <a:srgbClr val="000000"/>
                        </a:solidFill>
                        <a:effectLst/>
                        <a:latin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931272654"/>
                  </a:ext>
                </a:extLst>
              </a:tr>
              <a:tr h="770315">
                <a:tc>
                  <a:txBody>
                    <a:bodyPr/>
                    <a:lstStyle/>
                    <a:p>
                      <a:pPr algn="l">
                        <a:lnSpc>
                          <a:spcPct val="100000"/>
                        </a:lnSpc>
                        <a:buNone/>
                      </a:pPr>
                      <a:r>
                        <a:rPr lang="en-US" sz="1400" b="0" i="0" u="sng" dirty="0">
                          <a:solidFill>
                            <a:schemeClr val="tx1"/>
                          </a:solidFill>
                          <a:effectLst/>
                          <a:latin typeface="Arial" panose="020B0604020202020204" pitchFamily="34" charset="0"/>
                          <a:hlinkClick r:id="rId4">
                            <a:extLst>
                              <a:ext uri="{A12FA001-AC4F-418D-AE19-62706E023703}">
                                <ahyp:hlinkClr xmlns:ahyp="http://schemas.microsoft.com/office/drawing/2018/hyperlinkcolor" val="tx"/>
                              </a:ext>
                            </a:extLst>
                          </a:hlinkClick>
                        </a:rPr>
                        <a:t>https://calendar.google.com/calendar/event?action=TEMPLATE&amp;tmeid=NnZwZjdhMXJxMG5uanA4cjJjZHY0cmNtNnIgYjFpNjE3OTdycWNlOGtzNWZkOWZpN2sybmNAZw&amp;tmsrc=b1i61797rqce8ks5fd9fi7k2nc%40group.calendar.google.com</a:t>
                      </a:r>
                      <a:endParaRPr lang="en-US" sz="1400" b="0" i="0" dirty="0">
                        <a:solidFill>
                          <a:schemeClr val="tx1"/>
                        </a:solidFill>
                        <a:effectLst/>
                        <a:latin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924577604"/>
                  </a:ext>
                </a:extLst>
              </a:tr>
              <a:tr h="332207">
                <a:tc>
                  <a:txBody>
                    <a:bodyPr/>
                    <a:lstStyle/>
                    <a:p>
                      <a:pPr algn="l">
                        <a:lnSpc>
                          <a:spcPct val="100000"/>
                        </a:lnSpc>
                        <a:buNone/>
                      </a:pPr>
                      <a:r>
                        <a:rPr lang="en-US" sz="1400" b="0" i="0" dirty="0">
                          <a:solidFill>
                            <a:srgbClr val="000000"/>
                          </a:solidFill>
                          <a:effectLst/>
                          <a:latin typeface="Arial" panose="020B0604020202020204" pitchFamily="34" charset="0"/>
                        </a:rPr>
                        <a:t> </a:t>
                      </a:r>
                    </a:p>
                  </a:txBody>
                  <a:tcPr marL="0" marR="0" marT="31750" marB="31750" anchor="ctr">
                    <a:lnL>
                      <a:noFill/>
                    </a:lnL>
                    <a:lnR>
                      <a:noFill/>
                    </a:lnR>
                    <a:lnT>
                      <a:noFill/>
                    </a:lnT>
                    <a:lnB>
                      <a:noFill/>
                    </a:lnB>
                    <a:solidFill>
                      <a:srgbClr val="FFFFFF"/>
                    </a:solidFill>
                  </a:tcPr>
                </a:tc>
                <a:extLst>
                  <a:ext uri="{0D108BD9-81ED-4DB2-BD59-A6C34878D82A}">
                    <a16:rowId xmlns:a16="http://schemas.microsoft.com/office/drawing/2014/main" val="2141564687"/>
                  </a:ext>
                </a:extLst>
              </a:tr>
              <a:tr h="256772">
                <a:tc>
                  <a:txBody>
                    <a:bodyPr/>
                    <a:lstStyle/>
                    <a:p>
                      <a:pPr algn="l">
                        <a:lnSpc>
                          <a:spcPct val="100000"/>
                        </a:lnSpc>
                        <a:buNone/>
                      </a:pPr>
                      <a:r>
                        <a:rPr lang="en-US" sz="1400" b="0" i="0" dirty="0">
                          <a:solidFill>
                            <a:srgbClr val="000000"/>
                          </a:solidFill>
                          <a:effectLst/>
                          <a:latin typeface="Arial" panose="020B0604020202020204" pitchFamily="34" charset="0"/>
                        </a:rPr>
                        <a:t>Prior to the call, please attempt to log into IMAT at the following link,</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4242550840"/>
                  </a:ext>
                </a:extLst>
              </a:tr>
              <a:tr h="256772">
                <a:tc>
                  <a:txBody>
                    <a:bodyPr/>
                    <a:lstStyle/>
                    <a:p>
                      <a:pPr algn="l">
                        <a:lnSpc>
                          <a:spcPct val="100000"/>
                        </a:lnSpc>
                        <a:buNone/>
                      </a:pPr>
                      <a:r>
                        <a:rPr lang="en-US" sz="1400" b="0" i="0" u="sng" dirty="0">
                          <a:solidFill>
                            <a:schemeClr val="tx1"/>
                          </a:solidFill>
                          <a:effectLst/>
                          <a:latin typeface="Arial" panose="020B0604020202020204" pitchFamily="34" charset="0"/>
                          <a:hlinkClick r:id="rId5">
                            <a:extLst>
                              <a:ext uri="{A12FA001-AC4F-418D-AE19-62706E023703}">
                                <ahyp:hlinkClr xmlns:ahyp="http://schemas.microsoft.com/office/drawing/2018/hyperlinkcolor" val="tx"/>
                              </a:ext>
                            </a:extLst>
                          </a:hlinkClick>
                        </a:rPr>
                        <a:t>https://imat.ieee.org</a:t>
                      </a:r>
                      <a:endParaRPr lang="en-US" sz="1400" b="0" i="0" dirty="0">
                        <a:solidFill>
                          <a:schemeClr val="tx1"/>
                        </a:solidFill>
                        <a:effectLst/>
                        <a:latin typeface="Arial" panose="020B0604020202020204" pitchFamily="34" charset="0"/>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724831024"/>
                  </a:ext>
                </a:extLst>
              </a:tr>
              <a:tr h="256772">
                <a:tc>
                  <a:txBody>
                    <a:bodyPr/>
                    <a:lstStyle/>
                    <a:p>
                      <a:pPr algn="l">
                        <a:lnSpc>
                          <a:spcPct val="100000"/>
                        </a:lnSpc>
                        <a:buNone/>
                      </a:pPr>
                      <a:r>
                        <a:rPr lang="en-US" sz="1400" b="0" i="0" dirty="0">
                          <a:solidFill>
                            <a:srgbClr val="000000"/>
                          </a:solidFill>
                          <a:effectLst/>
                          <a:latin typeface="Arial" panose="020B0604020202020204" pitchFamily="34" charset="0"/>
                        </a:rPr>
                        <a:t>Logging into IMAT uses your IEEE Account credentials.</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339379732"/>
                  </a:ext>
                </a:extLst>
              </a:tr>
              <a:tr h="256772">
                <a:tc>
                  <a:txBody>
                    <a:bodyPr/>
                    <a:lstStyle/>
                    <a:p>
                      <a:pPr algn="l">
                        <a:lnSpc>
                          <a:spcPct val="100000"/>
                        </a:lnSpc>
                        <a:buNone/>
                      </a:pPr>
                      <a:r>
                        <a:rPr lang="en-US" sz="1400" b="0" i="0" dirty="0">
                          <a:solidFill>
                            <a:srgbClr val="000000"/>
                          </a:solidFill>
                          <a:effectLst/>
                          <a:latin typeface="Arial" panose="020B0604020202020204" pitchFamily="34" charset="0"/>
                        </a:rPr>
                        <a:t>During orientation, we will review logging into IMAT.</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472607195"/>
                  </a:ext>
                </a:extLst>
              </a:tr>
            </a:tbl>
          </a:graphicData>
        </a:graphic>
      </p:graphicFrame>
    </p:spTree>
    <p:extLst>
      <p:ext uri="{BB962C8B-B14F-4D97-AF65-F5344CB8AC3E}">
        <p14:creationId xmlns:p14="http://schemas.microsoft.com/office/powerpoint/2010/main" val="2161510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C0A79-8376-9F86-89FC-378BEE980D3E}"/>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C439D617-E286-66F0-AFFA-5EDA860E6103}"/>
              </a:ext>
            </a:extLst>
          </p:cNvPr>
          <p:cNvSpPr>
            <a:spLocks noGrp="1"/>
          </p:cNvSpPr>
          <p:nvPr>
            <p:ph idx="1"/>
          </p:nvPr>
        </p:nvSpPr>
        <p:spPr>
          <a:xfrm>
            <a:off x="914401" y="1981201"/>
            <a:ext cx="6117703" cy="4113213"/>
          </a:xfrm>
        </p:spPr>
        <p:txBody>
          <a:bodyPr/>
          <a:lstStyle/>
          <a:p>
            <a:r>
              <a:rPr lang="en-US" dirty="0"/>
              <a:t>Invitation email sent to first timers</a:t>
            </a:r>
          </a:p>
          <a:p>
            <a:pPr lvl="1"/>
            <a:r>
              <a:rPr lang="en-US" dirty="0"/>
              <a:t>51 Letters of Invitation Sent (1 for Dave Halasz)</a:t>
            </a:r>
          </a:p>
          <a:p>
            <a:endParaRPr lang="en-US" dirty="0"/>
          </a:p>
          <a:p>
            <a:r>
              <a:rPr lang="en-US" dirty="0"/>
              <a:t>July 21, 11am</a:t>
            </a:r>
          </a:p>
          <a:p>
            <a:pPr lvl="1"/>
            <a:r>
              <a:rPr lang="en-US" dirty="0"/>
              <a:t>12 + Dave Halasz + James Gilb</a:t>
            </a:r>
          </a:p>
          <a:p>
            <a:endParaRPr lang="en-US" dirty="0"/>
          </a:p>
          <a:p>
            <a:r>
              <a:rPr lang="en-US" dirty="0"/>
              <a:t>July 21, 10 pm </a:t>
            </a:r>
          </a:p>
          <a:p>
            <a:pPr lvl="1"/>
            <a:r>
              <a:rPr lang="en-US" dirty="0"/>
              <a:t>4 + Dave Halasz</a:t>
            </a:r>
          </a:p>
        </p:txBody>
      </p:sp>
      <p:sp>
        <p:nvSpPr>
          <p:cNvPr id="4" name="Slide Number Placeholder 3">
            <a:extLst>
              <a:ext uri="{FF2B5EF4-FFF2-40B4-BE49-F238E27FC236}">
                <a16:creationId xmlns:a16="http://schemas.microsoft.com/office/drawing/2014/main" id="{508FD770-C739-4C79-7580-D3FC02AE353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2EA8AF-60B1-8AAF-EC73-FB7F384E4B0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0FA89F7-5044-6900-2D81-CB4FBCE99D7B}"/>
              </a:ext>
            </a:extLst>
          </p:cNvPr>
          <p:cNvSpPr>
            <a:spLocks noGrp="1"/>
          </p:cNvSpPr>
          <p:nvPr>
            <p:ph type="dt" idx="15"/>
          </p:nvPr>
        </p:nvSpPr>
        <p:spPr/>
        <p:txBody>
          <a:bodyPr/>
          <a:lstStyle/>
          <a:p>
            <a:r>
              <a:rPr lang="en-US"/>
              <a:t>July 2025</a:t>
            </a:r>
            <a:endParaRPr lang="en-GB" dirty="0"/>
          </a:p>
        </p:txBody>
      </p:sp>
      <p:sp>
        <p:nvSpPr>
          <p:cNvPr id="7" name="Content Placeholder 2">
            <a:extLst>
              <a:ext uri="{FF2B5EF4-FFF2-40B4-BE49-F238E27FC236}">
                <a16:creationId xmlns:a16="http://schemas.microsoft.com/office/drawing/2014/main" id="{F73751A1-823B-5F04-FFDF-0980990C850A}"/>
              </a:ext>
            </a:extLst>
          </p:cNvPr>
          <p:cNvSpPr txBox="1">
            <a:spLocks/>
          </p:cNvSpPr>
          <p:nvPr/>
        </p:nvSpPr>
        <p:spPr bwMode="auto">
          <a:xfrm>
            <a:off x="7116735" y="1981200"/>
            <a:ext cx="4036947"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kern="0" dirty="0"/>
              <a:t>In person attendee			26</a:t>
            </a:r>
          </a:p>
          <a:p>
            <a:r>
              <a:rPr lang="en-US" b="0" kern="0" dirty="0"/>
              <a:t>Virtual attendee			22</a:t>
            </a:r>
          </a:p>
          <a:p>
            <a:r>
              <a:rPr lang="en-US" b="0" kern="0" dirty="0"/>
              <a:t>IETF Day Pass			2</a:t>
            </a:r>
          </a:p>
          <a:p>
            <a:r>
              <a:rPr lang="en-US" b="0" kern="0" dirty="0"/>
              <a:t>Student					1</a:t>
            </a:r>
          </a:p>
          <a:p>
            <a:endParaRPr lang="en-US" b="0" kern="0" dirty="0"/>
          </a:p>
          <a:p>
            <a:r>
              <a:rPr lang="en-US" b="0" kern="0" dirty="0"/>
              <a:t>Total						51</a:t>
            </a:r>
          </a:p>
        </p:txBody>
      </p:sp>
    </p:spTree>
    <p:extLst>
      <p:ext uri="{BB962C8B-B14F-4D97-AF65-F5344CB8AC3E}">
        <p14:creationId xmlns:p14="http://schemas.microsoft.com/office/powerpoint/2010/main" val="2467403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ECB46-BE5E-5651-9586-B4EBEA41040F}"/>
              </a:ext>
            </a:extLst>
          </p:cNvPr>
          <p:cNvSpPr>
            <a:spLocks noGrp="1"/>
          </p:cNvSpPr>
          <p:nvPr>
            <p:ph type="title"/>
          </p:nvPr>
        </p:nvSpPr>
        <p:spPr/>
        <p:txBody>
          <a:bodyPr/>
          <a:lstStyle/>
          <a:p>
            <a:r>
              <a:rPr lang="en-US" dirty="0"/>
              <a:t>Issue 1</a:t>
            </a:r>
          </a:p>
        </p:txBody>
      </p:sp>
      <p:sp>
        <p:nvSpPr>
          <p:cNvPr id="3" name="Content Placeholder 2">
            <a:extLst>
              <a:ext uri="{FF2B5EF4-FFF2-40B4-BE49-F238E27FC236}">
                <a16:creationId xmlns:a16="http://schemas.microsoft.com/office/drawing/2014/main" id="{F5E1D14B-A097-7FFC-02A6-6B69006D2A82}"/>
              </a:ext>
            </a:extLst>
          </p:cNvPr>
          <p:cNvSpPr>
            <a:spLocks noGrp="1"/>
          </p:cNvSpPr>
          <p:nvPr>
            <p:ph idx="1"/>
          </p:nvPr>
        </p:nvSpPr>
        <p:spPr/>
        <p:txBody>
          <a:bodyPr/>
          <a:lstStyle/>
          <a:p>
            <a:r>
              <a:rPr lang="en-US" dirty="0"/>
              <a:t>With </a:t>
            </a:r>
            <a:r>
              <a:rPr lang="en-US" dirty="0" err="1"/>
              <a:t>imat</a:t>
            </a:r>
            <a:r>
              <a:rPr lang="en-US" dirty="0"/>
              <a:t> login, one attendee didn’t remember their login.</a:t>
            </a:r>
          </a:p>
          <a:p>
            <a:endParaRPr lang="en-US" dirty="0"/>
          </a:p>
          <a:p>
            <a:r>
              <a:rPr lang="en-US" dirty="0"/>
              <a:t>Action Item : In invitation email, highlight that we will be logging into </a:t>
            </a:r>
            <a:r>
              <a:rPr lang="en-US" dirty="0" err="1"/>
              <a:t>imat</a:t>
            </a:r>
            <a:r>
              <a:rPr lang="en-US" dirty="0"/>
              <a:t>. And to remember their login.</a:t>
            </a:r>
          </a:p>
        </p:txBody>
      </p:sp>
      <p:sp>
        <p:nvSpPr>
          <p:cNvPr id="4" name="Slide Number Placeholder 3">
            <a:extLst>
              <a:ext uri="{FF2B5EF4-FFF2-40B4-BE49-F238E27FC236}">
                <a16:creationId xmlns:a16="http://schemas.microsoft.com/office/drawing/2014/main" id="{DD712D86-6229-D853-C5A4-B8F8747F347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EF89032-AC6C-4DCB-ED78-EE2F450AB48F}"/>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4C0DAD5C-2FEE-F635-2FC3-6C69AFB141D7}"/>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5825410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6932</TotalTime>
  <Words>456</Words>
  <Application>Microsoft Office PowerPoint</Application>
  <PresentationFormat>Widescreen</PresentationFormat>
  <Paragraphs>61</Paragraphs>
  <Slides>5</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Arial Unicode MS</vt:lpstr>
      <vt:lpstr>Times New Roman</vt:lpstr>
      <vt:lpstr>Office Theme</vt:lpstr>
      <vt:lpstr>Document</vt:lpstr>
      <vt:lpstr>IEEE 802 Orientation Report</vt:lpstr>
      <vt:lpstr>IEEE 802 Orientation</vt:lpstr>
      <vt:lpstr>Invitation email</vt:lpstr>
      <vt:lpstr>Attendance</vt:lpstr>
      <vt:lpstr>Issue 1</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Orientation Report</dc:title>
  <dc:subject/>
  <dc:creator>Dave Halasz</dc:creator>
  <cp:keywords/>
  <dc:description/>
  <cp:lastModifiedBy>David Halasz</cp:lastModifiedBy>
  <cp:revision>99</cp:revision>
  <cp:lastPrinted>1601-01-01T00:00:00Z</cp:lastPrinted>
  <dcterms:created xsi:type="dcterms:W3CDTF">2019-09-19T04:57:16Z</dcterms:created>
  <dcterms:modified xsi:type="dcterms:W3CDTF">2025-07-24T13:10:39Z</dcterms:modified>
  <cp:category/>
</cp:coreProperties>
</file>