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256" r:id="rId2"/>
    <p:sldId id="257" r:id="rId3"/>
    <p:sldId id="266" r:id="rId4"/>
    <p:sldId id="381" r:id="rId5"/>
    <p:sldId id="382" r:id="rId6"/>
    <p:sldId id="383" r:id="rId7"/>
    <p:sldId id="386" r:id="rId8"/>
    <p:sldId id="385" r:id="rId9"/>
    <p:sldId id="405" r:id="rId10"/>
    <p:sldId id="384" r:id="rId11"/>
    <p:sldId id="415" r:id="rId12"/>
    <p:sldId id="407" r:id="rId13"/>
    <p:sldId id="408" r:id="rId14"/>
    <p:sldId id="409" r:id="rId15"/>
    <p:sldId id="410" r:id="rId16"/>
    <p:sldId id="411" r:id="rId17"/>
    <p:sldId id="412" r:id="rId18"/>
    <p:sldId id="416" r:id="rId19"/>
    <p:sldId id="417" r:id="rId20"/>
    <p:sldId id="418" r:id="rId21"/>
    <p:sldId id="419" r:id="rId22"/>
    <p:sldId id="420" r:id="rId23"/>
    <p:sldId id="421" r:id="rId24"/>
    <p:sldId id="422" r:id="rId25"/>
    <p:sldId id="423" r:id="rId26"/>
    <p:sldId id="426" r:id="rId27"/>
    <p:sldId id="424" r:id="rId28"/>
    <p:sldId id="425" r:id="rId29"/>
    <p:sldId id="414" r:id="rId30"/>
    <p:sldId id="428" r:id="rId31"/>
    <p:sldId id="427" r:id="rId32"/>
    <p:sldId id="264" r:id="rId33"/>
    <p:sldId id="406" r:id="rId34"/>
  </p:sldIdLst>
  <p:sldSz cx="12192000" cy="6858000"/>
  <p:notesSz cx="6934200" cy="9280525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38EB385-60AB-4DA3-8306-97DB7FBAD767}">
          <p14:sldIdLst>
            <p14:sldId id="256"/>
            <p14:sldId id="257"/>
            <p14:sldId id="266"/>
            <p14:sldId id="381"/>
            <p14:sldId id="382"/>
            <p14:sldId id="383"/>
            <p14:sldId id="386"/>
            <p14:sldId id="385"/>
            <p14:sldId id="405"/>
            <p14:sldId id="384"/>
            <p14:sldId id="415"/>
            <p14:sldId id="407"/>
            <p14:sldId id="408"/>
            <p14:sldId id="409"/>
            <p14:sldId id="410"/>
            <p14:sldId id="411"/>
            <p14:sldId id="412"/>
            <p14:sldId id="416"/>
            <p14:sldId id="417"/>
            <p14:sldId id="418"/>
            <p14:sldId id="419"/>
            <p14:sldId id="420"/>
            <p14:sldId id="421"/>
            <p14:sldId id="422"/>
            <p14:sldId id="423"/>
            <p14:sldId id="426"/>
            <p14:sldId id="424"/>
            <p14:sldId id="425"/>
            <p14:sldId id="414"/>
            <p14:sldId id="428"/>
            <p14:sldId id="427"/>
            <p14:sldId id="264"/>
          </p14:sldIdLst>
        </p14:section>
        <p14:section name="Backup technical info" id="{823F1B19-BCE0-4551-B105-A6E262E57082}">
          <p14:sldIdLst>
            <p14:sldId id="40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E30BE75-2A43-46C9-B32C-A3C2E2A250FC}" v="13" dt="2025-07-27T10:32:18.84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4" autoAdjust="0"/>
    <p:restoredTop sz="90024" autoAdjust="0"/>
  </p:normalViewPr>
  <p:slideViewPr>
    <p:cSldViewPr>
      <p:cViewPr varScale="1">
        <p:scale>
          <a:sx n="83" d="100"/>
          <a:sy n="83" d="100"/>
        </p:scale>
        <p:origin x="684" y="78"/>
      </p:cViewPr>
      <p:guideLst>
        <p:guide orient="horz" pos="2160"/>
        <p:guide pos="384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82" d="100"/>
          <a:sy n="82" d="100"/>
        </p:scale>
        <p:origin x="2772" y="11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n Rosdahl" userId="2820f357-2dd4-4127-8713-e0bfde0fd756" providerId="ADAL" clId="{8E30BE75-2A43-46C9-B32C-A3C2E2A250FC}"/>
    <pc:docChg chg="undo custSel addSld delSld modSld modMainMaster modSection">
      <pc:chgData name="Jon Rosdahl" userId="2820f357-2dd4-4127-8713-e0bfde0fd756" providerId="ADAL" clId="{8E30BE75-2A43-46C9-B32C-A3C2E2A250FC}" dt="2025-07-27T10:31:50.421" v="459" actId="20577"/>
      <pc:docMkLst>
        <pc:docMk/>
      </pc:docMkLst>
      <pc:sldChg chg="modSp mod">
        <pc:chgData name="Jon Rosdahl" userId="2820f357-2dd4-4127-8713-e0bfde0fd756" providerId="ADAL" clId="{8E30BE75-2A43-46C9-B32C-A3C2E2A250FC}" dt="2025-07-27T10:17:07.472" v="28" actId="6549"/>
        <pc:sldMkLst>
          <pc:docMk/>
          <pc:sldMk cId="0" sldId="256"/>
        </pc:sldMkLst>
        <pc:spChg chg="mod">
          <ac:chgData name="Jon Rosdahl" userId="2820f357-2dd4-4127-8713-e0bfde0fd756" providerId="ADAL" clId="{8E30BE75-2A43-46C9-B32C-A3C2E2A250FC}" dt="2025-07-27T10:15:04.370" v="17" actId="6549"/>
          <ac:spMkLst>
            <pc:docMk/>
            <pc:sldMk cId="0" sldId="256"/>
            <ac:spMk id="3073" creationId="{00000000-0000-0000-0000-000000000000}"/>
          </ac:spMkLst>
        </pc:spChg>
        <pc:spChg chg="mod">
          <ac:chgData name="Jon Rosdahl" userId="2820f357-2dd4-4127-8713-e0bfde0fd756" providerId="ADAL" clId="{8E30BE75-2A43-46C9-B32C-A3C2E2A250FC}" dt="2025-07-27T10:17:07.472" v="28" actId="6549"/>
          <ac:spMkLst>
            <pc:docMk/>
            <pc:sldMk cId="0" sldId="256"/>
            <ac:spMk id="3074" creationId="{00000000-0000-0000-0000-000000000000}"/>
          </ac:spMkLst>
        </pc:spChg>
      </pc:sldChg>
      <pc:sldChg chg="addSp modSp mod">
        <pc:chgData name="Jon Rosdahl" userId="2820f357-2dd4-4127-8713-e0bfde0fd756" providerId="ADAL" clId="{8E30BE75-2A43-46C9-B32C-A3C2E2A250FC}" dt="2025-07-27T10:31:17.348" v="458" actId="403"/>
        <pc:sldMkLst>
          <pc:docMk/>
          <pc:sldMk cId="0" sldId="257"/>
        </pc:sldMkLst>
        <pc:spChg chg="mod">
          <ac:chgData name="Jon Rosdahl" userId="2820f357-2dd4-4127-8713-e0bfde0fd756" providerId="ADAL" clId="{8E30BE75-2A43-46C9-B32C-A3C2E2A250FC}" dt="2025-07-27T10:31:17.348" v="458" actId="403"/>
          <ac:spMkLst>
            <pc:docMk/>
            <pc:sldMk cId="0" sldId="257"/>
            <ac:spMk id="4098" creationId="{00000000-0000-0000-0000-000000000000}"/>
          </ac:spMkLst>
        </pc:spChg>
        <pc:graphicFrameChg chg="add mod">
          <ac:chgData name="Jon Rosdahl" userId="2820f357-2dd4-4127-8713-e0bfde0fd756" providerId="ADAL" clId="{8E30BE75-2A43-46C9-B32C-A3C2E2A250FC}" dt="2025-07-27T10:18:37.918" v="56"/>
          <ac:graphicFrameMkLst>
            <pc:docMk/>
            <pc:sldMk cId="0" sldId="257"/>
            <ac:graphicFrameMk id="2" creationId="{A8F80465-F0D5-E57B-824C-EAF5716DE62E}"/>
          </ac:graphicFrameMkLst>
        </pc:graphicFrameChg>
      </pc:sldChg>
      <pc:sldChg chg="modSp mod">
        <pc:chgData name="Jon Rosdahl" userId="2820f357-2dd4-4127-8713-e0bfde0fd756" providerId="ADAL" clId="{8E30BE75-2A43-46C9-B32C-A3C2E2A250FC}" dt="2025-07-27T10:24:30.346" v="148" actId="6549"/>
        <pc:sldMkLst>
          <pc:docMk/>
          <pc:sldMk cId="1958133527" sldId="382"/>
        </pc:sldMkLst>
        <pc:spChg chg="mod">
          <ac:chgData name="Jon Rosdahl" userId="2820f357-2dd4-4127-8713-e0bfde0fd756" providerId="ADAL" clId="{8E30BE75-2A43-46C9-B32C-A3C2E2A250FC}" dt="2025-07-27T10:24:30.346" v="148" actId="6549"/>
          <ac:spMkLst>
            <pc:docMk/>
            <pc:sldMk cId="1958133527" sldId="382"/>
            <ac:spMk id="3" creationId="{B65004EF-392B-4090-BA25-F5447343F4F4}"/>
          </ac:spMkLst>
        </pc:spChg>
      </pc:sldChg>
      <pc:sldChg chg="modSp mod">
        <pc:chgData name="Jon Rosdahl" userId="2820f357-2dd4-4127-8713-e0bfde0fd756" providerId="ADAL" clId="{8E30BE75-2A43-46C9-B32C-A3C2E2A250FC}" dt="2025-07-27T10:28:59.440" v="455" actId="20577"/>
        <pc:sldMkLst>
          <pc:docMk/>
          <pc:sldMk cId="3606741644" sldId="384"/>
        </pc:sldMkLst>
        <pc:spChg chg="mod">
          <ac:chgData name="Jon Rosdahl" userId="2820f357-2dd4-4127-8713-e0bfde0fd756" providerId="ADAL" clId="{8E30BE75-2A43-46C9-B32C-A3C2E2A250FC}" dt="2025-07-27T10:28:59.440" v="455" actId="20577"/>
          <ac:spMkLst>
            <pc:docMk/>
            <pc:sldMk cId="3606741644" sldId="384"/>
            <ac:spMk id="3" creationId="{C83516C3-34E9-9304-2311-F921019D41A2}"/>
          </ac:spMkLst>
        </pc:spChg>
      </pc:sldChg>
      <pc:sldChg chg="new del">
        <pc:chgData name="Jon Rosdahl" userId="2820f357-2dd4-4127-8713-e0bfde0fd756" providerId="ADAL" clId="{8E30BE75-2A43-46C9-B32C-A3C2E2A250FC}" dt="2025-07-27T10:31:02.284" v="457" actId="2696"/>
        <pc:sldMkLst>
          <pc:docMk/>
          <pc:sldMk cId="4120638901" sldId="429"/>
        </pc:sldMkLst>
      </pc:sldChg>
      <pc:sldMasterChg chg="modSp mod">
        <pc:chgData name="Jon Rosdahl" userId="2820f357-2dd4-4127-8713-e0bfde0fd756" providerId="ADAL" clId="{8E30BE75-2A43-46C9-B32C-A3C2E2A250FC}" dt="2025-07-27T10:31:50.421" v="459" actId="20577"/>
        <pc:sldMasterMkLst>
          <pc:docMk/>
          <pc:sldMasterMk cId="0" sldId="2147483648"/>
        </pc:sldMasterMkLst>
        <pc:spChg chg="mod">
          <ac:chgData name="Jon Rosdahl" userId="2820f357-2dd4-4127-8713-e0bfde0fd756" providerId="ADAL" clId="{8E30BE75-2A43-46C9-B32C-A3C2E2A250FC}" dt="2025-07-27T10:31:50.421" v="459" actId="20577"/>
          <ac:spMkLst>
            <pc:docMk/>
            <pc:sldMasterMk cId="0" sldId="2147483648"/>
            <ac:spMk id="10" creationId="{00000000-0000-0000-0000-000000000000}"/>
          </ac:spMkLst>
        </pc:sp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/>
              <a:t>doc.: IEEE 802.EC-25/0154r0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/>
              <a:t>July 2025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Jon Rosdahl, Qualcomm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96500-462A-4966-9632-4197CBF31A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3744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934200" cy="92805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5640388" y="96838"/>
            <a:ext cx="639762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doc.: IEEE 802.EC-25/0154r0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54050" y="96838"/>
            <a:ext cx="825500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July 2025</a:t>
            </a:r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85763" y="701675"/>
            <a:ext cx="6161087" cy="3467100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4763" cy="417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600" tIns="46080" rIns="93600" bIns="4608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5357813" y="8985250"/>
            <a:ext cx="92233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Jon Rosdahl, Qualcomm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222625" y="8985250"/>
            <a:ext cx="511175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Page </a:t>
            </a:r>
            <a:fld id="{47A7FEEB-9CD2-43FE-843C-C5350BEACB4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2313" y="8985250"/>
            <a:ext cx="714375" cy="182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065918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creativecommons.org/licenses/by-sa/3.0/" TargetMode="External"/><Relationship Id="rId3" Type="http://schemas.openxmlformats.org/officeDocument/2006/relationships/hyperlink" Target="https://freepngimg.com/png/3501-microphone-png-image" TargetMode="External"/><Relationship Id="rId7" Type="http://schemas.openxmlformats.org/officeDocument/2006/relationships/hyperlink" Target="https://www.bluecinetech.co.uk/projector-screens/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creativecommons.org/licenses/by-nc-sa/3.0/" TargetMode="External"/><Relationship Id="rId5" Type="http://schemas.openxmlformats.org/officeDocument/2006/relationships/hyperlink" Target="https://androidpctv.com/yg620-fullhd-projector-price/" TargetMode="External"/><Relationship Id="rId4" Type="http://schemas.openxmlformats.org/officeDocument/2006/relationships/hyperlink" Target="https://creativecommons.org/licenses/by-nc/3.0/" TargetMode="Externa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802.EC-25/0154r0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July 2025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Jon Rosdahl, Qualcomm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465D53FD-DB5F-4815-BF01-6488A8FBD189}" type="slidenum">
              <a:rPr lang="en-US"/>
              <a:pPr/>
              <a:t>1</a:t>
            </a:fld>
            <a:endParaRPr lang="en-US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0441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802.EC-25/0154r0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July 2025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Jon Rosdahl, Qualcomm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2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3076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802.EC-25/0154r0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July 2025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Jon Rosdahl, Qualcomm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3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8892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/>
          </p:nvPr>
        </p:nvSpPr>
        <p:spPr/>
        <p:txBody>
          <a:bodyPr/>
          <a:lstStyle/>
          <a:p>
            <a:r>
              <a:rPr lang="en-US"/>
              <a:t>doc.: IEEE 802.EC-25/0154r0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/>
          </p:nvPr>
        </p:nvSpPr>
        <p:spPr/>
        <p:txBody>
          <a:bodyPr/>
          <a:lstStyle/>
          <a:p>
            <a:r>
              <a:rPr lang="en-US"/>
              <a:t>July 2025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/>
          </p:nvPr>
        </p:nvSpPr>
        <p:spPr/>
        <p:txBody>
          <a:bodyPr/>
          <a:lstStyle/>
          <a:p>
            <a:r>
              <a:rPr lang="en-US"/>
              <a:t>Jon Rosdahl, Qualcomm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r>
              <a:rPr lang="en-US"/>
              <a:t>Page </a:t>
            </a:r>
            <a:fld id="{47A7FEEB-9CD2-43FE-843C-C5350BEACB45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6990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800" dirty="0">
                <a:hlinkClick r:id="rId3" tooltip="https://freepngimg.com/png/3501-microphone-png-image"/>
              </a:rPr>
              <a:t>This Photo</a:t>
            </a:r>
            <a:r>
              <a:rPr lang="en-CA" sz="800" dirty="0"/>
              <a:t> by Unknown Author is licensed under </a:t>
            </a:r>
            <a:r>
              <a:rPr lang="en-CA" sz="800" dirty="0">
                <a:hlinkClick r:id="rId4" tooltip="https://creativecommons.org/licenses/by-nc/3.0/"/>
              </a:rPr>
              <a:t>CC BY-NC</a:t>
            </a:r>
            <a:endParaRPr lang="en-CA" sz="8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1200" dirty="0">
                <a:hlinkClick r:id="rId5" tooltip="https://androidpctv.com/yg620-fullhd-projector-price/"/>
              </a:rPr>
              <a:t>This Photo</a:t>
            </a:r>
            <a:r>
              <a:rPr lang="en-CA" sz="1200" dirty="0"/>
              <a:t> by Unknown Author is licensed under </a:t>
            </a:r>
            <a:r>
              <a:rPr lang="en-CA" sz="1200" dirty="0">
                <a:hlinkClick r:id="rId6" tooltip="https://creativecommons.org/licenses/by-nc-sa/3.0/"/>
              </a:rPr>
              <a:t>CC BY-SA-NC</a:t>
            </a:r>
            <a:endParaRPr lang="en-CA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1200" dirty="0">
                <a:hlinkClick r:id="rId7" tooltip="https://www.bluecinetech.co.uk/projector-screens/"/>
              </a:rPr>
              <a:t>This Photo</a:t>
            </a:r>
            <a:r>
              <a:rPr lang="en-CA" sz="1200" dirty="0"/>
              <a:t> by Unknown Author is licensed under </a:t>
            </a:r>
            <a:r>
              <a:rPr lang="en-CA" sz="1200" dirty="0">
                <a:hlinkClick r:id="rId8" tooltip="https://creativecommons.org/licenses/by-sa/3.0/"/>
              </a:rPr>
              <a:t>CC BY-SA</a:t>
            </a:r>
            <a:endParaRPr lang="en-CA" sz="1200" dirty="0"/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/>
          </p:nvPr>
        </p:nvSpPr>
        <p:spPr/>
        <p:txBody>
          <a:bodyPr/>
          <a:lstStyle/>
          <a:p>
            <a:r>
              <a:rPr lang="en-US"/>
              <a:t>doc.: IEEE 802.EC-25/0154r0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/>
          </p:nvPr>
        </p:nvSpPr>
        <p:spPr/>
        <p:txBody>
          <a:bodyPr/>
          <a:lstStyle/>
          <a:p>
            <a:r>
              <a:rPr lang="en-US"/>
              <a:t>July 2025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/>
          </p:nvPr>
        </p:nvSpPr>
        <p:spPr/>
        <p:txBody>
          <a:bodyPr/>
          <a:lstStyle/>
          <a:p>
            <a:r>
              <a:rPr lang="en-US"/>
              <a:t>Jon Rosdahl, Qualcomm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r>
              <a:rPr lang="en-US"/>
              <a:t>Page </a:t>
            </a:r>
            <a:fld id="{47A7FEEB-9CD2-43FE-843C-C5350BEACB45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4731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802.EC-25/0154r0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July 2025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Jon Rosdahl, Qualcomm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E6AF579C-E269-44CC-A9F4-B7D1E2EA3836}" type="slidenum">
              <a:rPr lang="en-US"/>
              <a:pPr/>
              <a:t>32</a:t>
            </a:fld>
            <a:endParaRPr lang="en-US"/>
          </a:p>
        </p:txBody>
      </p:sp>
      <p:sp>
        <p:nvSpPr>
          <p:cNvPr id="204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4468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July 2025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Jon Rosdahl, Qualcomm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DE40C9FC-4879-4F20-9ECA-A574A90476B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440F5867-744E-4AA6-B0ED-4C44D2DFBB7B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ftr" idx="14"/>
          </p:nvPr>
        </p:nvSpPr>
        <p:spPr bwMode="auto">
          <a:xfrm>
            <a:off x="7143757" y="6475414"/>
            <a:ext cx="424602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Jon Rosdahl, Qualcomm</a:t>
            </a:r>
            <a:endParaRPr lang="en-GB" dirty="0"/>
          </a:p>
        </p:txBody>
      </p:sp>
      <p:sp>
        <p:nvSpPr>
          <p:cNvPr id="12" name="Rectangle 3"/>
          <p:cNvSpPr>
            <a:spLocks noGrp="1" noChangeArrowheads="1"/>
          </p:cNvSpPr>
          <p:nvPr>
            <p:ph type="dt" idx="15"/>
          </p:nvPr>
        </p:nvSpPr>
        <p:spPr bwMode="auto">
          <a:xfrm>
            <a:off x="929217" y="333375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July 2025</a:t>
            </a:r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July 2025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Jon Rosdahl, Qualcomm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3ABCC52B-A3F7-440B-BBF2-55191E6E777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1" y="1981201"/>
            <a:ext cx="5077884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484" y="1981201"/>
            <a:ext cx="508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July 2025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Jon Rosdahl, Qualcomm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1CD163DD-D5E7-41DA-95F2-71530C24F8C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July 2025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>
          <a:xfrm>
            <a:off x="7524760" y="6475414"/>
            <a:ext cx="3865024" cy="180975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Jon Rosdahl, Qualcomm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9B99EC4-A1FB-4C79-B9A5-C1FFD5A9038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July 2025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Jon Rosdahl, Qualcomm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06B781AF-4CCF-49B0-A572-DE54FBE5D94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July 2025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Jon Rosdahl, Qualcomm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F5D8E26B-7BCF-4D25-9C89-0168A6618F1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July 2025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Jon Rosdahl, Qualcomm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B5E41C2-EF12-4EF2-8280-F2B4208277C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1" y="685801"/>
            <a:ext cx="2588684" cy="5408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1"/>
            <a:ext cx="7569200" cy="54086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July 2025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Jon Rosdahl, Qualcomm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9B0D65C8-A0CA-4DDA-83BB-89786621859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14401" y="685801"/>
            <a:ext cx="10361084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1" y="1981201"/>
            <a:ext cx="10361084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the outline text format</a:t>
            </a:r>
          </a:p>
          <a:p>
            <a:pPr lvl="1"/>
            <a:r>
              <a:rPr lang="en-GB" dirty="0"/>
              <a:t>Second Outline Level</a:t>
            </a:r>
          </a:p>
          <a:p>
            <a:pPr lvl="2"/>
            <a:r>
              <a:rPr lang="en-GB" dirty="0"/>
              <a:t>Third Outline Level</a:t>
            </a:r>
          </a:p>
          <a:p>
            <a:pPr lvl="3"/>
            <a:r>
              <a:rPr lang="en-GB" dirty="0"/>
              <a:t>Fourth Outline Level</a:t>
            </a:r>
          </a:p>
          <a:p>
            <a:pPr lvl="4"/>
            <a:r>
              <a:rPr lang="en-GB" dirty="0"/>
              <a:t>Fifth Outline Level</a:t>
            </a:r>
          </a:p>
          <a:p>
            <a:pPr lvl="4"/>
            <a:r>
              <a:rPr lang="en-GB" dirty="0"/>
              <a:t>Sixth Outline Level</a:t>
            </a:r>
          </a:p>
          <a:p>
            <a:pPr lvl="4"/>
            <a:r>
              <a:rPr lang="en-GB" dirty="0"/>
              <a:t>Seventh Outline Level</a:t>
            </a:r>
          </a:p>
          <a:p>
            <a:pPr lvl="4"/>
            <a:r>
              <a:rPr lang="en-GB" dirty="0"/>
              <a:t>Eighth Outline Level</a:t>
            </a:r>
          </a:p>
          <a:p>
            <a:pPr lvl="4"/>
            <a:r>
              <a:rPr lang="en-GB" dirty="0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929217" y="333375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July 2025</a:t>
            </a:r>
            <a:endParaRPr lang="en-GB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7143757" y="6475414"/>
            <a:ext cx="424602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Jon Rosdahl, Qualcomm</a:t>
            </a:r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5793318" y="6475414"/>
            <a:ext cx="704849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Slide </a:t>
            </a:r>
            <a:fld id="{D09C756B-EB39-4236-ADBB-73052B179AE4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914400" y="609600"/>
            <a:ext cx="103632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40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12285" y="6475413"/>
            <a:ext cx="526811" cy="18466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solidFill>
                  <a:srgbClr val="000000"/>
                </a:solidFill>
              </a:rPr>
              <a:t>Training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914400" y="6477000"/>
            <a:ext cx="104648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400"/>
          </a:p>
        </p:txBody>
      </p:sp>
      <p:sp>
        <p:nvSpPr>
          <p:cNvPr id="10" name="Date Placeholder 3"/>
          <p:cNvSpPr txBox="1">
            <a:spLocks/>
          </p:cNvSpPr>
          <p:nvPr userDrawn="1"/>
        </p:nvSpPr>
        <p:spPr bwMode="auto">
          <a:xfrm>
            <a:off x="6667504" y="357166"/>
            <a:ext cx="466728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IEEE 802.EC-25/0154r0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9" r:id="rId9"/>
  </p:sldLayoutIdLst>
  <p:hf hdr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42900" indent="-3429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blog.slido.com/introducing-slido-in-webex/" TargetMode="External"/><Relationship Id="rId2" Type="http://schemas.openxmlformats.org/officeDocument/2006/relationships/hyperlink" Target="https://help.webex.com/en-us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ieeesa.webex.com/ieeesa/j.php?MTID=m372880d7a8de0fbf08fc7f1607c0d102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ctrTitle"/>
          </p:nvPr>
        </p:nvSpPr>
        <p:spPr>
          <a:xfrm>
            <a:off x="929217" y="673372"/>
            <a:ext cx="10363200" cy="993775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Verdana" panose="020B0604030504040204" pitchFamily="34" charset="0"/>
              </a:rPr>
              <a:t>Mixed-mode-Interim Session-AV-training- 2025 July Madrid</a:t>
            </a:r>
            <a:endParaRPr lang="en-GB" sz="4000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3581399" y="1687241"/>
            <a:ext cx="5029201" cy="476250"/>
          </a:xfrm>
          <a:ln/>
        </p:spPr>
        <p:txBody>
          <a:bodyPr/>
          <a:lstStyle/>
          <a:p>
            <a:pPr algn="ct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/>
              <a:t>Date:</a:t>
            </a:r>
            <a:r>
              <a:rPr lang="en-GB" sz="2000" b="0" dirty="0"/>
              <a:t> 2025-07-27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July 2025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Jon Rosdahl, Qualcomm</a:t>
            </a:r>
            <a:endParaRPr lang="en-GB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93823DB3-BAA4-4F4A-B4B3-ED9ABE70E976}" type="slidenum">
              <a:rPr lang="en-GB"/>
              <a:pPr/>
              <a:t>1</a:t>
            </a:fld>
            <a:endParaRPr lang="en-GB" dirty="0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6900105"/>
              </p:ext>
            </p:extLst>
          </p:nvPr>
        </p:nvGraphicFramePr>
        <p:xfrm>
          <a:off x="996950" y="2420938"/>
          <a:ext cx="10245725" cy="2493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10442994" imgH="2544564" progId="Word.Document.8">
                  <p:embed/>
                </p:oleObj>
              </mc:Choice>
              <mc:Fallback>
                <p:oleObj name="Document" r:id="rId3" imgW="10442994" imgH="2544564" progId="Word.Document.8">
                  <p:embed/>
                  <p:pic>
                    <p:nvPicPr>
                      <p:cNvPr id="307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6950" y="2420938"/>
                        <a:ext cx="10245725" cy="24939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993775" y="1972991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Authors: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3D2ED-395F-B393-5C17-017B35D4D7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1" y="685801"/>
            <a:ext cx="10361084" cy="761999"/>
          </a:xfrm>
        </p:spPr>
        <p:txBody>
          <a:bodyPr/>
          <a:lstStyle/>
          <a:p>
            <a:r>
              <a:rPr lang="en-US" dirty="0"/>
              <a:t>Suggested Best Practices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3516C3-34E9-9304-2311-F921019D41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1" y="1527176"/>
            <a:ext cx="10361084" cy="4873624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en-US" sz="2000" dirty="0"/>
              <a:t>One central laptop/computer per meeting connects at head table.</a:t>
            </a:r>
          </a:p>
          <a:p>
            <a:pPr marL="457200" indent="-457200">
              <a:buAutoNum type="arabicPeriod"/>
            </a:pPr>
            <a:r>
              <a:rPr lang="en-US" sz="2000" dirty="0"/>
              <a:t>Local speakers queue/speak only at a microphone when called on.</a:t>
            </a:r>
          </a:p>
          <a:p>
            <a:pPr marL="457200" indent="-457200">
              <a:buAutoNum type="arabicPeriod"/>
            </a:pPr>
            <a:r>
              <a:rPr lang="en-US" sz="2000" dirty="0"/>
              <a:t>Remote speakers request to speak via chat window and only speak when called on.</a:t>
            </a:r>
          </a:p>
          <a:p>
            <a:pPr marL="857250" lvl="1" indent="-457200">
              <a:buFont typeface="+mj-lt"/>
              <a:buAutoNum type="alphaLcParenR"/>
            </a:pPr>
            <a:r>
              <a:rPr lang="en-US" sz="1600" dirty="0"/>
              <a:t>(integrated Queue may be achieved if both local and remote use chat window for queueing)</a:t>
            </a:r>
          </a:p>
          <a:p>
            <a:pPr marL="457200" indent="-457200">
              <a:buAutoNum type="arabicPeriod"/>
            </a:pPr>
            <a:r>
              <a:rPr lang="en-US" sz="2000" dirty="0"/>
              <a:t>Presenters share the presentation via conferencing tool or have chair (central laptop) present for them.</a:t>
            </a:r>
          </a:p>
          <a:p>
            <a:pPr marL="457200" indent="-457200">
              <a:buAutoNum type="arabicPeriod"/>
            </a:pPr>
            <a:r>
              <a:rPr lang="en-US" sz="2000" dirty="0"/>
              <a:t>Local attendees when logged into WebEx </a:t>
            </a:r>
            <a:r>
              <a:rPr lang="en-US" sz="2000" dirty="0">
                <a:solidFill>
                  <a:srgbClr val="C00000"/>
                </a:solidFill>
              </a:rPr>
              <a:t>SHALL NOT connect Audio.</a:t>
            </a:r>
          </a:p>
          <a:p>
            <a:pPr marL="457200" indent="-457200">
              <a:buAutoNum type="arabicPeriod"/>
            </a:pPr>
            <a:r>
              <a:rPr lang="en-US" sz="2000" dirty="0">
                <a:solidFill>
                  <a:schemeClr val="tx1"/>
                </a:solidFill>
              </a:rPr>
              <a:t>When Starting a meeting the host should do the complete the items on Slide 31.</a:t>
            </a:r>
          </a:p>
          <a:p>
            <a:pPr marL="857250" lvl="1" indent="-457200">
              <a:buAutoNum type="arabicPeriod"/>
            </a:pPr>
            <a:r>
              <a:rPr lang="en-US" sz="1800" dirty="0">
                <a:solidFill>
                  <a:schemeClr val="tx1"/>
                </a:solidFill>
              </a:rPr>
              <a:t>Disable Video, Set Mute on Entry, Disable Entry/Exit tone, Disable AI saving, ensure connecting device is not muted, ensure sound system is on.</a:t>
            </a:r>
          </a:p>
          <a:p>
            <a:pPr marL="457200" indent="-457200">
              <a:buAutoNum type="arabicPeriod"/>
            </a:pPr>
            <a:r>
              <a:rPr lang="en-US" sz="2000" dirty="0">
                <a:solidFill>
                  <a:schemeClr val="tx1"/>
                </a:solidFill>
              </a:rPr>
              <a:t>For those Remote Attendees connecting to Webex, Configure Webex Audio to use “Music Mode”.</a:t>
            </a:r>
          </a:p>
          <a:p>
            <a:pPr marL="457200" indent="-457200">
              <a:buAutoNum type="arabicPeriod"/>
            </a:pPr>
            <a:r>
              <a:rPr lang="en-US" sz="2000" dirty="0">
                <a:solidFill>
                  <a:schemeClr val="tx1"/>
                </a:solidFill>
              </a:rPr>
              <a:t>Treat All Microphones as hot and live – Conversations in a room may be heard online.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4C93E5-491D-832F-1C4E-C8483E1BB47B}"/>
              </a:ext>
            </a:extLst>
          </p:cNvPr>
          <p:cNvSpPr>
            <a:spLocks noGrp="1"/>
          </p:cNvSpPr>
          <p:nvPr>
            <p:ph type="dt" idx="10"/>
          </p:nvPr>
        </p:nvSpPr>
        <p:spPr bwMode="auto">
          <a:xfrm>
            <a:off x="929218" y="333375"/>
            <a:ext cx="249978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 kern="12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9pPr>
          </a:lstStyle>
          <a:p>
            <a:r>
              <a:rPr lang="en-US"/>
              <a:t>July 2025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57813D-FE5D-7B78-52EB-B3CF7E3513C4}"/>
              </a:ext>
            </a:extLst>
          </p:cNvPr>
          <p:cNvSpPr>
            <a:spLocks noGrp="1"/>
          </p:cNvSpPr>
          <p:nvPr>
            <p:ph type="ftr" idx="11"/>
          </p:nvPr>
        </p:nvSpPr>
        <p:spPr bwMode="auto">
          <a:xfrm>
            <a:off x="7162800" y="6548157"/>
            <a:ext cx="4246033" cy="15744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 sz="1200" kern="12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9pPr>
          </a:lstStyle>
          <a:p>
            <a:r>
              <a:rPr lang="en-GB"/>
              <a:t>Jon Rosdahl, Qualcomm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DF738B-6EA2-E668-9A88-10287D9D786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067416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732479-1F03-EF2B-2540-9A4DA8E4E3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Webex Helps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BD39F0-9C7B-4A8D-3A60-09DB3C48E7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06" y="1739997"/>
            <a:ext cx="8683624" cy="4584603"/>
          </a:xfrm>
        </p:spPr>
        <p:txBody>
          <a:bodyPr/>
          <a:lstStyle/>
          <a:p>
            <a:r>
              <a:rPr lang="en-US" dirty="0"/>
              <a:t>Cisco has setup a website with lots of information: </a:t>
            </a:r>
          </a:p>
          <a:p>
            <a:pPr lvl="1"/>
            <a:r>
              <a:rPr lang="en-US" dirty="0">
                <a:solidFill>
                  <a:schemeClr val="accent6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https://help.webex.com/en-us</a:t>
            </a:r>
            <a:r>
              <a:rPr lang="en-US" dirty="0">
                <a:solidFill>
                  <a:schemeClr val="accent6"/>
                </a:solidFill>
              </a:rPr>
              <a:t> </a:t>
            </a:r>
          </a:p>
          <a:p>
            <a:endParaRPr lang="en-US" dirty="0">
              <a:solidFill>
                <a:schemeClr val="accent6"/>
              </a:solidFill>
            </a:endParaRPr>
          </a:p>
          <a:p>
            <a:r>
              <a:rPr lang="en-US" dirty="0" err="1">
                <a:solidFill>
                  <a:schemeClr val="tx1"/>
                </a:solidFill>
              </a:rPr>
              <a:t>Slido</a:t>
            </a:r>
            <a:r>
              <a:rPr lang="en-US" dirty="0">
                <a:solidFill>
                  <a:schemeClr val="tx1"/>
                </a:solidFill>
              </a:rPr>
              <a:t>-Webex Integration tutorial: </a:t>
            </a:r>
          </a:p>
          <a:p>
            <a:pPr lvl="1"/>
            <a:r>
              <a:rPr lang="en-US" dirty="0">
                <a:solidFill>
                  <a:schemeClr val="accent6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https://blog.slido.com/introducing-slido-in-webex/</a:t>
            </a:r>
            <a:r>
              <a:rPr lang="en-US" dirty="0">
                <a:solidFill>
                  <a:schemeClr val="accent6"/>
                </a:solidFill>
              </a:rPr>
              <a:t> </a:t>
            </a:r>
          </a:p>
          <a:p>
            <a:endParaRPr lang="en-US" dirty="0">
              <a:solidFill>
                <a:srgbClr val="00B050"/>
              </a:solidFill>
            </a:endParaRPr>
          </a:p>
          <a:p>
            <a:r>
              <a:rPr lang="en-US" dirty="0">
                <a:solidFill>
                  <a:srgbClr val="00B050"/>
                </a:solidFill>
              </a:rPr>
              <a:t>Please Note: </a:t>
            </a:r>
          </a:p>
          <a:p>
            <a:pPr lvl="1"/>
            <a:r>
              <a:rPr lang="en-US" sz="2400" dirty="0">
                <a:solidFill>
                  <a:srgbClr val="00B050"/>
                </a:solidFill>
              </a:rPr>
              <a:t>Your mileage may vary, </a:t>
            </a:r>
          </a:p>
          <a:p>
            <a:pPr lvl="1"/>
            <a:r>
              <a:rPr lang="en-US" sz="2400" dirty="0">
                <a:solidFill>
                  <a:srgbClr val="00B050"/>
                </a:solidFill>
              </a:rPr>
              <a:t>Batteries not included,</a:t>
            </a:r>
          </a:p>
          <a:p>
            <a:pPr lvl="1"/>
            <a:r>
              <a:rPr lang="en-US" sz="2400" dirty="0">
                <a:solidFill>
                  <a:srgbClr val="00B050"/>
                </a:solidFill>
              </a:rPr>
              <a:t>This is my experience.</a:t>
            </a:r>
          </a:p>
          <a:p>
            <a:endParaRPr lang="en-US" dirty="0">
              <a:solidFill>
                <a:srgbClr val="00B050"/>
              </a:solidFill>
            </a:endParaRPr>
          </a:p>
          <a:p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74F4EE-C870-CF70-3B27-E825D394F58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99239D-24F3-7A1F-CE66-FE94041DFFD9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Jon Rosdahl, Qualcomm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8DD521B-E095-1F48-08F2-C08FCEFF371B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July 2025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020772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4080B579-2DA9-607C-6E84-F4977F3774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4401" y="1981201"/>
            <a:ext cx="4571999" cy="4114799"/>
          </a:xfrm>
        </p:spPr>
        <p:txBody>
          <a:bodyPr/>
          <a:lstStyle/>
          <a:p>
            <a:r>
              <a:rPr lang="en-US" dirty="0"/>
              <a:t>When starting </a:t>
            </a:r>
            <a:r>
              <a:rPr lang="en-US" dirty="0" err="1"/>
              <a:t>WebEx</a:t>
            </a:r>
            <a:r>
              <a:rPr lang="en-US" dirty="0"/>
              <a:t>, make sure you can see that it is the account you expect, and that the “Scarlet Solo” is the speaker and microphone selected.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8C75AAB-2ABD-7090-4DFB-A494D47C91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3319" y="687980"/>
            <a:ext cx="5967586" cy="4505526"/>
          </a:xfrm>
          <a:prstGeom prst="rect">
            <a:avLst/>
          </a:prstGeom>
          <a:noFill/>
        </p:spPr>
      </p:pic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23F6673-3A54-5B4F-70FC-BF81BCB89739}"/>
              </a:ext>
            </a:extLst>
          </p:cNvPr>
          <p:cNvSpPr>
            <a:spLocks noGrp="1"/>
          </p:cNvSpPr>
          <p:nvPr>
            <p:ph type="dt" idx="10"/>
          </p:nvPr>
        </p:nvSpPr>
        <p:spPr>
          <a:xfrm>
            <a:off x="929217" y="333375"/>
            <a:ext cx="2499764" cy="273050"/>
          </a:xfrm>
        </p:spPr>
        <p:txBody>
          <a:bodyPr wrap="square" anchor="b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/>
              <a:t>July 2025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2C3F57-4DFC-B0CC-8381-2A814493F76A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7143757" y="6475414"/>
            <a:ext cx="4246027" cy="180975"/>
          </a:xfrm>
        </p:spPr>
        <p:txBody>
          <a:bodyPr wrap="square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/>
              <a:t>Jon Rosdahl, Qualcomm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B1870C-CB2A-9597-13F3-8B0398CEDF4B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5793318" y="6475414"/>
            <a:ext cx="704849" cy="363537"/>
          </a:xfrm>
        </p:spPr>
        <p:txBody>
          <a:bodyPr wrap="square" anchor="t">
            <a:normAutofit/>
          </a:bodyPr>
          <a:lstStyle/>
          <a:p>
            <a:pPr>
              <a:spcAft>
                <a:spcPts val="600"/>
              </a:spcAft>
            </a:pPr>
            <a:r>
              <a:rPr lang="en-GB"/>
              <a:t>Slide </a:t>
            </a:r>
            <a:fld id="{440F5867-744E-4AA6-B0ED-4C44D2DFBB7B}" type="slidenum">
              <a:rPr lang="en-GB" smtClean="0"/>
              <a:pPr>
                <a:spcAft>
                  <a:spcPts val="600"/>
                </a:spcAft>
              </a:pPr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68385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40C9A0-5369-8E54-60CD-BB6B0423D2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25587" y="5782163"/>
            <a:ext cx="10350425" cy="624502"/>
          </a:xfrm>
        </p:spPr>
        <p:txBody>
          <a:bodyPr/>
          <a:lstStyle/>
          <a:p>
            <a:r>
              <a:rPr lang="en-US" dirty="0"/>
              <a:t>On the bottom, you will see 3 dots just below “more options.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6836F729-7621-80FB-8230-91EF7DAFFAB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928818" y="763586"/>
            <a:ext cx="8347195" cy="4706326"/>
          </a:xfr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373724-B5AD-4307-2DB1-515DE3E32A9D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July 2025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95F9C3-3906-E852-F361-8EE39F55052F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Jon Rosdahl, Qualcomm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21A270-4D24-19B3-6372-B50E82E9013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1CD163DD-D5E7-41DA-95F2-71530C24F8C3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97232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912007-3AE6-EEF6-A208-FC2095ECEB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4401" y="1981201"/>
            <a:ext cx="5077884" cy="2895599"/>
          </a:xfrm>
        </p:spPr>
        <p:txBody>
          <a:bodyPr/>
          <a:lstStyle/>
          <a:p>
            <a:r>
              <a:rPr lang="en-US" dirty="0"/>
              <a:t>Select Meeting options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4E261BDF-19A9-D542-E534-70527F43078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010400" y="782362"/>
            <a:ext cx="2971800" cy="5606431"/>
          </a:xfr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4CD90E-552B-D1EB-0B77-298C5AA60B5C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July 2025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53787E-82B2-B4A0-615B-802883454D6D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Jon Rosdahl, Qualcomm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E568CF-19F9-09C1-73F6-F145AABED21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1CD163DD-D5E7-41DA-95F2-71530C24F8C3}" type="slidenum">
              <a:rPr lang="en-GB" smtClean="0"/>
              <a:pPr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93052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1ED2E8-9E47-48EF-8E5B-AFD4CF82F8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4401" y="1981201"/>
            <a:ext cx="5077884" cy="4113213"/>
          </a:xfrm>
        </p:spPr>
        <p:txBody>
          <a:bodyPr wrap="square" anchor="t">
            <a:normAutofit/>
          </a:bodyPr>
          <a:lstStyle/>
          <a:p>
            <a:r>
              <a:rPr lang="en-US" dirty="0"/>
              <a:t>Make sure that “Start Video” and “Entry and exit tone” are not checked.</a:t>
            </a:r>
            <a:br>
              <a:rPr lang="en-US" dirty="0"/>
            </a:br>
            <a:endParaRPr lang="en-US" dirty="0"/>
          </a:p>
          <a:p>
            <a:r>
              <a:rPr lang="en-US" dirty="0"/>
              <a:t>Make sure Start </a:t>
            </a:r>
            <a:r>
              <a:rPr lang="en-US" dirty="0" err="1"/>
              <a:t>Slido</a:t>
            </a:r>
            <a:r>
              <a:rPr lang="en-US" dirty="0"/>
              <a:t> is checked.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CD78CCE-752B-F822-8C56-E2CC838A08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5574" y="725635"/>
            <a:ext cx="4039626" cy="5598965"/>
          </a:xfrm>
          <a:prstGeom prst="rect">
            <a:avLst/>
          </a:prstGeom>
          <a:noFill/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22947F-856D-1BE0-E3DA-05A86B0C2015}"/>
              </a:ext>
            </a:extLst>
          </p:cNvPr>
          <p:cNvSpPr>
            <a:spLocks noGrp="1"/>
          </p:cNvSpPr>
          <p:nvPr>
            <p:ph type="dt" idx="10"/>
          </p:nvPr>
        </p:nvSpPr>
        <p:spPr>
          <a:xfrm>
            <a:off x="929217" y="333375"/>
            <a:ext cx="2499764" cy="273050"/>
          </a:xfrm>
        </p:spPr>
        <p:txBody>
          <a:bodyPr wrap="square" anchor="b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/>
              <a:t>July 2025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295FA0-4DF1-C0E8-4C0A-A7537CC4C550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7143757" y="6475414"/>
            <a:ext cx="4246027" cy="180975"/>
          </a:xfrm>
        </p:spPr>
        <p:txBody>
          <a:bodyPr wrap="square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/>
              <a:t>Jon Rosdahl, Qualcomm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EBF929-1615-06B3-7C77-ACEC4A3A158C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5793318" y="6475414"/>
            <a:ext cx="704849" cy="363537"/>
          </a:xfrm>
        </p:spPr>
        <p:txBody>
          <a:bodyPr wrap="square" anchor="t">
            <a:normAutofit/>
          </a:bodyPr>
          <a:lstStyle/>
          <a:p>
            <a:pPr>
              <a:spcAft>
                <a:spcPts val="600"/>
              </a:spcAft>
            </a:pPr>
            <a:r>
              <a:rPr lang="en-GB"/>
              <a:t>Slide </a:t>
            </a:r>
            <a:fld id="{1CD163DD-D5E7-41DA-95F2-71530C24F8C3}" type="slidenum">
              <a:rPr lang="en-GB" smtClean="0"/>
              <a:pPr>
                <a:spcAft>
                  <a:spcPts val="600"/>
                </a:spcAft>
              </a:pPr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53679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97FDB41C-83E9-2D36-A275-0CEB014306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4401" y="1981201"/>
            <a:ext cx="5077884" cy="4113213"/>
          </a:xfrm>
        </p:spPr>
        <p:txBody>
          <a:bodyPr/>
          <a:lstStyle/>
          <a:p>
            <a:r>
              <a:rPr lang="en-US" dirty="0"/>
              <a:t>Select the “AI Assistant” and change Content Availability after the meeting – </a:t>
            </a:r>
          </a:p>
          <a:p>
            <a:r>
              <a:rPr lang="en-US" dirty="0"/>
              <a:t>Select “Don’t save summary and transcript”.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76563345-62A6-CEB4-42EA-D00FDA9B83F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401385" y="762000"/>
            <a:ext cx="3905243" cy="5583053"/>
          </a:xfrm>
          <a:noFill/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5A97AE-DB6C-0F90-7493-5B456FB52BDC}"/>
              </a:ext>
            </a:extLst>
          </p:cNvPr>
          <p:cNvSpPr>
            <a:spLocks noGrp="1"/>
          </p:cNvSpPr>
          <p:nvPr>
            <p:ph type="dt" idx="10"/>
          </p:nvPr>
        </p:nvSpPr>
        <p:spPr>
          <a:xfrm>
            <a:off x="929217" y="333375"/>
            <a:ext cx="2499764" cy="273050"/>
          </a:xfrm>
        </p:spPr>
        <p:txBody>
          <a:bodyPr wrap="square" anchor="b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/>
              <a:t>July 2025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DD6EAE-3523-CA40-8EC8-AF9490AB7B6F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7143757" y="6475414"/>
            <a:ext cx="4246027" cy="180975"/>
          </a:xfrm>
        </p:spPr>
        <p:txBody>
          <a:bodyPr wrap="square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/>
              <a:t>Jon Rosdahl, Qualcomm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53DA9C-4578-F6AF-0896-9C0A0E589C1B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5793318" y="6475414"/>
            <a:ext cx="704849" cy="363537"/>
          </a:xfrm>
        </p:spPr>
        <p:txBody>
          <a:bodyPr wrap="square" anchor="t">
            <a:normAutofit/>
          </a:bodyPr>
          <a:lstStyle/>
          <a:p>
            <a:pPr>
              <a:spcAft>
                <a:spcPts val="600"/>
              </a:spcAft>
            </a:pPr>
            <a:r>
              <a:rPr lang="en-GB"/>
              <a:t>Slide </a:t>
            </a:r>
            <a:fld id="{1CD163DD-D5E7-41DA-95F2-71530C24F8C3}" type="slidenum">
              <a:rPr lang="en-GB" smtClean="0"/>
              <a:pPr>
                <a:spcAft>
                  <a:spcPts val="600"/>
                </a:spcAft>
              </a:pPr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60254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40C9A0-5369-8E54-60CD-BB6B0423D2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25587" y="5782163"/>
            <a:ext cx="10350425" cy="624502"/>
          </a:xfrm>
        </p:spPr>
        <p:txBody>
          <a:bodyPr/>
          <a:lstStyle/>
          <a:p>
            <a:r>
              <a:rPr lang="en-US" dirty="0"/>
              <a:t>On the bottom far right, you will see 3 dots. Select </a:t>
            </a:r>
            <a:r>
              <a:rPr lang="en-US" dirty="0" err="1"/>
              <a:t>Slido</a:t>
            </a:r>
            <a:endParaRPr lang="en-US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6836F729-7621-80FB-8230-91EF7DAFFAB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928818" y="763586"/>
            <a:ext cx="8347195" cy="4706326"/>
          </a:xfr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373724-B5AD-4307-2DB1-515DE3E32A9D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July 2025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95F9C3-3906-E852-F361-8EE39F55052F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Jon Rosdahl, Qualcomm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21A270-4D24-19B3-6372-B50E82E9013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1CD163DD-D5E7-41DA-95F2-71530C24F8C3}" type="slidenum">
              <a:rPr lang="en-GB" smtClean="0"/>
              <a:pPr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82167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ACB242DD-2893-7DD6-FB9D-A496CFA003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29217" y="1066800"/>
            <a:ext cx="5077884" cy="4113213"/>
          </a:xfrm>
        </p:spPr>
        <p:txBody>
          <a:bodyPr/>
          <a:lstStyle/>
          <a:p>
            <a:r>
              <a:rPr lang="en-US" dirty="0"/>
              <a:t>Once </a:t>
            </a:r>
            <a:r>
              <a:rPr lang="en-US" dirty="0" err="1"/>
              <a:t>Slido</a:t>
            </a:r>
            <a:r>
              <a:rPr lang="en-US" dirty="0"/>
              <a:t> is selected you may see the screen to the right.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Select open, (or view tutorial).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A042A72-4C18-1D29-9C62-2EB5364D18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5600" y="902851"/>
            <a:ext cx="3361536" cy="5191564"/>
          </a:xfrm>
          <a:prstGeom prst="rect">
            <a:avLst/>
          </a:prstGeom>
          <a:noFill/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D8583B-F9A0-9696-BAFB-07B60ACABCFD}"/>
              </a:ext>
            </a:extLst>
          </p:cNvPr>
          <p:cNvSpPr>
            <a:spLocks noGrp="1"/>
          </p:cNvSpPr>
          <p:nvPr>
            <p:ph type="dt" idx="10"/>
          </p:nvPr>
        </p:nvSpPr>
        <p:spPr>
          <a:xfrm>
            <a:off x="929217" y="333375"/>
            <a:ext cx="2499764" cy="273050"/>
          </a:xfrm>
        </p:spPr>
        <p:txBody>
          <a:bodyPr wrap="square" anchor="b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/>
              <a:t>July 2025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659020-31B6-B413-0943-77A2F3BD0F5F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7143757" y="6475414"/>
            <a:ext cx="4246027" cy="180975"/>
          </a:xfrm>
        </p:spPr>
        <p:txBody>
          <a:bodyPr wrap="square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/>
              <a:t>Jon Rosdahl, Qualcomm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6E2B52-BF35-B0F4-0F86-66DD404F63DE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5793318" y="6475414"/>
            <a:ext cx="704849" cy="363537"/>
          </a:xfrm>
        </p:spPr>
        <p:txBody>
          <a:bodyPr wrap="square" anchor="t">
            <a:normAutofit/>
          </a:bodyPr>
          <a:lstStyle/>
          <a:p>
            <a:pPr>
              <a:spcAft>
                <a:spcPts val="600"/>
              </a:spcAft>
            </a:pPr>
            <a:r>
              <a:rPr lang="en-GB"/>
              <a:t>Slide </a:t>
            </a:r>
            <a:fld id="{1CD163DD-D5E7-41DA-95F2-71530C24F8C3}" type="slidenum">
              <a:rPr lang="en-GB" smtClean="0"/>
              <a:pPr>
                <a:spcAft>
                  <a:spcPts val="600"/>
                </a:spcAft>
              </a:pPr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0049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4FA85945-039A-6266-679B-7ECD5089E9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4401" y="838201"/>
            <a:ext cx="5077884" cy="5256214"/>
          </a:xfrm>
        </p:spPr>
        <p:txBody>
          <a:bodyPr/>
          <a:lstStyle/>
          <a:p>
            <a:r>
              <a:rPr lang="en-US" dirty="0"/>
              <a:t>My view may be a bit different, but you should be able to “Add” “Add polls or Q&amp;A”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8284B6F-CB57-992E-C7B8-D959F2C942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4200" y="838201"/>
            <a:ext cx="3484010" cy="5200016"/>
          </a:xfrm>
          <a:prstGeom prst="rect">
            <a:avLst/>
          </a:prstGeom>
          <a:noFill/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D2ABA7-46E1-7457-8C24-916679AE3C28}"/>
              </a:ext>
            </a:extLst>
          </p:cNvPr>
          <p:cNvSpPr>
            <a:spLocks noGrp="1"/>
          </p:cNvSpPr>
          <p:nvPr>
            <p:ph type="dt" idx="10"/>
          </p:nvPr>
        </p:nvSpPr>
        <p:spPr>
          <a:xfrm>
            <a:off x="929217" y="333375"/>
            <a:ext cx="2499764" cy="273050"/>
          </a:xfrm>
        </p:spPr>
        <p:txBody>
          <a:bodyPr wrap="square" anchor="b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/>
              <a:t>July 2025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C2507D-E9BA-23F5-29E6-C17FBB0CAE7E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7143757" y="6475414"/>
            <a:ext cx="4246027" cy="180975"/>
          </a:xfrm>
        </p:spPr>
        <p:txBody>
          <a:bodyPr wrap="square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/>
              <a:t>Jon Rosdahl, Qualcomm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ACB202-EACD-6DD0-CC4F-0F041BCA17C7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5793318" y="6475414"/>
            <a:ext cx="704849" cy="363537"/>
          </a:xfrm>
        </p:spPr>
        <p:txBody>
          <a:bodyPr wrap="square" anchor="t">
            <a:normAutofit/>
          </a:bodyPr>
          <a:lstStyle/>
          <a:p>
            <a:pPr>
              <a:spcAft>
                <a:spcPts val="600"/>
              </a:spcAft>
            </a:pPr>
            <a:r>
              <a:rPr lang="en-GB"/>
              <a:t>Slide </a:t>
            </a:r>
            <a:fld id="{1CD163DD-D5E7-41DA-95F2-71530C24F8C3}" type="slidenum">
              <a:rPr lang="en-GB" smtClean="0"/>
              <a:pPr>
                <a:spcAft>
                  <a:spcPts val="600"/>
                </a:spcAft>
              </a:pPr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59850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914401" y="685801"/>
            <a:ext cx="10361084" cy="685799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Abstract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idx="1"/>
          </p:nvPr>
        </p:nvSpPr>
        <p:spPr>
          <a:xfrm>
            <a:off x="914401" y="1484623"/>
            <a:ext cx="10361084" cy="4839977"/>
          </a:xfrm>
          <a:ln/>
        </p:spPr>
        <p:txBody>
          <a:bodyPr/>
          <a:lstStyle/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b="0" dirty="0"/>
              <a:t>The 2025 July IEEE 802 Mixed-mode Plenary Session will provide for a mix of in-person and remote attendance.  This Training deck will help with the discussion on what to expect when running a meeting in this fashion.</a:t>
            </a:r>
          </a:p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b="0" dirty="0"/>
              <a:t>An </a:t>
            </a:r>
            <a:r>
              <a:rPr lang="en-US" b="0" dirty="0"/>
              <a:t>IEEE-802-LMSC - Mixed Mode Meeting Officer Training meeting </a:t>
            </a:r>
            <a:r>
              <a:rPr lang="en-GB" b="0" dirty="0"/>
              <a:t>is planned for July 27 (14:30 CEST), 2025 to be held in room </a:t>
            </a:r>
            <a:r>
              <a:rPr lang="en-US" b="0" dirty="0"/>
              <a:t>El Jardin - Planta1/Lower Floor and online: </a:t>
            </a:r>
          </a:p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b="0" dirty="0"/>
              <a:t>		– </a:t>
            </a:r>
            <a:r>
              <a:rPr lang="en-US" dirty="0"/>
              <a:t>Meeting number (access code): </a:t>
            </a:r>
            <a:r>
              <a:rPr lang="en-US" b="0" dirty="0"/>
              <a:t>2332 812 2539</a:t>
            </a:r>
          </a:p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b="0" i="0" dirty="0">
                <a:effectLst/>
                <a:latin typeface="ciscosansttregular"/>
              </a:rPr>
              <a:t> </a:t>
            </a:r>
            <a:r>
              <a:rPr lang="en-US" dirty="0"/>
              <a:t>		</a:t>
            </a:r>
            <a:r>
              <a:rPr lang="en-US" b="0" dirty="0"/>
              <a:t>– </a:t>
            </a:r>
            <a:r>
              <a:rPr lang="en-US" dirty="0"/>
              <a:t>Meeting password: </a:t>
            </a:r>
            <a:r>
              <a:rPr lang="en-US" b="0" dirty="0"/>
              <a:t>training</a:t>
            </a:r>
          </a:p>
          <a:p>
            <a:pPr lvl="1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sz="2400" dirty="0"/>
              <a:t>	 	</a:t>
            </a:r>
            <a:r>
              <a:rPr lang="en-US" sz="2400" b="0" dirty="0"/>
              <a:t>– </a:t>
            </a:r>
            <a:r>
              <a:rPr lang="en-US" sz="2400" b="1" dirty="0"/>
              <a:t>Meeting Link</a:t>
            </a:r>
            <a:r>
              <a:rPr lang="en-US" sz="2400" dirty="0">
                <a:solidFill>
                  <a:schemeClr val="accent6"/>
                </a:solidFill>
              </a:rPr>
              <a:t>: </a:t>
            </a:r>
            <a:r>
              <a:rPr lang="en-US" sz="1600" dirty="0">
                <a:solidFill>
                  <a:schemeClr val="accent6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https://ieeesa.webex.com/ieeesa/j.php?MTID=m372880d7a8de0fbf08fc7f1607c0d102</a:t>
            </a:r>
            <a:r>
              <a:rPr lang="en-US" sz="1600" dirty="0">
                <a:solidFill>
                  <a:schemeClr val="accent6"/>
                </a:solidFill>
              </a:rPr>
              <a:t> </a:t>
            </a:r>
            <a:endParaRPr lang="en-US" sz="1800" dirty="0">
              <a:solidFill>
                <a:schemeClr val="accent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Jon Rosdahl, Qualcomm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July 2025</a:t>
            </a:r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87D84F-7551-17B1-5C1F-E4F95180A26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This is the main choice location for </a:t>
            </a:r>
            <a:r>
              <a:rPr lang="en-US" dirty="0" err="1"/>
              <a:t>Slido</a:t>
            </a:r>
            <a:r>
              <a:rPr lang="en-US" dirty="0"/>
              <a:t>.</a:t>
            </a:r>
          </a:p>
          <a:p>
            <a:r>
              <a:rPr lang="en-US" dirty="0"/>
              <a:t>Most of the time we will be choosing “Multiple Choice”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F5514A-9D29-2EC1-11BE-26BFCBF3323E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July 2025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31A312-E856-8680-9AE4-C9245B388AE8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Jon Rosdahl, Qualcomm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0E981D-0232-D88D-6BF4-0488F362615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1CD163DD-D5E7-41DA-95F2-71530C24F8C3}" type="slidenum">
              <a:rPr lang="en-GB" smtClean="0"/>
              <a:pPr/>
              <a:t>20</a:t>
            </a:fld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35CBF06-35E6-5C9D-A2BC-CC303A9FBE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0" y="838200"/>
            <a:ext cx="3063766" cy="555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7243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BB425F-28F8-7314-756F-9B229F2E018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Now you will create your straw poll.</a:t>
            </a:r>
          </a:p>
          <a:p>
            <a:r>
              <a:rPr lang="en-US" dirty="0"/>
              <a:t>You will type in the straw poll:</a:t>
            </a:r>
          </a:p>
          <a:p>
            <a:r>
              <a:rPr lang="en-US" dirty="0"/>
              <a:t>“What would you like to ask?”</a:t>
            </a:r>
          </a:p>
          <a:p>
            <a:endParaRPr lang="en-US" dirty="0"/>
          </a:p>
          <a:p>
            <a:r>
              <a:rPr lang="en-US" dirty="0"/>
              <a:t>Then change option 1 to “yes”</a:t>
            </a:r>
          </a:p>
          <a:p>
            <a:r>
              <a:rPr lang="en-US" dirty="0"/>
              <a:t>Option 2 to “no” and “add option” for “Abstain”.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EAEB61-F492-AFC5-1803-F1B2F5B100C2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July 2025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4E2BA3-8E2D-19A8-8526-4A5E9348685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Jon Rosdahl, Qualcomm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025B6B-7F81-C38E-60B6-8C7FF93BD86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1CD163DD-D5E7-41DA-95F2-71530C24F8C3}" type="slidenum">
              <a:rPr lang="en-GB" smtClean="0"/>
              <a:pPr/>
              <a:t>21</a:t>
            </a:fld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526166E-DEA8-8545-42E0-FC23D07AF6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0" y="704930"/>
            <a:ext cx="3304116" cy="5748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6098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B2DCED-2344-F0F0-0CA7-FBB02DBF1D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48595" y="990599"/>
            <a:ext cx="5449571" cy="5413125"/>
          </a:xfrm>
        </p:spPr>
        <p:txBody>
          <a:bodyPr/>
          <a:lstStyle/>
          <a:p>
            <a:r>
              <a:rPr lang="en-US" dirty="0"/>
              <a:t>Please notice that as you have your question and options filled in, then the “Launch” button will change to green and active.  </a:t>
            </a:r>
            <a:br>
              <a:rPr lang="en-US" dirty="0"/>
            </a:br>
            <a:r>
              <a:rPr lang="en-US" dirty="0">
                <a:highlight>
                  <a:srgbClr val="FFFF00"/>
                </a:highlight>
              </a:rPr>
              <a:t>BEFORE you hit it</a:t>
            </a:r>
            <a:r>
              <a:rPr lang="en-US" dirty="0"/>
              <a:t>, notice the little “eye icon” to the left. </a:t>
            </a:r>
            <a:br>
              <a:rPr lang="en-US" dirty="0"/>
            </a:br>
            <a:r>
              <a:rPr lang="en-US" dirty="0"/>
              <a:t>Click it.  This will hide the live results from being shown while the poll is open.</a:t>
            </a:r>
          </a:p>
          <a:p>
            <a:r>
              <a:rPr lang="en-US" dirty="0"/>
              <a:t>You can preload polls if you want.</a:t>
            </a:r>
          </a:p>
          <a:p>
            <a:endParaRPr lang="en-US" dirty="0"/>
          </a:p>
          <a:p>
            <a:r>
              <a:rPr lang="en-US" dirty="0"/>
              <a:t>Launch the poll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88D96A-390A-69F2-0FAF-A26A0AE87F3D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July 2025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6144B7-4014-9099-B019-40E8B7DD0E74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Jon Rosdahl, Qualcomm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489EBB-E15D-C9BB-EB00-40FAE950A7E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1CD163DD-D5E7-41DA-95F2-71530C24F8C3}" type="slidenum">
              <a:rPr lang="en-GB" smtClean="0"/>
              <a:pPr/>
              <a:t>22</a:t>
            </a:fld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6B55305-5ACC-84A7-9427-0FE0A7F6BD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1400" y="755649"/>
            <a:ext cx="3560743" cy="5648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0387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58D039-3865-9AC8-700C-9A8CB85CDF3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While the poll is open, you will see the live tally.  Note that the eye icon has a line through it so others will not see the live tally.  When ready to close the voting, click the lock.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7B0077-E25E-C92C-1E21-B6176518B3BB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July 2025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95C106-8D61-B119-D33E-38061B5C4A2F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Jon Rosdahl, Qualcomm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D6B5F9-2C4F-C4F1-7DAA-C50E1BA81CC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1CD163DD-D5E7-41DA-95F2-71530C24F8C3}" type="slidenum">
              <a:rPr lang="en-GB" smtClean="0"/>
              <a:pPr/>
              <a:t>23</a:t>
            </a:fld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AB3FDD7-C607-D07D-47A1-744FA0EEEA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7600" y="828185"/>
            <a:ext cx="4057657" cy="5327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5956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166CAD-FCB9-2E52-A5BD-554C1FD5FC0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When you click the unlock icon, it will close the voting in </a:t>
            </a:r>
            <a:r>
              <a:rPr lang="en-US" dirty="0" err="1"/>
              <a:t>Slido</a:t>
            </a:r>
            <a:r>
              <a:rPr lang="en-US" dirty="0"/>
              <a:t> for the participants.  You can reopen it if there is an extraordinary need, but normally once closed, it should stay closed.</a:t>
            </a:r>
            <a:br>
              <a:rPr lang="en-US" dirty="0"/>
            </a:br>
            <a:r>
              <a:rPr lang="en-US" dirty="0"/>
              <a:t>You can now click on “Home”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1B1D58-4F2F-3875-1BFE-60DEF136A47B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July 2025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6AA357-10EA-4868-FBFA-D69C6B1C3184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Jon Rosdahl, Qualcomm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668627-3AFE-AECC-C477-4DA4A558920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1CD163DD-D5E7-41DA-95F2-71530C24F8C3}" type="slidenum">
              <a:rPr lang="en-GB" smtClean="0"/>
              <a:pPr/>
              <a:t>24</a:t>
            </a:fld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9445EC1-D064-6F82-9D2C-D276483ECF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9074" y="762000"/>
            <a:ext cx="3438525" cy="5551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4073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F838B4-6F41-D3B0-9606-FA4CF6BA59F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From Home, select the stack menu icon, and then “Download Results”.</a:t>
            </a:r>
          </a:p>
          <a:p>
            <a:r>
              <a:rPr lang="en-US" dirty="0" err="1"/>
              <a:t>Slido</a:t>
            </a:r>
            <a:r>
              <a:rPr lang="en-US" dirty="0"/>
              <a:t> will open a new window with the analytics of the polls you have run.</a:t>
            </a:r>
          </a:p>
          <a:p>
            <a:r>
              <a:rPr lang="en-US" dirty="0"/>
              <a:t>You will be able to see the voters and the voting results.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97591E-659A-A502-084A-FEBCF0AB65D8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July 2025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8BE70E-7A90-9690-3780-B727F9E0642B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Jon Rosdahl, Qualcomm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3E88A7-45B6-D444-FAE8-676D37FB503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1CD163DD-D5E7-41DA-95F2-71530C24F8C3}" type="slidenum">
              <a:rPr lang="en-GB" smtClean="0"/>
              <a:pPr/>
              <a:t>25</a:t>
            </a:fld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1E2CC0A-BBD2-7423-6774-42F69A12AB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4344" y="838200"/>
            <a:ext cx="4217981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4957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F7BDE9D2-DA00-45DB-0512-93B36B8CC1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Save the </a:t>
            </a:r>
            <a:r>
              <a:rPr lang="en-US" dirty="0" err="1"/>
              <a:t>Slido</a:t>
            </a:r>
            <a:r>
              <a:rPr lang="en-US" dirty="0"/>
              <a:t> results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4D09F06E-9F05-596C-A996-022EC0F901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Click Home</a:t>
            </a:r>
            <a:endParaRPr lang="en-US" dirty="0"/>
          </a:p>
          <a:p>
            <a:r>
              <a:rPr lang="en-US" b="1" dirty="0"/>
              <a:t>Click the pancake</a:t>
            </a:r>
            <a:endParaRPr lang="en-US" dirty="0"/>
          </a:p>
          <a:p>
            <a:r>
              <a:rPr lang="en-US" b="1" dirty="0"/>
              <a:t>Click Download results</a:t>
            </a:r>
            <a:endParaRPr lang="en-US" dirty="0"/>
          </a:p>
          <a:p>
            <a:r>
              <a:rPr lang="en-US" b="1" dirty="0"/>
              <a:t>Click Export</a:t>
            </a:r>
            <a:endParaRPr lang="en-US" dirty="0"/>
          </a:p>
          <a:p>
            <a:r>
              <a:rPr lang="en-US" b="1" dirty="0"/>
              <a:t>Click Download Export</a:t>
            </a:r>
            <a:endParaRPr lang="en-US" dirty="0"/>
          </a:p>
          <a:p>
            <a:r>
              <a:rPr lang="en-US" b="1" dirty="0"/>
              <a:t>Click Poll results per participant</a:t>
            </a:r>
            <a:endParaRPr lang="en-US" dirty="0"/>
          </a:p>
          <a:p>
            <a:r>
              <a:rPr lang="en-US" b="1" dirty="0"/>
              <a:t>Click the Save button it turns into</a:t>
            </a:r>
            <a:endParaRPr lang="en-US" dirty="0"/>
          </a:p>
          <a:p>
            <a:r>
              <a:rPr lang="en-US" b="1" dirty="0"/>
              <a:t>Complete the pop-up dialog and save the file</a:t>
            </a:r>
            <a:endParaRPr lang="en-US" dirty="0"/>
          </a:p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A29AAE-8078-CC53-E934-A470A4A613D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1CD163DD-D5E7-41DA-95F2-71530C24F8C3}" type="slidenum">
              <a:rPr lang="en-GB" smtClean="0"/>
              <a:pPr/>
              <a:t>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415636-107A-8645-8DD9-384F57D0B988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Jon Rosdahl, Qualcomm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660A5B-D672-46D9-348F-9A1181C0DD76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July 2025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16348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BEC947-69CF-3357-D7E3-F72FAF65E97E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July 2025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102967-62A1-437E-B437-6F2CFE526023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Jon Rosdahl, Qualcomm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0053D0-AF10-A479-F150-9A6E79D18FE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1CD163DD-D5E7-41DA-95F2-71530C24F8C3}" type="slidenum">
              <a:rPr lang="en-GB" smtClean="0"/>
              <a:pPr/>
              <a:t>27</a:t>
            </a:fld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17D5A1D-87C5-3429-6CFF-E84C1D5132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6541" y="914400"/>
            <a:ext cx="7542763" cy="5304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99004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AC6F764-4C85-6A22-8CF1-05E51E8999A6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July 2025</a:t>
            </a: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C87290-4C00-0C60-3A80-239BA15D831C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Jon Rosdahl, Qualcomm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CCAB27-BC7F-6C24-0521-47D72BBC49E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F5D8E26B-7BCF-4D25-9C89-0168A6618F18}" type="slidenum">
              <a:rPr lang="en-GB" smtClean="0"/>
              <a:pPr/>
              <a:t>28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D25DF85-50DD-70C2-D531-EE9300CF9F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7905" y="856891"/>
            <a:ext cx="5296639" cy="5144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48466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E256DC-AA14-51F9-D2C4-89BDA8304D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66800" y="990600"/>
            <a:ext cx="6373284" cy="4113213"/>
          </a:xfrm>
        </p:spPr>
        <p:txBody>
          <a:bodyPr/>
          <a:lstStyle/>
          <a:p>
            <a:r>
              <a:rPr lang="en-US" dirty="0"/>
              <a:t>When you are finished with </a:t>
            </a:r>
            <a:r>
              <a:rPr lang="en-US" dirty="0" err="1"/>
              <a:t>WebEx</a:t>
            </a:r>
            <a:r>
              <a:rPr lang="en-US" dirty="0"/>
              <a:t> Desktop, remember that exiting </a:t>
            </a:r>
            <a:r>
              <a:rPr lang="en-US" dirty="0" err="1"/>
              <a:t>WebEx</a:t>
            </a:r>
            <a:r>
              <a:rPr lang="en-US" dirty="0"/>
              <a:t> will leave you setup/logged in as the user you were when </a:t>
            </a:r>
            <a:r>
              <a:rPr lang="en-US"/>
              <a:t>you started when </a:t>
            </a:r>
            <a:r>
              <a:rPr lang="en-US" dirty="0"/>
              <a:t>your return.  You must Sign Out of you are wanting to change the account (User) that you are logging in as next time.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D7E940C6-7132-1E13-D279-C88C881EB53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001000" y="722917"/>
            <a:ext cx="3276599" cy="5690937"/>
          </a:xfr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91361D-4BD8-BB8F-AF3E-A9DA56D9568B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July 2025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51530B-4F33-E474-DCD0-45BF8E2A16AD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Jon Rosdahl, Qualcomm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75BE94-069B-37D7-FF19-7C04013ABA0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1CD163DD-D5E7-41DA-95F2-71530C24F8C3}" type="slidenum">
              <a:rPr lang="en-GB" smtClean="0"/>
              <a:pPr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31647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914401" y="685801"/>
            <a:ext cx="10361084" cy="374367"/>
          </a:xfrm>
          <a:ln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r>
              <a:rPr lang="en-US" dirty="0"/>
              <a:t>Summary</a:t>
            </a:r>
            <a:r>
              <a:rPr lang="en-US" spc="-160" dirty="0"/>
              <a:t> </a:t>
            </a:r>
            <a:r>
              <a:rPr lang="en-US" dirty="0"/>
              <a:t>of</a:t>
            </a:r>
            <a:r>
              <a:rPr lang="en-US" spc="-140" dirty="0"/>
              <a:t> </a:t>
            </a:r>
            <a:r>
              <a:rPr lang="en-US" dirty="0"/>
              <a:t>Key</a:t>
            </a:r>
            <a:r>
              <a:rPr lang="en-US" spc="-140" dirty="0"/>
              <a:t> </a:t>
            </a:r>
            <a:r>
              <a:rPr lang="en-US" spc="-10" dirty="0"/>
              <a:t>Points</a:t>
            </a:r>
            <a:endParaRPr lang="en-US" dirty="0"/>
          </a:p>
        </p:txBody>
      </p:sp>
      <p:sp>
        <p:nvSpPr>
          <p:cNvPr id="9218" name="Rectangle 2"/>
          <p:cNvSpPr>
            <a:spLocks noGrp="1" noChangeArrowheads="1"/>
          </p:cNvSpPr>
          <p:nvPr>
            <p:ph idx="1"/>
          </p:nvPr>
        </p:nvSpPr>
        <p:spPr>
          <a:xfrm>
            <a:off x="929218" y="1219200"/>
            <a:ext cx="10361084" cy="5256214"/>
          </a:xfrm>
          <a:ln/>
        </p:spPr>
        <p:txBody>
          <a:bodyPr/>
          <a:lstStyle/>
          <a:p>
            <a:pPr marL="241300" indent="-228600">
              <a:lnSpc>
                <a:spcPts val="2140"/>
              </a:lnSpc>
              <a:spcBef>
                <a:spcPts val="10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lang="en-US" sz="2000" dirty="0">
                <a:latin typeface="Calibri"/>
                <a:cs typeface="Calibri"/>
              </a:rPr>
              <a:t>Meetings are</a:t>
            </a:r>
            <a:r>
              <a:rPr lang="en-US" sz="2000" spc="-15" dirty="0">
                <a:latin typeface="Calibri"/>
                <a:cs typeface="Calibri"/>
              </a:rPr>
              <a:t> </a:t>
            </a:r>
            <a:r>
              <a:rPr lang="en-US" sz="2000" dirty="0">
                <a:latin typeface="Calibri"/>
                <a:cs typeface="Calibri"/>
              </a:rPr>
              <a:t>to be run</a:t>
            </a:r>
            <a:r>
              <a:rPr lang="en-US" sz="2000" spc="-5" dirty="0">
                <a:latin typeface="Calibri"/>
                <a:cs typeface="Calibri"/>
              </a:rPr>
              <a:t> </a:t>
            </a:r>
            <a:r>
              <a:rPr lang="en-US" sz="2000" dirty="0">
                <a:latin typeface="Calibri"/>
                <a:cs typeface="Calibri"/>
              </a:rPr>
              <a:t>as</a:t>
            </a:r>
            <a:r>
              <a:rPr lang="en-US" sz="2000" spc="-15" dirty="0">
                <a:latin typeface="Calibri"/>
                <a:cs typeface="Calibri"/>
              </a:rPr>
              <a:t> </a:t>
            </a:r>
            <a:r>
              <a:rPr lang="en-US" sz="2000" dirty="0">
                <a:latin typeface="Calibri"/>
                <a:cs typeface="Calibri"/>
              </a:rPr>
              <a:t>an</a:t>
            </a:r>
            <a:r>
              <a:rPr lang="en-US" sz="2000" spc="-5" dirty="0">
                <a:latin typeface="Calibri"/>
                <a:cs typeface="Calibri"/>
              </a:rPr>
              <a:t> </a:t>
            </a:r>
            <a:r>
              <a:rPr lang="en-US" sz="2000" spc="-10" dirty="0">
                <a:latin typeface="Calibri"/>
                <a:cs typeface="Calibri"/>
              </a:rPr>
              <a:t>in-</a:t>
            </a:r>
            <a:r>
              <a:rPr lang="en-US" sz="2000" dirty="0">
                <a:latin typeface="Calibri"/>
                <a:cs typeface="Calibri"/>
              </a:rPr>
              <a:t>person </a:t>
            </a:r>
            <a:r>
              <a:rPr lang="en-US" sz="2000" spc="-10" dirty="0">
                <a:latin typeface="Calibri"/>
                <a:cs typeface="Calibri"/>
              </a:rPr>
              <a:t>meeting.</a:t>
            </a:r>
            <a:endParaRPr lang="en-US" sz="2000" dirty="0">
              <a:latin typeface="Calibri"/>
              <a:cs typeface="Calibri"/>
            </a:endParaRPr>
          </a:p>
          <a:p>
            <a:pPr marL="698500" lvl="1" indent="-228600">
              <a:lnSpc>
                <a:spcPts val="1760"/>
              </a:lnSpc>
              <a:buFont typeface="Arial"/>
              <a:buChar char="•"/>
              <a:tabLst>
                <a:tab pos="697865" algn="l"/>
                <a:tab pos="698500" algn="l"/>
              </a:tabLst>
            </a:pPr>
            <a:r>
              <a:rPr lang="en-US" dirty="0">
                <a:latin typeface="Calibri"/>
                <a:cs typeface="Calibri"/>
              </a:rPr>
              <a:t>Local</a:t>
            </a:r>
            <a:r>
              <a:rPr lang="en-US" spc="-40" dirty="0">
                <a:latin typeface="Calibri"/>
                <a:cs typeface="Calibri"/>
              </a:rPr>
              <a:t> </a:t>
            </a:r>
            <a:r>
              <a:rPr lang="en-US" dirty="0">
                <a:latin typeface="Calibri"/>
                <a:cs typeface="Calibri"/>
              </a:rPr>
              <a:t>time</a:t>
            </a:r>
            <a:r>
              <a:rPr lang="en-US" spc="-20" dirty="0">
                <a:latin typeface="Calibri"/>
                <a:cs typeface="Calibri"/>
              </a:rPr>
              <a:t> </a:t>
            </a:r>
            <a:r>
              <a:rPr lang="en-US" dirty="0">
                <a:latin typeface="Calibri"/>
                <a:cs typeface="Calibri"/>
              </a:rPr>
              <a:t>zone</a:t>
            </a:r>
            <a:r>
              <a:rPr lang="en-US" spc="-35" dirty="0">
                <a:latin typeface="Calibri"/>
                <a:cs typeface="Calibri"/>
              </a:rPr>
              <a:t> used to </a:t>
            </a:r>
            <a:r>
              <a:rPr lang="en-US" dirty="0">
                <a:latin typeface="Calibri"/>
                <a:cs typeface="Calibri"/>
              </a:rPr>
              <a:t>schedule</a:t>
            </a:r>
            <a:r>
              <a:rPr lang="en-US" spc="-10" dirty="0">
                <a:latin typeface="Calibri"/>
                <a:cs typeface="Calibri"/>
              </a:rPr>
              <a:t> meetings</a:t>
            </a:r>
            <a:endParaRPr lang="en-US" dirty="0">
              <a:latin typeface="Calibri"/>
              <a:cs typeface="Calibri"/>
            </a:endParaRPr>
          </a:p>
          <a:p>
            <a:pPr marL="698500" lvl="1" indent="-228600">
              <a:lnSpc>
                <a:spcPts val="1760"/>
              </a:lnSpc>
              <a:buFont typeface="Arial"/>
              <a:buChar char="•"/>
              <a:tabLst>
                <a:tab pos="697865" algn="l"/>
                <a:tab pos="698500" algn="l"/>
              </a:tabLst>
            </a:pPr>
            <a:r>
              <a:rPr lang="en-US" dirty="0">
                <a:latin typeface="Calibri"/>
                <a:cs typeface="Calibri"/>
              </a:rPr>
              <a:t>Local</a:t>
            </a:r>
            <a:r>
              <a:rPr lang="en-US" spc="-50" dirty="0">
                <a:latin typeface="Calibri"/>
                <a:cs typeface="Calibri"/>
              </a:rPr>
              <a:t> </a:t>
            </a:r>
            <a:r>
              <a:rPr lang="en-US" dirty="0">
                <a:latin typeface="Calibri"/>
                <a:cs typeface="Calibri"/>
              </a:rPr>
              <a:t>participants</a:t>
            </a:r>
            <a:r>
              <a:rPr lang="en-US" spc="-30" dirty="0">
                <a:latin typeface="Calibri"/>
                <a:cs typeface="Calibri"/>
              </a:rPr>
              <a:t> </a:t>
            </a:r>
            <a:r>
              <a:rPr lang="en-US" dirty="0">
                <a:latin typeface="Calibri"/>
                <a:cs typeface="Calibri"/>
              </a:rPr>
              <a:t>attend</a:t>
            </a:r>
            <a:r>
              <a:rPr lang="en-US" spc="-35" dirty="0">
                <a:latin typeface="Calibri"/>
                <a:cs typeface="Calibri"/>
              </a:rPr>
              <a:t> </a:t>
            </a:r>
            <a:r>
              <a:rPr lang="en-US" dirty="0">
                <a:latin typeface="Calibri"/>
                <a:cs typeface="Calibri"/>
              </a:rPr>
              <a:t>as</a:t>
            </a:r>
            <a:r>
              <a:rPr lang="en-US" spc="-35" dirty="0">
                <a:latin typeface="Calibri"/>
                <a:cs typeface="Calibri"/>
              </a:rPr>
              <a:t> </a:t>
            </a:r>
            <a:r>
              <a:rPr lang="en-US" dirty="0">
                <a:latin typeface="Calibri"/>
                <a:cs typeface="Calibri"/>
              </a:rPr>
              <a:t>an</a:t>
            </a:r>
            <a:r>
              <a:rPr lang="en-US" spc="-35" dirty="0">
                <a:latin typeface="Calibri"/>
                <a:cs typeface="Calibri"/>
              </a:rPr>
              <a:t> </a:t>
            </a:r>
            <a:r>
              <a:rPr lang="en-US" spc="-10" dirty="0">
                <a:latin typeface="Calibri"/>
                <a:cs typeface="Calibri"/>
              </a:rPr>
              <a:t>in-</a:t>
            </a:r>
            <a:r>
              <a:rPr lang="en-US" dirty="0">
                <a:latin typeface="Calibri"/>
                <a:cs typeface="Calibri"/>
              </a:rPr>
              <a:t>person</a:t>
            </a:r>
            <a:r>
              <a:rPr lang="en-US" spc="-15" dirty="0">
                <a:latin typeface="Calibri"/>
                <a:cs typeface="Calibri"/>
              </a:rPr>
              <a:t> </a:t>
            </a:r>
            <a:r>
              <a:rPr lang="en-US" spc="-10" dirty="0">
                <a:latin typeface="Calibri"/>
                <a:cs typeface="Calibri"/>
              </a:rPr>
              <a:t>meeting</a:t>
            </a:r>
            <a:endParaRPr lang="en-US" dirty="0">
              <a:latin typeface="Calibri"/>
              <a:cs typeface="Calibri"/>
            </a:endParaRPr>
          </a:p>
          <a:p>
            <a:pPr marL="698500" lvl="1" indent="-228600">
              <a:lnSpc>
                <a:spcPts val="1780"/>
              </a:lnSpc>
              <a:buFont typeface="Arial"/>
              <a:buChar char="•"/>
              <a:tabLst>
                <a:tab pos="697865" algn="l"/>
                <a:tab pos="698500" algn="l"/>
              </a:tabLst>
            </a:pPr>
            <a:r>
              <a:rPr lang="en-US" dirty="0">
                <a:latin typeface="Calibri"/>
                <a:cs typeface="Calibri"/>
              </a:rPr>
              <a:t>Remote</a:t>
            </a:r>
            <a:r>
              <a:rPr lang="en-US" spc="-30" dirty="0">
                <a:latin typeface="Calibri"/>
                <a:cs typeface="Calibri"/>
              </a:rPr>
              <a:t> </a:t>
            </a:r>
            <a:r>
              <a:rPr lang="en-US" dirty="0">
                <a:latin typeface="Calibri"/>
                <a:cs typeface="Calibri"/>
              </a:rPr>
              <a:t>access</a:t>
            </a:r>
            <a:r>
              <a:rPr lang="en-US" spc="-20" dirty="0">
                <a:latin typeface="Calibri"/>
                <a:cs typeface="Calibri"/>
              </a:rPr>
              <a:t> </a:t>
            </a:r>
            <a:r>
              <a:rPr lang="en-US" dirty="0">
                <a:latin typeface="Calibri"/>
                <a:cs typeface="Calibri"/>
              </a:rPr>
              <a:t>is</a:t>
            </a:r>
            <a:r>
              <a:rPr lang="en-US" spc="-15" dirty="0">
                <a:latin typeface="Calibri"/>
                <a:cs typeface="Calibri"/>
              </a:rPr>
              <a:t> </a:t>
            </a:r>
            <a:r>
              <a:rPr lang="en-US" dirty="0">
                <a:latin typeface="Calibri"/>
                <a:cs typeface="Calibri"/>
              </a:rPr>
              <a:t>provided</a:t>
            </a:r>
            <a:r>
              <a:rPr lang="en-US" spc="-10" dirty="0">
                <a:latin typeface="Calibri"/>
                <a:cs typeface="Calibri"/>
              </a:rPr>
              <a:t> </a:t>
            </a:r>
            <a:r>
              <a:rPr lang="en-US" dirty="0">
                <a:latin typeface="Calibri"/>
                <a:cs typeface="Calibri"/>
              </a:rPr>
              <a:t>to</a:t>
            </a:r>
            <a:r>
              <a:rPr lang="en-US" spc="-30" dirty="0">
                <a:latin typeface="Calibri"/>
                <a:cs typeface="Calibri"/>
              </a:rPr>
              <a:t> </a:t>
            </a:r>
            <a:r>
              <a:rPr lang="en-US" dirty="0">
                <a:latin typeface="Calibri"/>
                <a:cs typeface="Calibri"/>
              </a:rPr>
              <a:t>remote</a:t>
            </a:r>
            <a:r>
              <a:rPr lang="en-US" spc="-20" dirty="0">
                <a:latin typeface="Calibri"/>
                <a:cs typeface="Calibri"/>
              </a:rPr>
              <a:t> </a:t>
            </a:r>
            <a:r>
              <a:rPr lang="en-US" dirty="0">
                <a:latin typeface="Calibri"/>
                <a:cs typeface="Calibri"/>
              </a:rPr>
              <a:t>participants</a:t>
            </a:r>
            <a:r>
              <a:rPr lang="en-US" spc="-20" dirty="0">
                <a:latin typeface="Calibri"/>
                <a:cs typeface="Calibri"/>
              </a:rPr>
              <a:t> </a:t>
            </a:r>
            <a:r>
              <a:rPr lang="en-US" dirty="0">
                <a:latin typeface="Calibri"/>
                <a:cs typeface="Calibri"/>
              </a:rPr>
              <a:t>to</a:t>
            </a:r>
            <a:r>
              <a:rPr lang="en-US" spc="-30" dirty="0">
                <a:latin typeface="Calibri"/>
                <a:cs typeface="Calibri"/>
              </a:rPr>
              <a:t> </a:t>
            </a:r>
            <a:r>
              <a:rPr lang="en-US" spc="-10" dirty="0">
                <a:latin typeface="Calibri"/>
                <a:cs typeface="Calibri"/>
              </a:rPr>
              <a:t>view/present/interact</a:t>
            </a:r>
            <a:r>
              <a:rPr lang="en-US" spc="-5" dirty="0">
                <a:latin typeface="Calibri"/>
                <a:cs typeface="Calibri"/>
              </a:rPr>
              <a:t> </a:t>
            </a:r>
            <a:r>
              <a:rPr lang="en-US" dirty="0">
                <a:latin typeface="Calibri"/>
                <a:cs typeface="Calibri"/>
              </a:rPr>
              <a:t>similarly</a:t>
            </a:r>
            <a:r>
              <a:rPr lang="en-US" spc="-5" dirty="0">
                <a:latin typeface="Calibri"/>
                <a:cs typeface="Calibri"/>
              </a:rPr>
              <a:t> </a:t>
            </a:r>
            <a:r>
              <a:rPr lang="en-US" dirty="0">
                <a:latin typeface="Calibri"/>
                <a:cs typeface="Calibri"/>
              </a:rPr>
              <a:t>to</a:t>
            </a:r>
            <a:r>
              <a:rPr lang="en-US" spc="-35" dirty="0">
                <a:latin typeface="Calibri"/>
                <a:cs typeface="Calibri"/>
              </a:rPr>
              <a:t> </a:t>
            </a:r>
            <a:r>
              <a:rPr lang="en-US" spc="-10" dirty="0">
                <a:latin typeface="Calibri"/>
                <a:cs typeface="Calibri"/>
              </a:rPr>
              <a:t>on-</a:t>
            </a:r>
            <a:r>
              <a:rPr lang="en-US" dirty="0">
                <a:latin typeface="Calibri"/>
                <a:cs typeface="Calibri"/>
              </a:rPr>
              <a:t>line meetings</a:t>
            </a:r>
            <a:r>
              <a:rPr lang="en-US" spc="-10" dirty="0">
                <a:latin typeface="Calibri"/>
                <a:cs typeface="Calibri"/>
              </a:rPr>
              <a:t> </a:t>
            </a:r>
            <a:r>
              <a:rPr lang="en-US" dirty="0">
                <a:latin typeface="Calibri"/>
                <a:cs typeface="Calibri"/>
              </a:rPr>
              <a:t>(best</a:t>
            </a:r>
            <a:r>
              <a:rPr lang="en-US" spc="-25" dirty="0">
                <a:latin typeface="Calibri"/>
                <a:cs typeface="Calibri"/>
              </a:rPr>
              <a:t> </a:t>
            </a:r>
            <a:r>
              <a:rPr lang="en-US" spc="-10" dirty="0">
                <a:latin typeface="Calibri"/>
                <a:cs typeface="Calibri"/>
              </a:rPr>
              <a:t>effort)</a:t>
            </a:r>
            <a:endParaRPr lang="en-US" dirty="0">
              <a:latin typeface="Calibri"/>
              <a:cs typeface="Calibri"/>
            </a:endParaRPr>
          </a:p>
          <a:p>
            <a:pPr marL="241300" marR="66675" indent="-228600">
              <a:lnSpc>
                <a:spcPct val="70000"/>
              </a:lnSpc>
              <a:spcBef>
                <a:spcPts val="994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lang="en-US" sz="2000" b="0" dirty="0">
                <a:latin typeface="Calibri"/>
                <a:cs typeface="Calibri"/>
              </a:rPr>
              <a:t>In-person</a:t>
            </a:r>
            <a:r>
              <a:rPr lang="en-US" sz="2000" b="0" spc="-45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participants</a:t>
            </a:r>
            <a:r>
              <a:rPr lang="en-US" sz="2000" b="0" spc="-40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are</a:t>
            </a:r>
            <a:r>
              <a:rPr lang="en-US" sz="2000" b="0" spc="-40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admonished</a:t>
            </a:r>
            <a:r>
              <a:rPr lang="en-US" sz="2000" b="0" spc="-25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(stronger</a:t>
            </a:r>
            <a:r>
              <a:rPr lang="en-US" sz="2000" b="0" spc="-25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than</a:t>
            </a:r>
            <a:r>
              <a:rPr lang="en-US" sz="2000" b="0" spc="-30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encouraged)</a:t>
            </a:r>
            <a:r>
              <a:rPr lang="en-US" sz="2000" b="0" spc="-10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to</a:t>
            </a:r>
            <a:r>
              <a:rPr lang="en-US" sz="2000" b="0" spc="-35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stay</a:t>
            </a:r>
            <a:r>
              <a:rPr lang="en-US" sz="2000" b="0" spc="-45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OFF</a:t>
            </a:r>
            <a:r>
              <a:rPr lang="en-US" sz="2000" b="0" spc="-40" dirty="0">
                <a:latin typeface="Calibri"/>
                <a:cs typeface="Calibri"/>
              </a:rPr>
              <a:t> </a:t>
            </a:r>
            <a:r>
              <a:rPr lang="en-US" sz="2000" b="0" spc="-25" dirty="0">
                <a:latin typeface="Calibri"/>
                <a:cs typeface="Calibri"/>
              </a:rPr>
              <a:t>the Audio interface from the </a:t>
            </a:r>
            <a:r>
              <a:rPr lang="en-US" sz="2000" b="0" spc="-10" dirty="0">
                <a:latin typeface="Calibri"/>
                <a:cs typeface="Calibri"/>
              </a:rPr>
              <a:t>Webex/zoom/teams/conference</a:t>
            </a:r>
            <a:r>
              <a:rPr lang="en-US" sz="2000" b="0" spc="10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tool</a:t>
            </a:r>
            <a:r>
              <a:rPr lang="en-US" sz="2000" b="0" spc="-10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of</a:t>
            </a:r>
            <a:r>
              <a:rPr lang="en-US" sz="2000" b="0" spc="-5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your</a:t>
            </a:r>
            <a:r>
              <a:rPr lang="en-US" sz="2000" b="0" spc="-10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choice</a:t>
            </a:r>
            <a:r>
              <a:rPr lang="en-US" sz="2000" b="0" spc="-15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–</a:t>
            </a:r>
          </a:p>
          <a:p>
            <a:pPr marL="241300" marR="66675" indent="-228600">
              <a:lnSpc>
                <a:spcPct val="70000"/>
              </a:lnSpc>
              <a:spcBef>
                <a:spcPts val="994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lang="en-US" sz="2000" b="0" spc="-10" dirty="0">
                <a:latin typeface="Calibri"/>
                <a:cs typeface="Calibri"/>
              </a:rPr>
              <a:t>Presentation/room </a:t>
            </a:r>
            <a:r>
              <a:rPr lang="en-US" sz="2000" b="0" dirty="0">
                <a:latin typeface="Calibri"/>
                <a:cs typeface="Calibri"/>
              </a:rPr>
              <a:t>computer</a:t>
            </a:r>
            <a:r>
              <a:rPr lang="en-US" sz="2000" b="0" spc="-10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is</a:t>
            </a:r>
            <a:r>
              <a:rPr lang="en-US" sz="2000" b="0" spc="-30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logged into</a:t>
            </a:r>
            <a:r>
              <a:rPr lang="en-US" sz="2000" b="0" spc="-15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conference tool</a:t>
            </a:r>
            <a:r>
              <a:rPr lang="en-US" sz="2000" b="0" spc="-15" dirty="0">
                <a:latin typeface="Calibri"/>
                <a:cs typeface="Calibri"/>
              </a:rPr>
              <a:t> </a:t>
            </a:r>
            <a:r>
              <a:rPr lang="en-US" sz="2000" b="0" spc="-25" dirty="0">
                <a:latin typeface="Calibri"/>
                <a:cs typeface="Calibri"/>
              </a:rPr>
              <a:t>and the </a:t>
            </a:r>
            <a:r>
              <a:rPr lang="en-US" sz="2000" b="0" spc="-10" dirty="0">
                <a:latin typeface="Calibri"/>
                <a:cs typeface="Calibri"/>
              </a:rPr>
              <a:t>web-</a:t>
            </a:r>
            <a:r>
              <a:rPr lang="en-US" sz="2000" b="0" dirty="0">
                <a:latin typeface="Calibri"/>
                <a:cs typeface="Calibri"/>
              </a:rPr>
              <a:t>conferencing</a:t>
            </a:r>
            <a:r>
              <a:rPr lang="en-US" sz="2000" b="0" spc="-20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tool</a:t>
            </a:r>
            <a:r>
              <a:rPr lang="en-US" sz="2000" b="0" spc="-35" dirty="0">
                <a:latin typeface="Calibri"/>
                <a:cs typeface="Calibri"/>
              </a:rPr>
              <a:t> is presenting what is being presented by the local </a:t>
            </a:r>
            <a:r>
              <a:rPr lang="en-US" sz="2000" b="0" dirty="0">
                <a:latin typeface="Calibri"/>
                <a:cs typeface="Calibri"/>
              </a:rPr>
              <a:t>projector.</a:t>
            </a:r>
          </a:p>
          <a:p>
            <a:pPr marL="241300" marR="316865" indent="-228600">
              <a:lnSpc>
                <a:spcPct val="70000"/>
              </a:lnSpc>
              <a:spcBef>
                <a:spcPts val="1000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lang="en-US" sz="2000" b="0" dirty="0">
                <a:latin typeface="Calibri"/>
                <a:cs typeface="Calibri"/>
              </a:rPr>
              <a:t>A</a:t>
            </a:r>
            <a:r>
              <a:rPr lang="en-US" sz="2000" b="0" spc="-25" dirty="0">
                <a:latin typeface="Calibri"/>
                <a:cs typeface="Calibri"/>
              </a:rPr>
              <a:t> </a:t>
            </a:r>
            <a:r>
              <a:rPr lang="en-US" sz="2000" b="0" spc="-20" dirty="0">
                <a:latin typeface="Calibri"/>
                <a:cs typeface="Calibri"/>
              </a:rPr>
              <a:t>chair,</a:t>
            </a:r>
            <a:r>
              <a:rPr lang="en-US" sz="2000" b="0" spc="-25" dirty="0">
                <a:latin typeface="Calibri"/>
                <a:cs typeface="Calibri"/>
              </a:rPr>
              <a:t> </a:t>
            </a:r>
            <a:r>
              <a:rPr lang="en-US" sz="2000" b="0" spc="-10" dirty="0">
                <a:latin typeface="Calibri"/>
                <a:cs typeface="Calibri"/>
              </a:rPr>
              <a:t>vice-</a:t>
            </a:r>
            <a:r>
              <a:rPr lang="en-US" sz="2000" b="0" spc="-20" dirty="0">
                <a:latin typeface="Calibri"/>
                <a:cs typeface="Calibri"/>
              </a:rPr>
              <a:t>chair, </a:t>
            </a:r>
            <a:r>
              <a:rPr lang="en-US" sz="2000" b="0" dirty="0">
                <a:latin typeface="Calibri"/>
                <a:cs typeface="Calibri"/>
              </a:rPr>
              <a:t>or</a:t>
            </a:r>
            <a:r>
              <a:rPr lang="en-US" sz="2000" b="0" spc="-25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designate,</a:t>
            </a:r>
            <a:r>
              <a:rPr lang="en-US" sz="2000" b="0" spc="-5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is</a:t>
            </a:r>
            <a:r>
              <a:rPr lang="en-US" sz="2000" b="0" spc="-30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logged into</a:t>
            </a:r>
            <a:r>
              <a:rPr lang="en-US" sz="2000" b="0" spc="-10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the</a:t>
            </a:r>
            <a:r>
              <a:rPr lang="en-US" sz="2000" b="0" spc="-15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conference tool</a:t>
            </a:r>
            <a:r>
              <a:rPr lang="en-US" sz="2000" b="0" spc="-15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and</a:t>
            </a:r>
            <a:r>
              <a:rPr lang="en-US" sz="2000" b="0" spc="-20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monitoring</a:t>
            </a:r>
            <a:r>
              <a:rPr lang="en-US" sz="2000" b="0" spc="-15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the</a:t>
            </a:r>
            <a:r>
              <a:rPr lang="en-US" sz="2000" b="0" spc="-15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queue</a:t>
            </a:r>
            <a:r>
              <a:rPr lang="en-US" sz="2000" b="0" spc="-5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(based </a:t>
            </a:r>
            <a:r>
              <a:rPr lang="en-US" sz="2000" b="0" spc="-25" dirty="0">
                <a:latin typeface="Calibri"/>
                <a:cs typeface="Calibri"/>
              </a:rPr>
              <a:t>on </a:t>
            </a:r>
            <a:r>
              <a:rPr lang="en-US" sz="2000" b="0" dirty="0">
                <a:latin typeface="Calibri"/>
                <a:cs typeface="Calibri"/>
              </a:rPr>
              <a:t>experience this</a:t>
            </a:r>
            <a:r>
              <a:rPr lang="en-US" sz="2000" b="0" spc="-20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is</a:t>
            </a:r>
            <a:r>
              <a:rPr lang="en-US" sz="2000" b="0" spc="-20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probably</a:t>
            </a:r>
            <a:r>
              <a:rPr lang="en-US" sz="2000" b="0" spc="-20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a</a:t>
            </a:r>
            <a:r>
              <a:rPr lang="en-US" sz="2000" b="0" spc="-10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second room</a:t>
            </a:r>
            <a:r>
              <a:rPr lang="en-US" sz="2000" b="0" spc="-20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log</a:t>
            </a:r>
            <a:r>
              <a:rPr lang="en-US" sz="2000" b="0" spc="-10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in,</a:t>
            </a:r>
            <a:r>
              <a:rPr lang="en-US" sz="2000" b="0" spc="-15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since</a:t>
            </a:r>
            <a:r>
              <a:rPr lang="en-US" sz="2000" b="0" spc="-10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monitoring</a:t>
            </a:r>
            <a:r>
              <a:rPr lang="en-US" sz="2000" b="0" spc="-10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the</a:t>
            </a:r>
            <a:r>
              <a:rPr lang="en-US" sz="2000" b="0" spc="-10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queue is difficult </a:t>
            </a:r>
            <a:r>
              <a:rPr lang="en-US" sz="2000" b="0" spc="-20" dirty="0">
                <a:latin typeface="Calibri"/>
                <a:cs typeface="Calibri"/>
              </a:rPr>
              <a:t>when </a:t>
            </a:r>
            <a:r>
              <a:rPr lang="en-US" sz="2000" b="0" dirty="0">
                <a:latin typeface="Calibri"/>
                <a:cs typeface="Calibri"/>
              </a:rPr>
              <a:t>presenting) –</a:t>
            </a:r>
            <a:r>
              <a:rPr lang="en-US" sz="2000" b="0" spc="-10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this</a:t>
            </a:r>
            <a:r>
              <a:rPr lang="en-US" sz="2000" b="0" spc="-25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person</a:t>
            </a:r>
            <a:r>
              <a:rPr lang="en-US" sz="2000" b="0" spc="-5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manages</a:t>
            </a:r>
            <a:r>
              <a:rPr lang="en-US" sz="2000" b="0" spc="-10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the</a:t>
            </a:r>
            <a:r>
              <a:rPr lang="en-US" sz="2000" b="0" spc="-10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online</a:t>
            </a:r>
            <a:r>
              <a:rPr lang="en-US" sz="2000" b="0" spc="-5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queue for</a:t>
            </a:r>
            <a:r>
              <a:rPr lang="en-US" sz="2000" b="0" spc="-25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the</a:t>
            </a:r>
            <a:r>
              <a:rPr lang="en-US" sz="2000" b="0" spc="-5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chair</a:t>
            </a:r>
            <a:r>
              <a:rPr lang="en-US" sz="2000" b="0" spc="-20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to</a:t>
            </a:r>
            <a:r>
              <a:rPr lang="en-US" sz="2000" b="0" spc="-15" dirty="0">
                <a:latin typeface="Calibri"/>
                <a:cs typeface="Calibri"/>
              </a:rPr>
              <a:t> </a:t>
            </a:r>
            <a:r>
              <a:rPr lang="en-US" sz="2000" b="0" spc="-10" dirty="0">
                <a:latin typeface="Calibri"/>
                <a:cs typeface="Calibri"/>
              </a:rPr>
              <a:t>integrate</a:t>
            </a:r>
            <a:r>
              <a:rPr lang="en-US" sz="2000" b="0" spc="-5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with</a:t>
            </a:r>
            <a:r>
              <a:rPr lang="en-US" sz="2000" b="0" spc="-10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the</a:t>
            </a:r>
            <a:r>
              <a:rPr lang="en-US" sz="2000" b="0" spc="-10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floor</a:t>
            </a:r>
            <a:r>
              <a:rPr lang="en-US" sz="2000" b="0" spc="-15" dirty="0">
                <a:latin typeface="Calibri"/>
                <a:cs typeface="Calibri"/>
              </a:rPr>
              <a:t> </a:t>
            </a:r>
            <a:r>
              <a:rPr lang="en-US" sz="2000" b="0" spc="-10" dirty="0">
                <a:latin typeface="Calibri"/>
                <a:cs typeface="Calibri"/>
              </a:rPr>
              <a:t>queue.  Fairness for local and remote attendees is responsibility of the officer.</a:t>
            </a:r>
            <a:endParaRPr lang="en-US" sz="2000" b="0" dirty="0">
              <a:latin typeface="Calibri"/>
              <a:cs typeface="Calibri"/>
            </a:endParaRPr>
          </a:p>
          <a:p>
            <a:pPr marL="240665" marR="5080" indent="-228600">
              <a:lnSpc>
                <a:spcPct val="70000"/>
              </a:lnSpc>
              <a:spcBef>
                <a:spcPts val="1005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lang="en-US" sz="2000" b="0" dirty="0">
                <a:latin typeface="Calibri"/>
                <a:cs typeface="Calibri"/>
              </a:rPr>
              <a:t>Audio</a:t>
            </a:r>
            <a:r>
              <a:rPr lang="en-US" sz="2000" b="0" spc="-20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comes</a:t>
            </a:r>
            <a:r>
              <a:rPr lang="en-US" sz="2000" b="0" spc="-5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from</a:t>
            </a:r>
            <a:r>
              <a:rPr lang="en-US" sz="2000" b="0" spc="-15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a</a:t>
            </a:r>
            <a:r>
              <a:rPr lang="en-US" sz="2000" b="0" spc="-15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floor</a:t>
            </a:r>
            <a:r>
              <a:rPr lang="en-US" sz="2000" b="0" spc="-15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mic</a:t>
            </a:r>
            <a:r>
              <a:rPr lang="en-US" sz="2000" b="0" spc="-15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or</a:t>
            </a:r>
            <a:r>
              <a:rPr lang="en-US" sz="2000" b="0" spc="-15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the</a:t>
            </a:r>
            <a:r>
              <a:rPr lang="en-US" sz="2000" b="0" spc="-10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chair/</a:t>
            </a:r>
            <a:r>
              <a:rPr lang="en-US" sz="2000" b="0" dirty="0" err="1">
                <a:latin typeface="Calibri"/>
                <a:cs typeface="Calibri"/>
              </a:rPr>
              <a:t>dias</a:t>
            </a:r>
            <a:r>
              <a:rPr lang="en-US" sz="2000" b="0" spc="-25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mic</a:t>
            </a:r>
            <a:r>
              <a:rPr lang="en-US" sz="2000" b="0" spc="-15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which is</a:t>
            </a:r>
            <a:r>
              <a:rPr lang="en-US" sz="2000" b="0" spc="-25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mixed</a:t>
            </a:r>
            <a:r>
              <a:rPr lang="en-US" sz="2000" b="0" spc="-10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into</a:t>
            </a:r>
            <a:r>
              <a:rPr lang="en-US" sz="2000" b="0" spc="-10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room</a:t>
            </a:r>
            <a:r>
              <a:rPr lang="en-US" sz="2000" b="0" spc="-15" dirty="0">
                <a:latin typeface="Calibri"/>
                <a:cs typeface="Calibri"/>
              </a:rPr>
              <a:t> </a:t>
            </a:r>
            <a:r>
              <a:rPr lang="en-US" sz="2000" b="0" spc="-10" dirty="0">
                <a:latin typeface="Calibri"/>
                <a:cs typeface="Calibri"/>
              </a:rPr>
              <a:t>speakers </a:t>
            </a:r>
            <a:r>
              <a:rPr lang="en-US" sz="2000" b="0" dirty="0">
                <a:latin typeface="Calibri"/>
                <a:cs typeface="Calibri"/>
              </a:rPr>
              <a:t>and</a:t>
            </a:r>
            <a:r>
              <a:rPr lang="en-US" sz="2000" b="0" spc="-10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outgoing </a:t>
            </a:r>
            <a:r>
              <a:rPr lang="en-US" sz="2000" b="0" spc="-10" dirty="0">
                <a:latin typeface="Calibri"/>
                <a:cs typeface="Calibri"/>
              </a:rPr>
              <a:t>sound </a:t>
            </a:r>
            <a:r>
              <a:rPr lang="en-US" sz="2000" b="0" dirty="0">
                <a:latin typeface="Calibri"/>
                <a:cs typeface="Calibri"/>
              </a:rPr>
              <a:t>by</a:t>
            </a:r>
            <a:r>
              <a:rPr lang="en-US" sz="2000" b="0" spc="-5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the sound</a:t>
            </a:r>
            <a:r>
              <a:rPr lang="en-US" sz="2000" b="0" spc="5" dirty="0">
                <a:latin typeface="Calibri"/>
                <a:cs typeface="Calibri"/>
              </a:rPr>
              <a:t> </a:t>
            </a:r>
            <a:r>
              <a:rPr lang="en-US" sz="2000" b="0" spc="-10" dirty="0">
                <a:latin typeface="Calibri"/>
                <a:cs typeface="Calibri"/>
              </a:rPr>
              <a:t>board is then connected to the local computer that shares to the remote conference tool. </a:t>
            </a:r>
            <a:endParaRPr lang="en-US" sz="2000" b="0" dirty="0">
              <a:latin typeface="Calibri"/>
              <a:cs typeface="Calibri"/>
            </a:endParaRPr>
          </a:p>
          <a:p>
            <a:pPr marL="241300" marR="383540" indent="-228600">
              <a:lnSpc>
                <a:spcPct val="70000"/>
              </a:lnSpc>
              <a:spcBef>
                <a:spcPts val="994"/>
              </a:spcBef>
              <a:buFont typeface="Arial"/>
              <a:buChar char="•"/>
              <a:tabLst>
                <a:tab pos="240665" algn="l"/>
                <a:tab pos="241300" algn="l"/>
              </a:tabLst>
            </a:pPr>
            <a:r>
              <a:rPr lang="en-US" sz="2000" b="0" dirty="0">
                <a:latin typeface="Calibri"/>
                <a:cs typeface="Calibri"/>
              </a:rPr>
              <a:t>Working</a:t>
            </a:r>
            <a:r>
              <a:rPr lang="en-US" sz="2000" b="0" spc="-35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groups</a:t>
            </a:r>
            <a:r>
              <a:rPr lang="en-US" sz="2000" b="0" spc="-25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determine</a:t>
            </a:r>
            <a:r>
              <a:rPr lang="en-US" sz="2000" b="0" spc="-15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voting</a:t>
            </a:r>
            <a:r>
              <a:rPr lang="en-US" sz="2000" b="0" spc="-20" dirty="0">
                <a:latin typeface="Calibri"/>
                <a:cs typeface="Calibri"/>
              </a:rPr>
              <a:t> logistics/</a:t>
            </a:r>
            <a:r>
              <a:rPr lang="en-US" sz="2000" b="0" dirty="0">
                <a:latin typeface="Calibri"/>
                <a:cs typeface="Calibri"/>
              </a:rPr>
              <a:t>rules,</a:t>
            </a:r>
            <a:r>
              <a:rPr lang="en-US" sz="2000" b="0" spc="-30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etc.</a:t>
            </a:r>
            <a:r>
              <a:rPr lang="en-US" sz="2000" b="0" spc="-20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for</a:t>
            </a:r>
            <a:r>
              <a:rPr lang="en-US" sz="2000" b="0" spc="-30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subgroups</a:t>
            </a:r>
            <a:r>
              <a:rPr lang="en-US" sz="2000" b="0" spc="-20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(some</a:t>
            </a:r>
            <a:r>
              <a:rPr lang="en-US" sz="2000" b="0" spc="-20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use</a:t>
            </a:r>
            <a:r>
              <a:rPr lang="en-US" sz="2000" b="0" spc="-20" dirty="0">
                <a:latin typeface="Calibri"/>
                <a:cs typeface="Calibri"/>
              </a:rPr>
              <a:t> </a:t>
            </a:r>
            <a:r>
              <a:rPr lang="en-US" sz="2000" b="0" spc="-10" dirty="0">
                <a:latin typeface="Calibri"/>
                <a:cs typeface="Calibri"/>
              </a:rPr>
              <a:t>different</a:t>
            </a:r>
            <a:r>
              <a:rPr lang="en-US" sz="2000" b="0" spc="-25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rules</a:t>
            </a:r>
            <a:r>
              <a:rPr lang="en-US" sz="2000" b="0" spc="-25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for</a:t>
            </a:r>
            <a:r>
              <a:rPr lang="en-US" sz="2000" b="0" spc="-30" dirty="0">
                <a:latin typeface="Calibri"/>
                <a:cs typeface="Calibri"/>
              </a:rPr>
              <a:t> </a:t>
            </a:r>
            <a:r>
              <a:rPr lang="en-US" sz="2000" b="0" spc="-10" dirty="0">
                <a:latin typeface="Calibri"/>
                <a:cs typeface="Calibri"/>
              </a:rPr>
              <a:t>electronic </a:t>
            </a:r>
            <a:r>
              <a:rPr lang="en-US" sz="2000" b="0" dirty="0">
                <a:latin typeface="Calibri"/>
                <a:cs typeface="Calibri"/>
              </a:rPr>
              <a:t>meetings</a:t>
            </a:r>
            <a:r>
              <a:rPr lang="en-US" sz="2000" b="0" spc="-5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than</a:t>
            </a:r>
            <a:r>
              <a:rPr lang="en-US" sz="2000" b="0" spc="-10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in</a:t>
            </a:r>
            <a:r>
              <a:rPr lang="en-US" sz="2000" b="0" spc="-15" dirty="0">
                <a:latin typeface="Calibri"/>
                <a:cs typeface="Calibri"/>
              </a:rPr>
              <a:t> </a:t>
            </a:r>
            <a:r>
              <a:rPr lang="en-US" sz="2000" b="0" dirty="0">
                <a:latin typeface="Calibri"/>
                <a:cs typeface="Calibri"/>
              </a:rPr>
              <a:t>person</a:t>
            </a:r>
            <a:r>
              <a:rPr lang="en-US" sz="2000" b="0" spc="-10" dirty="0">
                <a:latin typeface="Calibri"/>
                <a:cs typeface="Calibri"/>
              </a:rPr>
              <a:t>)</a:t>
            </a:r>
            <a:endParaRPr lang="en-US" sz="2000" b="0" dirty="0">
              <a:latin typeface="Calibri"/>
              <a:cs typeface="Calibri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 bwMode="auto">
          <a:xfrm>
            <a:off x="929218" y="333375"/>
            <a:ext cx="249978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 kern="12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9pPr>
          </a:lstStyle>
          <a:p>
            <a:r>
              <a:rPr lang="en-US"/>
              <a:t>July 2025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 bwMode="auto">
          <a:xfrm>
            <a:off x="7162800" y="6548157"/>
            <a:ext cx="4246033" cy="15744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 sz="1200" kern="12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9pPr>
          </a:lstStyle>
          <a:p>
            <a:r>
              <a:rPr lang="en-GB"/>
              <a:t>Jon Rosdahl, Qualcomm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8DC72EFA-1DF8-481C-8B66-C8A1D5DAFDEA}" type="slidenum">
              <a:rPr lang="en-GB"/>
              <a:pPr/>
              <a:t>3</a:t>
            </a:fld>
            <a:endParaRPr lang="en-GB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7C54A7-A8E8-FD54-E683-301BA44DD6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1" y="685801"/>
            <a:ext cx="10361084" cy="1065213"/>
          </a:xfrm>
        </p:spPr>
        <p:txBody>
          <a:bodyPr wrap="square" anchor="ctr">
            <a:normAutofit/>
          </a:bodyPr>
          <a:lstStyle/>
          <a:p>
            <a:r>
              <a:rPr lang="en-US" dirty="0"/>
              <a:t>Remember to enable Mute on Entry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E00FFF-5BD3-1FF7-7978-8A054BA8B9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4401" y="1981201"/>
            <a:ext cx="5077884" cy="4113213"/>
          </a:xfrm>
        </p:spPr>
        <p:txBody>
          <a:bodyPr wrap="square" anchor="t">
            <a:normAutofit/>
          </a:bodyPr>
          <a:lstStyle/>
          <a:p>
            <a:r>
              <a:rPr lang="en-US" dirty="0"/>
              <a:t>Click Participants icon: lower right</a:t>
            </a:r>
          </a:p>
          <a:p>
            <a:endParaRPr lang="en-US" dirty="0"/>
          </a:p>
          <a:p>
            <a:r>
              <a:rPr lang="en-US" dirty="0"/>
              <a:t>Then click on 3 dots in Participant window</a:t>
            </a:r>
          </a:p>
          <a:p>
            <a:r>
              <a:rPr lang="en-US" dirty="0"/>
              <a:t>Then Check “Mute on Entry”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26EB4D1-7E7D-1CA7-18FF-9A5DDBCD2A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1190" y="1481446"/>
            <a:ext cx="2539610" cy="4907461"/>
          </a:xfrm>
          <a:prstGeom prst="rect">
            <a:avLst/>
          </a:prstGeom>
          <a:noFill/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75D326-7FBA-5043-0851-3B5BF52B0EFC}"/>
              </a:ext>
            </a:extLst>
          </p:cNvPr>
          <p:cNvSpPr>
            <a:spLocks noGrp="1"/>
          </p:cNvSpPr>
          <p:nvPr>
            <p:ph type="dt" idx="10"/>
          </p:nvPr>
        </p:nvSpPr>
        <p:spPr>
          <a:xfrm>
            <a:off x="929217" y="333375"/>
            <a:ext cx="2499764" cy="273050"/>
          </a:xfrm>
        </p:spPr>
        <p:txBody>
          <a:bodyPr wrap="square" anchor="b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/>
              <a:t>July 2025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6EB596-E30E-0B84-A78F-9196F6F6D0B1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7143757" y="6475414"/>
            <a:ext cx="4246027" cy="180975"/>
          </a:xfrm>
        </p:spPr>
        <p:txBody>
          <a:bodyPr wrap="square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/>
              <a:t>Jon Rosdahl, Qualcomm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270A89-F22E-E70D-5822-72123FE5EB33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5793318" y="6475414"/>
            <a:ext cx="704849" cy="363537"/>
          </a:xfrm>
        </p:spPr>
        <p:txBody>
          <a:bodyPr wrap="square" anchor="t">
            <a:normAutofit/>
          </a:bodyPr>
          <a:lstStyle/>
          <a:p>
            <a:pPr>
              <a:spcAft>
                <a:spcPts val="600"/>
              </a:spcAft>
            </a:pPr>
            <a:r>
              <a:rPr lang="en-GB"/>
              <a:t>Slide </a:t>
            </a:r>
            <a:fld id="{1CD163DD-D5E7-41DA-95F2-71530C24F8C3}" type="slidenum">
              <a:rPr lang="en-GB" smtClean="0"/>
              <a:pPr>
                <a:spcAft>
                  <a:spcPts val="600"/>
                </a:spcAft>
              </a:pPr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78348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5E2703-C472-C1C3-0825-8ECF9BBCFD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9217" y="634397"/>
            <a:ext cx="10361084" cy="1346804"/>
          </a:xfrm>
        </p:spPr>
        <p:txBody>
          <a:bodyPr/>
          <a:lstStyle/>
          <a:p>
            <a:r>
              <a:rPr lang="en-US" sz="3200" dirty="0">
                <a:solidFill>
                  <a:schemeClr val="tx1"/>
                </a:solidFill>
              </a:rPr>
              <a:t>When Starting a meeting the host should do the following:</a:t>
            </a:r>
            <a:br>
              <a:rPr lang="en-US" sz="3200" dirty="0">
                <a:solidFill>
                  <a:schemeClr val="tx1"/>
                </a:solidFill>
              </a:rPr>
            </a:br>
            <a:r>
              <a:rPr lang="en-US" dirty="0">
                <a:highlight>
                  <a:srgbClr val="FFFF00"/>
                </a:highlight>
              </a:rPr>
              <a:t>Chair’s quick checklist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733C4F0-21F0-BFC5-0CF0-A67BA2D127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57250" lvl="1" indent="-457200">
              <a:buAutoNum type="arabicPeriod"/>
            </a:pPr>
            <a:r>
              <a:rPr lang="en-US" sz="1800" dirty="0">
                <a:solidFill>
                  <a:schemeClr val="tx1"/>
                </a:solidFill>
              </a:rPr>
              <a:t>Select three dots -&gt; “Meeting Options” -&gt; [Disable/uncheck] “Start Video”</a:t>
            </a:r>
          </a:p>
          <a:p>
            <a:pPr marL="857250" lvl="1" indent="-457200">
              <a:buAutoNum type="arabicPeriod"/>
            </a:pPr>
            <a:r>
              <a:rPr lang="en-US" sz="1800" dirty="0">
                <a:solidFill>
                  <a:schemeClr val="tx1"/>
                </a:solidFill>
              </a:rPr>
              <a:t>Select three dots -&gt; “Meeting Options” -&gt; [Disable/uncheck] “Entry and exit tone”</a:t>
            </a:r>
          </a:p>
          <a:p>
            <a:pPr marL="857250" lvl="1" indent="-457200">
              <a:buAutoNum type="arabicPeriod"/>
            </a:pPr>
            <a:r>
              <a:rPr lang="en-US" sz="1800" dirty="0">
                <a:solidFill>
                  <a:schemeClr val="tx1"/>
                </a:solidFill>
              </a:rPr>
              <a:t>Select three dots-&gt; “Meeting Options” -&gt; Select the “AI Assistant” and change Content Availability after the meeting – then Select “Don’t save summary and transcript”.</a:t>
            </a:r>
          </a:p>
          <a:p>
            <a:pPr marL="857250" lvl="1" indent="-457200">
              <a:buAutoNum type="arabicPeriod"/>
            </a:pPr>
            <a:r>
              <a:rPr lang="en-US" sz="1800" dirty="0">
                <a:solidFill>
                  <a:schemeClr val="tx1"/>
                </a:solidFill>
              </a:rPr>
              <a:t>Select “Participant” -&gt;click 3 dots in new window -&gt;  [Enable] “Mute on Entry”.</a:t>
            </a:r>
          </a:p>
          <a:p>
            <a:pPr marL="857250" lvl="1" indent="-457200">
              <a:buAutoNum type="arabicPeriod"/>
            </a:pPr>
            <a:r>
              <a:rPr lang="en-US" sz="1800" dirty="0">
                <a:solidFill>
                  <a:schemeClr val="tx1"/>
                </a:solidFill>
              </a:rPr>
              <a:t>Select “Unmute”</a:t>
            </a:r>
          </a:p>
          <a:p>
            <a:pPr marL="857250" lvl="1" indent="-457200">
              <a:buAutoNum type="arabicPeriod"/>
            </a:pPr>
            <a:r>
              <a:rPr lang="en-US" sz="1800" dirty="0">
                <a:solidFill>
                  <a:schemeClr val="tx1"/>
                </a:solidFill>
              </a:rPr>
              <a:t>Ensure Scarlet Audio choices have been made for Audio settings.</a:t>
            </a:r>
          </a:p>
          <a:p>
            <a:pPr marL="857250" lvl="1" indent="-457200">
              <a:buAutoNum type="arabicPeriod"/>
            </a:pPr>
            <a:r>
              <a:rPr lang="en-US" sz="1800" dirty="0">
                <a:solidFill>
                  <a:schemeClr val="tx1"/>
                </a:solidFill>
              </a:rPr>
              <a:t>Remind local attendees to not connect to Audio</a:t>
            </a:r>
          </a:p>
          <a:p>
            <a:pPr marL="857250" lvl="1" indent="-457200">
              <a:buAutoNum type="arabicPeriod"/>
            </a:pPr>
            <a:endParaRPr lang="en-US" sz="1800" dirty="0">
              <a:solidFill>
                <a:schemeClr val="tx1"/>
              </a:solidFill>
            </a:endParaRPr>
          </a:p>
          <a:p>
            <a:pPr marL="857250" lvl="1" indent="-457200">
              <a:buAutoNum type="arabicPeriod"/>
            </a:pPr>
            <a:endParaRPr lang="en-US" sz="1800" dirty="0">
              <a:solidFill>
                <a:schemeClr val="tx1"/>
              </a:solidFill>
            </a:endParaRPr>
          </a:p>
          <a:p>
            <a:r>
              <a:rPr lang="en-US" dirty="0"/>
              <a:t>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489A60-0DAC-FA66-8C5D-BFCAAEDEB3A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1CD163DD-D5E7-41DA-95F2-71530C24F8C3}" type="slidenum">
              <a:rPr lang="en-GB" smtClean="0"/>
              <a:pPr/>
              <a:t>31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DBD6DA-0A54-43CB-817F-6DFC41422726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Jon Rosdahl, Qualcomm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A96E25-4A69-B3E8-CA40-DCED8A56BCA4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July 2025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048017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References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531D307C-65C7-4BB3-B44A-1501D36803F7}" type="slidenum">
              <a:rPr lang="en-GB"/>
              <a:pPr/>
              <a:t>32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Jon Rosdahl, Qualcomm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July 2025</a:t>
            </a:r>
            <a:endParaRPr lang="en-GB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738F781-768A-2E83-A3DD-1F09F06538A3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July 2025</a:t>
            </a: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B7F5056-87ED-9388-E129-04FB23FAE8F3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Jon Rosdahl, Qualcomm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EE5CF2-E33A-B5C7-D746-160799C469B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F5D8E26B-7BCF-4D25-9C89-0168A6618F18}" type="slidenum">
              <a:rPr lang="en-GB" smtClean="0"/>
              <a:pPr/>
              <a:t>33</a:t>
            </a:fld>
            <a:endParaRPr lang="en-GB"/>
          </a:p>
        </p:txBody>
      </p:sp>
      <p:pic>
        <p:nvPicPr>
          <p:cNvPr id="6" name="Picture 5" descr="Diagram, schematic&#10;&#10;Description automatically generated">
            <a:extLst>
              <a:ext uri="{FF2B5EF4-FFF2-40B4-BE49-F238E27FC236}">
                <a16:creationId xmlns:a16="http://schemas.microsoft.com/office/drawing/2014/main" id="{FB3E98D2-B3E6-3AE9-4E41-5853417AC0C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801753"/>
            <a:ext cx="5325687" cy="564157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1B3358F-47E7-7788-2441-65C2EE4B0FA4}"/>
              </a:ext>
            </a:extLst>
          </p:cNvPr>
          <p:cNvSpPr txBox="1"/>
          <p:nvPr/>
        </p:nvSpPr>
        <p:spPr>
          <a:xfrm>
            <a:off x="7696200" y="990600"/>
            <a:ext cx="35814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This wiring diagram is provided to assist the AV Engineer at the venue.  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Attendees should not adjust the sound mixing panel settings.</a:t>
            </a:r>
          </a:p>
        </p:txBody>
      </p:sp>
    </p:spTree>
    <p:extLst>
      <p:ext uri="{BB962C8B-B14F-4D97-AF65-F5344CB8AC3E}">
        <p14:creationId xmlns:p14="http://schemas.microsoft.com/office/powerpoint/2010/main" val="9170783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041CEF-FA83-47C5-98F5-F1A1873C48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wrap="square" anchor="ctr">
            <a:normAutofit/>
          </a:bodyPr>
          <a:lstStyle/>
          <a:p>
            <a:r>
              <a:rPr lang="en-US" dirty="0"/>
              <a:t>Mixed Mode Meeting requirements - (1)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B4E6C1-F7B8-4110-96EA-0E6CE21C96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1" y="1600200"/>
            <a:ext cx="10361084" cy="4875213"/>
          </a:xfrm>
        </p:spPr>
        <p:txBody>
          <a:bodyPr wrap="square" anchor="t"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dirty="0"/>
              <a:t>1. Local room requirements:</a:t>
            </a:r>
          </a:p>
          <a:p>
            <a:pPr marL="800100" lvl="1" indent="-34290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2400" dirty="0"/>
              <a:t>Hear local participants 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	</a:t>
            </a:r>
            <a:r>
              <a:rPr lang="en-US" sz="2200" dirty="0"/>
              <a:t>(the number of microphones required is determined by the size of room).</a:t>
            </a:r>
          </a:p>
          <a:p>
            <a:pPr marL="800100" lvl="1" indent="-34290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2400" dirty="0"/>
              <a:t>See Local presentations </a:t>
            </a:r>
          </a:p>
          <a:p>
            <a:pPr lvl="2">
              <a:lnSpc>
                <a:spcPct val="90000"/>
              </a:lnSpc>
            </a:pPr>
            <a:r>
              <a:rPr lang="en-US" sz="2200" dirty="0"/>
              <a:t>(projection of a central laptop or chair’s laptop for local presentation on local screen).</a:t>
            </a:r>
          </a:p>
          <a:p>
            <a:pPr marL="800100" lvl="1" indent="-34290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2400" dirty="0"/>
              <a:t>Local Queue management is facilitated by lining up to or passing a microphone.</a:t>
            </a:r>
          </a:p>
          <a:p>
            <a:pPr marL="800100" lvl="1" indent="-34290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2400" dirty="0"/>
              <a:t>Hear remote participants 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	</a:t>
            </a:r>
            <a:r>
              <a:rPr lang="en-US" sz="2200" dirty="0"/>
              <a:t>(audio from remote should seamlessly be injected in the local room.)</a:t>
            </a:r>
          </a:p>
          <a:p>
            <a:pPr marL="800100" lvl="1" indent="-34290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2400" dirty="0"/>
              <a:t>Remote Queue management to be integrated with local participants queueing 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	</a:t>
            </a:r>
            <a:r>
              <a:rPr lang="en-US" sz="2200" dirty="0"/>
              <a:t>(Chair may need a VP to watch and manage fair queue access)</a:t>
            </a:r>
          </a:p>
          <a:p>
            <a:pPr marL="800100" lvl="1" indent="-34290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2400" dirty="0"/>
              <a:t>Remote presentations need to be presented in Local room. 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	</a:t>
            </a:r>
            <a:r>
              <a:rPr lang="en-US" sz="2200" dirty="0"/>
              <a:t>(central laptop or chair’s laptop to project remote shared screen).</a:t>
            </a:r>
            <a:endParaRPr lang="en-US" sz="2400" dirty="0"/>
          </a:p>
          <a:p>
            <a:pPr marL="800100" lvl="1" indent="-34290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2400" dirty="0"/>
              <a:t>Provide local audio and screen presentation to remote participants 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	</a:t>
            </a:r>
            <a:r>
              <a:rPr lang="en-US" sz="2200" dirty="0"/>
              <a:t>(WebEx, Zoom, Teams, or other proprietary conferencing program)</a:t>
            </a:r>
          </a:p>
          <a:p>
            <a:pPr lvl="1">
              <a:lnSpc>
                <a:spcPct val="90000"/>
              </a:lnSpc>
            </a:pPr>
            <a:endParaRPr lang="en-US" sz="2400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58E4B9DB-8230-D17D-E97E-D1CDB0DA7AA3}"/>
              </a:ext>
            </a:extLst>
          </p:cNvPr>
          <p:cNvSpPr>
            <a:spLocks noGrp="1"/>
          </p:cNvSpPr>
          <p:nvPr>
            <p:ph type="dt" idx="10"/>
          </p:nvPr>
        </p:nvSpPr>
        <p:spPr bwMode="auto">
          <a:xfrm>
            <a:off x="929218" y="333375"/>
            <a:ext cx="249978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 kern="12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9pPr>
          </a:lstStyle>
          <a:p>
            <a:pPr>
              <a:spcAft>
                <a:spcPts val="600"/>
              </a:spcAft>
            </a:pPr>
            <a:r>
              <a:rPr lang="en-US"/>
              <a:t>July 2025</a:t>
            </a:r>
            <a:endParaRPr lang="en-GB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901075B5-C5CC-DF76-A42A-E65BEA93C830}"/>
              </a:ext>
            </a:extLst>
          </p:cNvPr>
          <p:cNvSpPr>
            <a:spLocks noGrp="1"/>
          </p:cNvSpPr>
          <p:nvPr>
            <p:ph type="ftr" idx="11"/>
          </p:nvPr>
        </p:nvSpPr>
        <p:spPr bwMode="auto">
          <a:xfrm>
            <a:off x="7162800" y="6548157"/>
            <a:ext cx="4246033" cy="15744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 sz="1200" kern="12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9pPr>
          </a:lstStyle>
          <a:p>
            <a:pPr>
              <a:spcAft>
                <a:spcPts val="600"/>
              </a:spcAft>
            </a:pPr>
            <a:r>
              <a:rPr lang="en-GB"/>
              <a:t>Jon Rosdahl, Qualcomm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BF7B9EE6-AB33-E991-1294-7DA3993CA80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GB"/>
              <a:t>Slide </a:t>
            </a:r>
            <a:fld id="{DE40C9FC-4879-4F20-9ECA-A574A90476B7}" type="slidenum">
              <a:rPr lang="en-GB" smtClean="0"/>
              <a:pPr>
                <a:spcAft>
                  <a:spcPts val="600"/>
                </a:spcAft>
              </a:pPr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45013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4EA23D-DB86-4F9A-859D-6A0A0ABCD7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wrap="square" anchor="ctr">
            <a:normAutofit/>
          </a:bodyPr>
          <a:lstStyle/>
          <a:p>
            <a:r>
              <a:rPr lang="en-US" dirty="0"/>
              <a:t>Mixed Mode Meeting requirements- (2)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5004EF-392B-4090-BA25-F5447343F4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1" y="1751015"/>
            <a:ext cx="10361084" cy="4343400"/>
          </a:xfrm>
        </p:spPr>
        <p:txBody>
          <a:bodyPr wrap="square" anchor="t"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sz="2600" dirty="0"/>
              <a:t>2. Remote access requirements:</a:t>
            </a:r>
          </a:p>
          <a:p>
            <a:pPr marL="800100" lvl="1" indent="-34290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2400" dirty="0"/>
              <a:t>Hear local participants 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	</a:t>
            </a:r>
            <a:r>
              <a:rPr lang="en-US" sz="2200" dirty="0"/>
              <a:t>(Local participants need to speak into microphone to ensure injected into remote system)</a:t>
            </a:r>
          </a:p>
          <a:p>
            <a:pPr marL="800100" lvl="1" indent="-34290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2400" dirty="0"/>
              <a:t>Speak - Need to be able to speak to the Local and remote participants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	</a:t>
            </a:r>
            <a:r>
              <a:rPr lang="en-US" sz="2200" dirty="0"/>
              <a:t>(Remote Audio is shared on conference system and locally.)</a:t>
            </a:r>
          </a:p>
          <a:p>
            <a:pPr marL="800100" lvl="1" indent="-34290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2400" dirty="0"/>
              <a:t>Request remote queue  </a:t>
            </a:r>
          </a:p>
          <a:p>
            <a:pPr lvl="1">
              <a:lnSpc>
                <a:spcPct val="90000"/>
              </a:lnSpc>
            </a:pPr>
            <a:r>
              <a:rPr lang="en-US" sz="2800" dirty="0"/>
              <a:t>	</a:t>
            </a:r>
            <a:r>
              <a:rPr lang="en-US" sz="2200" dirty="0"/>
              <a:t>(Need to indicate desire to speak and respond when called on as appropriate) </a:t>
            </a:r>
          </a:p>
          <a:p>
            <a:pPr lvl="1">
              <a:lnSpc>
                <a:spcPct val="90000"/>
              </a:lnSpc>
            </a:pPr>
            <a:r>
              <a:rPr lang="en-US" sz="2200" dirty="0"/>
              <a:t>	(This can be done by electronic hand raise or indicate in chat window).</a:t>
            </a:r>
          </a:p>
          <a:p>
            <a:pPr marL="800100" lvl="1" indent="-34290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2400" dirty="0"/>
              <a:t>See Local or Remote presentations </a:t>
            </a:r>
          </a:p>
          <a:p>
            <a:pPr lvl="1">
              <a:lnSpc>
                <a:spcPct val="90000"/>
              </a:lnSpc>
            </a:pPr>
            <a:r>
              <a:rPr lang="en-US" sz="2200" dirty="0"/>
              <a:t>	(projection of central laptop or chair’s laptop into remote access tool).</a:t>
            </a:r>
          </a:p>
          <a:p>
            <a:pPr marL="800100" lvl="1" indent="-34290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2400" dirty="0"/>
              <a:t>Present - Need to be able to share presentation to meeting tool (</a:t>
            </a:r>
            <a:r>
              <a:rPr lang="en-US" sz="2400" dirty="0" err="1"/>
              <a:t>WebEx</a:t>
            </a:r>
            <a:r>
              <a:rPr lang="en-US" sz="2400" dirty="0"/>
              <a:t> </a:t>
            </a:r>
            <a:r>
              <a:rPr lang="en-US" sz="2400" dirty="0" err="1"/>
              <a:t>etc</a:t>
            </a:r>
            <a:r>
              <a:rPr lang="en-US" sz="2400" dirty="0"/>
              <a:t>).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	</a:t>
            </a:r>
            <a:endParaRPr lang="en-US" sz="2200" dirty="0"/>
          </a:p>
          <a:p>
            <a:pPr>
              <a:lnSpc>
                <a:spcPct val="90000"/>
              </a:lnSpc>
            </a:pPr>
            <a:endParaRPr lang="en-US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D41E70A0-8D14-470B-CFCB-89BE9D14E573}"/>
              </a:ext>
            </a:extLst>
          </p:cNvPr>
          <p:cNvSpPr>
            <a:spLocks noGrp="1"/>
          </p:cNvSpPr>
          <p:nvPr>
            <p:ph type="dt" idx="10"/>
          </p:nvPr>
        </p:nvSpPr>
        <p:spPr bwMode="auto">
          <a:xfrm>
            <a:off x="929218" y="333375"/>
            <a:ext cx="249978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 kern="12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9pPr>
          </a:lstStyle>
          <a:p>
            <a:pPr>
              <a:spcAft>
                <a:spcPts val="600"/>
              </a:spcAft>
            </a:pPr>
            <a:r>
              <a:rPr lang="en-US"/>
              <a:t>July 2025</a:t>
            </a:r>
            <a:endParaRPr lang="en-GB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680E63DD-FAD2-1EA2-867F-0E09918E7A76}"/>
              </a:ext>
            </a:extLst>
          </p:cNvPr>
          <p:cNvSpPr>
            <a:spLocks noGrp="1"/>
          </p:cNvSpPr>
          <p:nvPr>
            <p:ph type="ftr" idx="11"/>
          </p:nvPr>
        </p:nvSpPr>
        <p:spPr bwMode="auto">
          <a:xfrm>
            <a:off x="7162800" y="6548157"/>
            <a:ext cx="4246033" cy="15744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 sz="1200" kern="12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9pPr>
          </a:lstStyle>
          <a:p>
            <a:pPr>
              <a:spcAft>
                <a:spcPts val="600"/>
              </a:spcAft>
            </a:pPr>
            <a:r>
              <a:rPr lang="en-GB"/>
              <a:t>Jon Rosdahl, Qualcomm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E6D47612-6849-D39A-B886-52C07652D02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GB"/>
              <a:t>Slide </a:t>
            </a:r>
            <a:fld id="{DE40C9FC-4879-4F20-9ECA-A574A90476B7}" type="slidenum">
              <a:rPr lang="en-GB" smtClean="0"/>
              <a:pPr>
                <a:spcAft>
                  <a:spcPts val="600"/>
                </a:spcAft>
              </a:pPr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81335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3B1245-D14E-4618-B777-F147BF574C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wrap="square" anchor="ctr">
            <a:normAutofit/>
          </a:bodyPr>
          <a:lstStyle/>
          <a:p>
            <a:r>
              <a:rPr lang="en-US" dirty="0"/>
              <a:t>Mixed Mode Meeting requirements - (3)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12EFD7-F0B4-4B95-808D-9FDE9B6923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1" y="1830390"/>
            <a:ext cx="10361084" cy="4570409"/>
          </a:xfrm>
        </p:spPr>
        <p:txBody>
          <a:bodyPr wrap="square" anchor="t">
            <a:normAutofit lnSpcReduction="10000"/>
          </a:bodyPr>
          <a:lstStyle/>
          <a:p>
            <a:pPr marL="0" indent="0">
              <a:lnSpc>
                <a:spcPct val="90000"/>
              </a:lnSpc>
            </a:pPr>
            <a:r>
              <a:rPr lang="en-US" dirty="0"/>
              <a:t>3. General requirements</a:t>
            </a:r>
          </a:p>
          <a:p>
            <a:pPr lvl="1" indent="-34290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2400" dirty="0"/>
              <a:t>Local room to have sound mixer to integrate local and remote audio</a:t>
            </a:r>
          </a:p>
          <a:p>
            <a:pPr lvl="1" indent="-34290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2400" dirty="0"/>
              <a:t>Local room to have a method of sharing remote info to local screen</a:t>
            </a:r>
          </a:p>
          <a:p>
            <a:pPr lvl="1" indent="-34290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2400" dirty="0"/>
              <a:t>No requirement for local participants to login to "see" remote information.</a:t>
            </a:r>
          </a:p>
          <a:p>
            <a:pPr lvl="1" indent="-34290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2400" dirty="0"/>
              <a:t>Explicitly preclude local participants from connecting audio to prevent audio feedback loop.</a:t>
            </a:r>
          </a:p>
          <a:p>
            <a:pPr lvl="1" indent="-34290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sz="2400" dirty="0"/>
              <a:t>Hardware connection expectations:</a:t>
            </a:r>
          </a:p>
          <a:p>
            <a:pPr lvl="2" indent="-342900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sz="2200" dirty="0"/>
              <a:t>4 Connections at head table to controlling laptop</a:t>
            </a:r>
          </a:p>
          <a:p>
            <a:pPr marL="1714500" lvl="3" indent="-457200">
              <a:lnSpc>
                <a:spcPct val="90000"/>
              </a:lnSpc>
              <a:buAutoNum type="arabicPeriod"/>
            </a:pPr>
            <a:r>
              <a:rPr lang="en-US" sz="2000" dirty="0"/>
              <a:t>Power</a:t>
            </a:r>
          </a:p>
          <a:p>
            <a:pPr marL="1714500" lvl="3" indent="-457200">
              <a:lnSpc>
                <a:spcPct val="90000"/>
              </a:lnSpc>
              <a:buAutoNum type="arabicPeriod"/>
            </a:pPr>
            <a:r>
              <a:rPr lang="en-US" sz="2000" dirty="0"/>
              <a:t>Ethernet (Wi-Fi alternative)</a:t>
            </a:r>
          </a:p>
          <a:p>
            <a:pPr marL="1714500" lvl="3" indent="-457200">
              <a:lnSpc>
                <a:spcPct val="90000"/>
              </a:lnSpc>
              <a:buAutoNum type="arabicPeriod"/>
            </a:pPr>
            <a:r>
              <a:rPr lang="en-US" sz="2000" dirty="0"/>
              <a:t>HDMI to local projector</a:t>
            </a:r>
          </a:p>
          <a:p>
            <a:pPr marL="1714500" lvl="3" indent="-457200">
              <a:lnSpc>
                <a:spcPct val="90000"/>
              </a:lnSpc>
              <a:buFont typeface="Times New Roman" pitchFamily="18" charset="0"/>
              <a:buAutoNum type="arabicPeriod"/>
            </a:pPr>
            <a:r>
              <a:rPr lang="en-US" sz="2000" dirty="0"/>
              <a:t>USB cable from Scarlett Audio Interface</a:t>
            </a:r>
          </a:p>
          <a:p>
            <a:pPr marL="2171700" lvl="4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2 XLR cables for Audio in/out to local Sound mixer board.</a:t>
            </a:r>
            <a:endParaRPr lang="en-US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2E3E26CC-D0F0-45DB-7C37-5C2FE1FAA7FC}"/>
              </a:ext>
            </a:extLst>
          </p:cNvPr>
          <p:cNvSpPr>
            <a:spLocks noGrp="1"/>
          </p:cNvSpPr>
          <p:nvPr>
            <p:ph type="dt" idx="10"/>
          </p:nvPr>
        </p:nvSpPr>
        <p:spPr bwMode="auto">
          <a:xfrm>
            <a:off x="929218" y="333375"/>
            <a:ext cx="249978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 kern="1200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Arial Unicode MS" charset="0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9pPr>
          </a:lstStyle>
          <a:p>
            <a:pPr>
              <a:spcAft>
                <a:spcPts val="600"/>
              </a:spcAft>
            </a:pPr>
            <a:r>
              <a:rPr lang="en-US"/>
              <a:t>July 2025</a:t>
            </a:r>
            <a:endParaRPr lang="en-GB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431FA65F-A8D6-CB77-6D75-38792798D215}"/>
              </a:ext>
            </a:extLst>
          </p:cNvPr>
          <p:cNvSpPr>
            <a:spLocks noGrp="1"/>
          </p:cNvSpPr>
          <p:nvPr>
            <p:ph type="ftr" idx="11"/>
          </p:nvPr>
        </p:nvSpPr>
        <p:spPr bwMode="auto">
          <a:xfrm>
            <a:off x="7162800" y="6548157"/>
            <a:ext cx="4246033" cy="15744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defRPr sz="1200" kern="1200">
                <a:solidFill>
                  <a:srgbClr val="000000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algn="l" defTabSz="4492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2pPr>
            <a:lvl3pPr marL="1143000" indent="-228600" algn="l" defTabSz="4492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3pPr>
            <a:lvl4pPr marL="1600200" indent="-228600" algn="l" defTabSz="4492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4pPr>
            <a:lvl5pPr marL="2057400" indent="-228600" algn="l" defTabSz="449263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8" charset="0"/>
                <a:ea typeface="MS Gothic"/>
                <a:cs typeface="MS Gothic"/>
              </a:defRPr>
            </a:lvl9pPr>
          </a:lstStyle>
          <a:p>
            <a:pPr>
              <a:spcAft>
                <a:spcPts val="600"/>
              </a:spcAft>
            </a:pPr>
            <a:r>
              <a:rPr lang="en-GB"/>
              <a:t>Jon Rosdahl, Qualcomm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900D7BE4-DF5A-C4EC-F867-87CAD06236E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GB"/>
              <a:t>Slide </a:t>
            </a:r>
            <a:fld id="{DE40C9FC-4879-4F20-9ECA-A574A90476B7}" type="slidenum">
              <a:rPr lang="en-GB" smtClean="0"/>
              <a:pPr>
                <a:spcAft>
                  <a:spcPts val="600"/>
                </a:spcAft>
              </a:pPr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77249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DFBE805-4A14-261A-E48F-0451B85A5C7A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July 2025</a:t>
            </a: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F13747-2752-42D6-0B94-586506A32002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Jon Rosdahl, Qualcomm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7D866E-C401-E02E-B033-2064CDAE18F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06B781AF-4CCF-49B0-A572-DE54FBE5D942}" type="slidenum">
              <a:rPr lang="en-GB" smtClean="0"/>
              <a:pPr/>
              <a:t>7</a:t>
            </a:fld>
            <a:endParaRPr lang="en-GB"/>
          </a:p>
        </p:txBody>
      </p:sp>
      <p:grpSp>
        <p:nvGrpSpPr>
          <p:cNvPr id="6" name="object 2">
            <a:extLst>
              <a:ext uri="{FF2B5EF4-FFF2-40B4-BE49-F238E27FC236}">
                <a16:creationId xmlns:a16="http://schemas.microsoft.com/office/drawing/2014/main" id="{0AE01418-5A60-E912-5259-BDB8BFD9806B}"/>
              </a:ext>
            </a:extLst>
          </p:cNvPr>
          <p:cNvGrpSpPr/>
          <p:nvPr/>
        </p:nvGrpSpPr>
        <p:grpSpPr>
          <a:xfrm>
            <a:off x="409955" y="685801"/>
            <a:ext cx="11779250" cy="1371600"/>
            <a:chOff x="409955" y="635508"/>
            <a:chExt cx="11779250" cy="1546225"/>
          </a:xfrm>
        </p:grpSpPr>
        <p:sp>
          <p:nvSpPr>
            <p:cNvPr id="7" name="object 3">
              <a:extLst>
                <a:ext uri="{FF2B5EF4-FFF2-40B4-BE49-F238E27FC236}">
                  <a16:creationId xmlns:a16="http://schemas.microsoft.com/office/drawing/2014/main" id="{8F650811-D917-1B17-3D8F-59268769EBBC}"/>
                </a:ext>
              </a:extLst>
            </p:cNvPr>
            <p:cNvSpPr/>
            <p:nvPr/>
          </p:nvSpPr>
          <p:spPr>
            <a:xfrm>
              <a:off x="409955" y="837434"/>
              <a:ext cx="403225" cy="1344295"/>
            </a:xfrm>
            <a:custGeom>
              <a:avLst/>
              <a:gdLst/>
              <a:ahLst/>
              <a:cxnLst/>
              <a:rect l="l" t="t" r="r" b="b"/>
              <a:pathLst>
                <a:path w="403225" h="1344295">
                  <a:moveTo>
                    <a:pt x="403097" y="0"/>
                  </a:moveTo>
                  <a:lnTo>
                    <a:pt x="0" y="144233"/>
                  </a:lnTo>
                  <a:lnTo>
                    <a:pt x="0" y="1344168"/>
                  </a:lnTo>
                  <a:lnTo>
                    <a:pt x="403097" y="1196301"/>
                  </a:lnTo>
                  <a:lnTo>
                    <a:pt x="403097" y="0"/>
                  </a:lnTo>
                  <a:close/>
                </a:path>
              </a:pathLst>
            </a:custGeom>
            <a:solidFill>
              <a:srgbClr val="2F55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4">
              <a:extLst>
                <a:ext uri="{FF2B5EF4-FFF2-40B4-BE49-F238E27FC236}">
                  <a16:creationId xmlns:a16="http://schemas.microsoft.com/office/drawing/2014/main" id="{71FECBBB-1411-B765-BD80-57188AC39F17}"/>
                </a:ext>
              </a:extLst>
            </p:cNvPr>
            <p:cNvSpPr/>
            <p:nvPr/>
          </p:nvSpPr>
          <p:spPr>
            <a:xfrm>
              <a:off x="644651" y="640842"/>
              <a:ext cx="168910" cy="1344295"/>
            </a:xfrm>
            <a:custGeom>
              <a:avLst/>
              <a:gdLst/>
              <a:ahLst/>
              <a:cxnLst/>
              <a:rect l="l" t="t" r="r" b="b"/>
              <a:pathLst>
                <a:path w="168909" h="1344295">
                  <a:moveTo>
                    <a:pt x="0" y="0"/>
                  </a:moveTo>
                  <a:lnTo>
                    <a:pt x="0" y="1212646"/>
                  </a:lnTo>
                  <a:lnTo>
                    <a:pt x="168401" y="1344167"/>
                  </a:lnTo>
                  <a:lnTo>
                    <a:pt x="168401" y="1327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386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5">
              <a:extLst>
                <a:ext uri="{FF2B5EF4-FFF2-40B4-BE49-F238E27FC236}">
                  <a16:creationId xmlns:a16="http://schemas.microsoft.com/office/drawing/2014/main" id="{80DB2291-E1B9-9A18-CAAA-674D16FA520B}"/>
                </a:ext>
              </a:extLst>
            </p:cNvPr>
            <p:cNvSpPr/>
            <p:nvPr/>
          </p:nvSpPr>
          <p:spPr>
            <a:xfrm>
              <a:off x="643889" y="635508"/>
              <a:ext cx="11545570" cy="1179830"/>
            </a:xfrm>
            <a:custGeom>
              <a:avLst/>
              <a:gdLst/>
              <a:ahLst/>
              <a:cxnLst/>
              <a:rect l="l" t="t" r="r" b="b"/>
              <a:pathLst>
                <a:path w="11545570" h="1179830">
                  <a:moveTo>
                    <a:pt x="11545062" y="0"/>
                  </a:moveTo>
                  <a:lnTo>
                    <a:pt x="0" y="0"/>
                  </a:lnTo>
                  <a:lnTo>
                    <a:pt x="0" y="1179576"/>
                  </a:lnTo>
                  <a:lnTo>
                    <a:pt x="11545062" y="1179576"/>
                  </a:lnTo>
                  <a:lnTo>
                    <a:pt x="11545062" y="0"/>
                  </a:lnTo>
                  <a:close/>
                </a:path>
              </a:pathLst>
            </a:custGeom>
            <a:solidFill>
              <a:srgbClr val="4472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6">
            <a:extLst>
              <a:ext uri="{FF2B5EF4-FFF2-40B4-BE49-F238E27FC236}">
                <a16:creationId xmlns:a16="http://schemas.microsoft.com/office/drawing/2014/main" id="{7788FFF3-60CE-4A33-EE3E-34BD36C88B05}"/>
              </a:ext>
            </a:extLst>
          </p:cNvPr>
          <p:cNvSpPr txBox="1">
            <a:spLocks/>
          </p:cNvSpPr>
          <p:nvPr/>
        </p:nvSpPr>
        <p:spPr>
          <a:xfrm>
            <a:off x="929218" y="887994"/>
            <a:ext cx="10361084" cy="838199"/>
          </a:xfrm>
          <a:prstGeom prst="rect">
            <a:avLst/>
          </a:prstGeom>
        </p:spPr>
        <p:txBody>
          <a:bodyPr/>
          <a:lstStyle>
            <a:lvl1pPr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200" b="1">
                <a:solidFill>
                  <a:srgbClr val="000000"/>
                </a:solidFill>
                <a:latin typeface="+mj-lt"/>
                <a:ea typeface="+mj-ea"/>
                <a:cs typeface="MS Gothic"/>
              </a:defRPr>
            </a:lvl1pPr>
            <a:lvl2pPr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MS Gothic"/>
              </a:defRPr>
            </a:lvl2pPr>
            <a:lvl3pPr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MS Gothic"/>
              </a:defRPr>
            </a:lvl3pPr>
            <a:lvl4pPr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MS Gothic"/>
              </a:defRPr>
            </a:lvl4pPr>
            <a:lvl5pPr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  <a:cs typeface="MS Gothic"/>
              </a:defRPr>
            </a:lvl5pPr>
            <a:lvl6pPr marL="25146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r>
              <a:rPr lang="en-US" kern="0" dirty="0"/>
              <a:t>Draft Room Resource Allocation</a:t>
            </a:r>
          </a:p>
        </p:txBody>
      </p:sp>
      <p:sp>
        <p:nvSpPr>
          <p:cNvPr id="11" name="object 10">
            <a:extLst>
              <a:ext uri="{FF2B5EF4-FFF2-40B4-BE49-F238E27FC236}">
                <a16:creationId xmlns:a16="http://schemas.microsoft.com/office/drawing/2014/main" id="{90A19B06-1E6E-6B81-BD42-E13D8EA181F0}"/>
              </a:ext>
            </a:extLst>
          </p:cNvPr>
          <p:cNvSpPr txBox="1"/>
          <p:nvPr/>
        </p:nvSpPr>
        <p:spPr>
          <a:xfrm>
            <a:off x="1044828" y="2194686"/>
            <a:ext cx="3088640" cy="1165225"/>
          </a:xfrm>
          <a:prstGeom prst="rect">
            <a:avLst/>
          </a:prstGeom>
          <a:solidFill>
            <a:srgbClr val="ED7D31"/>
          </a:solidFill>
        </p:spPr>
        <p:txBody>
          <a:bodyPr vert="horz" wrap="square" lIns="0" tIns="223520" rIns="0" bIns="0" rtlCol="0">
            <a:spAutoFit/>
          </a:bodyPr>
          <a:lstStyle/>
          <a:p>
            <a:pPr algn="ctr">
              <a:lnSpc>
                <a:spcPts val="2790"/>
              </a:lnSpc>
              <a:spcBef>
                <a:spcPts val="1760"/>
              </a:spcBef>
            </a:pP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Big</a:t>
            </a:r>
            <a:r>
              <a:rPr sz="240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meetings</a:t>
            </a:r>
            <a:endParaRPr sz="2400" dirty="0">
              <a:latin typeface="Calibri"/>
              <a:cs typeface="Calibri"/>
            </a:endParaRPr>
          </a:p>
          <a:p>
            <a:pPr algn="ctr">
              <a:lnSpc>
                <a:spcPts val="2310"/>
              </a:lnSpc>
            </a:pP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(≥</a:t>
            </a:r>
            <a:r>
              <a:rPr sz="20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100,</a:t>
            </a:r>
            <a:r>
              <a:rPr sz="20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e.g.,</a:t>
            </a:r>
            <a:r>
              <a:rPr sz="20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WG</a:t>
            </a:r>
            <a:r>
              <a:rPr sz="20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plenaries)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12" name="object 11">
            <a:extLst>
              <a:ext uri="{FF2B5EF4-FFF2-40B4-BE49-F238E27FC236}">
                <a16:creationId xmlns:a16="http://schemas.microsoft.com/office/drawing/2014/main" id="{E60B2839-0CF7-957C-DC19-D7AE80C552A1}"/>
              </a:ext>
            </a:extLst>
          </p:cNvPr>
          <p:cNvSpPr txBox="1"/>
          <p:nvPr/>
        </p:nvSpPr>
        <p:spPr>
          <a:xfrm>
            <a:off x="1044828" y="3359530"/>
            <a:ext cx="3076575" cy="2659190"/>
          </a:xfrm>
          <a:prstGeom prst="rect">
            <a:avLst/>
          </a:prstGeom>
          <a:solidFill>
            <a:srgbClr val="F8D7CD">
              <a:alpha val="90194"/>
            </a:srgbClr>
          </a:solidFill>
        </p:spPr>
        <p:txBody>
          <a:bodyPr vert="horz" wrap="square" lIns="0" tIns="66040" rIns="0" bIns="0" rtlCol="0">
            <a:spAutoFit/>
          </a:bodyPr>
          <a:lstStyle/>
          <a:p>
            <a:pPr marL="356235" indent="-228600">
              <a:lnSpc>
                <a:spcPct val="100000"/>
              </a:lnSpc>
              <a:spcBef>
                <a:spcPts val="520"/>
              </a:spcBef>
              <a:buChar char="•"/>
              <a:tabLst>
                <a:tab pos="356870" algn="l"/>
              </a:tabLst>
            </a:pPr>
            <a:r>
              <a:rPr sz="2000" dirty="0">
                <a:solidFill>
                  <a:schemeClr val="tx1"/>
                </a:solidFill>
                <a:latin typeface="Calibri"/>
                <a:cs typeface="Calibri"/>
              </a:rPr>
              <a:t>Head</a:t>
            </a:r>
            <a:r>
              <a:rPr sz="2000" spc="-7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chemeClr val="tx1"/>
                </a:solidFill>
                <a:latin typeface="Calibri"/>
                <a:cs typeface="Calibri"/>
              </a:rPr>
              <a:t>table</a:t>
            </a:r>
            <a:r>
              <a:rPr sz="2000" spc="-6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000" spc="-25" dirty="0">
                <a:solidFill>
                  <a:schemeClr val="tx1"/>
                </a:solidFill>
                <a:latin typeface="Calibri"/>
                <a:cs typeface="Calibri"/>
              </a:rPr>
              <a:t>(</a:t>
            </a:r>
            <a:r>
              <a:rPr lang="en-US" sz="2000" spc="-25" dirty="0">
                <a:solidFill>
                  <a:schemeClr val="tx1"/>
                </a:solidFill>
                <a:latin typeface="Calibri"/>
                <a:cs typeface="Calibri"/>
              </a:rPr>
              <a:t>5</a:t>
            </a:r>
            <a:r>
              <a:rPr sz="2000" spc="-25" dirty="0">
                <a:solidFill>
                  <a:schemeClr val="tx1"/>
                </a:solidFill>
                <a:latin typeface="Calibri"/>
                <a:cs typeface="Calibri"/>
              </a:rPr>
              <a:t>)</a:t>
            </a:r>
            <a:r>
              <a:rPr lang="en-US" sz="2000" spc="-25" dirty="0">
                <a:solidFill>
                  <a:schemeClr val="tx1"/>
                </a:solidFill>
                <a:latin typeface="Calibri"/>
                <a:cs typeface="Calibri"/>
              </a:rPr>
              <a:t> Schoolroom </a:t>
            </a:r>
            <a:endParaRPr sz="2000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356235" indent="-228600">
              <a:lnSpc>
                <a:spcPct val="100000"/>
              </a:lnSpc>
              <a:spcBef>
                <a:spcPts val="195"/>
              </a:spcBef>
              <a:buChar char="•"/>
              <a:tabLst>
                <a:tab pos="356870" algn="l"/>
              </a:tabLst>
            </a:pPr>
            <a:r>
              <a:rPr sz="2000" dirty="0">
                <a:solidFill>
                  <a:schemeClr val="tx1"/>
                </a:solidFill>
                <a:latin typeface="Calibri"/>
                <a:cs typeface="Calibri"/>
              </a:rPr>
              <a:t>1</a:t>
            </a:r>
            <a:r>
              <a:rPr sz="2000" spc="-1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chemeClr val="tx1"/>
                </a:solidFill>
                <a:latin typeface="Calibri"/>
                <a:cs typeface="Calibri"/>
              </a:rPr>
              <a:t>projector</a:t>
            </a:r>
            <a:r>
              <a:rPr lang="en-US" sz="2000" spc="-10" dirty="0">
                <a:solidFill>
                  <a:schemeClr val="tx1"/>
                </a:solidFill>
                <a:latin typeface="Calibri"/>
                <a:cs typeface="Calibri"/>
              </a:rPr>
              <a:t> &amp; </a:t>
            </a:r>
            <a:r>
              <a:rPr sz="2000" spc="-10" dirty="0">
                <a:solidFill>
                  <a:schemeClr val="tx1"/>
                </a:solidFill>
                <a:latin typeface="Calibri"/>
                <a:cs typeface="Calibri"/>
              </a:rPr>
              <a:t>screen</a:t>
            </a:r>
            <a:endParaRPr sz="2000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356235" indent="-228600">
              <a:lnSpc>
                <a:spcPct val="100000"/>
              </a:lnSpc>
              <a:spcBef>
                <a:spcPts val="185"/>
              </a:spcBef>
              <a:buChar char="•"/>
              <a:tabLst>
                <a:tab pos="356870" algn="l"/>
              </a:tabLst>
            </a:pPr>
            <a:r>
              <a:rPr sz="2000" dirty="0">
                <a:solidFill>
                  <a:schemeClr val="tx1"/>
                </a:solidFill>
                <a:latin typeface="Calibri"/>
                <a:cs typeface="Calibri"/>
              </a:rPr>
              <a:t>2</a:t>
            </a:r>
            <a:r>
              <a:rPr sz="2000" spc="-6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chemeClr val="tx1"/>
                </a:solidFill>
                <a:latin typeface="Calibri"/>
                <a:cs typeface="Calibri"/>
              </a:rPr>
              <a:t>tables</a:t>
            </a:r>
            <a:r>
              <a:rPr sz="2000" spc="-5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chemeClr val="tx1"/>
                </a:solidFill>
                <a:latin typeface="Calibri"/>
                <a:cs typeface="Calibri"/>
              </a:rPr>
              <a:t>mics</a:t>
            </a:r>
            <a:endParaRPr sz="2000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356235" indent="-228600">
              <a:lnSpc>
                <a:spcPct val="100000"/>
              </a:lnSpc>
              <a:spcBef>
                <a:spcPts val="185"/>
              </a:spcBef>
              <a:buChar char="•"/>
              <a:tabLst>
                <a:tab pos="356870" algn="l"/>
              </a:tabLst>
            </a:pPr>
            <a:r>
              <a:rPr sz="2000" dirty="0">
                <a:solidFill>
                  <a:schemeClr val="tx1"/>
                </a:solidFill>
                <a:latin typeface="Calibri"/>
                <a:cs typeface="Calibri"/>
              </a:rPr>
              <a:t>1</a:t>
            </a:r>
            <a:r>
              <a:rPr sz="2000" spc="-3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chemeClr val="tx1"/>
                </a:solidFill>
                <a:latin typeface="Calibri"/>
                <a:cs typeface="Calibri"/>
              </a:rPr>
              <a:t>or</a:t>
            </a:r>
            <a:r>
              <a:rPr sz="2000" spc="-3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chemeClr val="tx1"/>
                </a:solidFill>
                <a:latin typeface="Calibri"/>
                <a:cs typeface="Calibri"/>
              </a:rPr>
              <a:t>2</a:t>
            </a:r>
            <a:r>
              <a:rPr sz="2000" spc="-3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chemeClr val="tx1"/>
                </a:solidFill>
                <a:latin typeface="Calibri"/>
                <a:cs typeface="Calibri"/>
              </a:rPr>
              <a:t>floor</a:t>
            </a:r>
            <a:r>
              <a:rPr sz="2000" spc="-2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000" spc="-20" dirty="0">
                <a:solidFill>
                  <a:schemeClr val="tx1"/>
                </a:solidFill>
                <a:latin typeface="Calibri"/>
                <a:cs typeface="Calibri"/>
              </a:rPr>
              <a:t>mics</a:t>
            </a:r>
            <a:endParaRPr sz="2000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356870" marR="267335" indent="-228600">
              <a:spcBef>
                <a:spcPts val="0"/>
              </a:spcBef>
              <a:buChar char="•"/>
              <a:tabLst>
                <a:tab pos="356870" algn="l"/>
              </a:tabLst>
            </a:pPr>
            <a:r>
              <a:rPr sz="2000" dirty="0">
                <a:solidFill>
                  <a:schemeClr val="tx1"/>
                </a:solidFill>
                <a:latin typeface="Calibri"/>
                <a:cs typeface="Calibri"/>
              </a:rPr>
              <a:t>Sound</a:t>
            </a:r>
            <a:r>
              <a:rPr sz="2000" spc="-6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chemeClr val="tx1"/>
                </a:solidFill>
                <a:latin typeface="Calibri"/>
                <a:cs typeface="Calibri"/>
              </a:rPr>
              <a:t>system</a:t>
            </a:r>
            <a:endParaRPr lang="en-US" sz="2000" spc="-10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128270" marR="267335">
              <a:spcBef>
                <a:spcPts val="0"/>
              </a:spcBef>
              <a:tabLst>
                <a:tab pos="356870" algn="l"/>
              </a:tabLst>
            </a:pPr>
            <a:r>
              <a:rPr lang="en-US" sz="2000" spc="-10" dirty="0">
                <a:solidFill>
                  <a:schemeClr val="tx1"/>
                </a:solidFill>
                <a:latin typeface="Calibri"/>
                <a:cs typeface="Calibri"/>
              </a:rPr>
              <a:t>	</a:t>
            </a:r>
            <a:r>
              <a:rPr sz="1600" spc="-20" dirty="0">
                <a:solidFill>
                  <a:schemeClr val="tx1"/>
                </a:solidFill>
                <a:latin typeface="Calibri"/>
                <a:cs typeface="Calibri"/>
              </a:rPr>
              <a:t>(speakers,</a:t>
            </a:r>
            <a:r>
              <a:rPr sz="1600" spc="-3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chemeClr val="tx1"/>
                </a:solidFill>
                <a:latin typeface="Calibri"/>
                <a:cs typeface="Calibri"/>
              </a:rPr>
              <a:t>sound</a:t>
            </a:r>
            <a:r>
              <a:rPr sz="1600" spc="-4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chemeClr val="tx1"/>
                </a:solidFill>
                <a:latin typeface="Calibri"/>
                <a:cs typeface="Calibri"/>
              </a:rPr>
              <a:t>board, etc.)</a:t>
            </a:r>
            <a:endParaRPr lang="en-US" sz="1600" spc="-10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356870" marR="267335" indent="-228600">
              <a:lnSpc>
                <a:spcPct val="92100"/>
              </a:lnSpc>
              <a:spcBef>
                <a:spcPts val="409"/>
              </a:spcBef>
              <a:buChar char="•"/>
              <a:tabLst>
                <a:tab pos="356870" algn="l"/>
              </a:tabLst>
            </a:pPr>
            <a:r>
              <a:rPr lang="en-US" sz="2000" spc="-10" dirty="0">
                <a:solidFill>
                  <a:schemeClr val="tx1"/>
                </a:solidFill>
                <a:latin typeface="Calibri"/>
                <a:cs typeface="Calibri"/>
              </a:rPr>
              <a:t>Ethernet/HDMI/USB</a:t>
            </a:r>
          </a:p>
          <a:p>
            <a:pPr marL="356870" marR="267335" indent="-228600">
              <a:lnSpc>
                <a:spcPct val="92100"/>
              </a:lnSpc>
              <a:spcBef>
                <a:spcPts val="409"/>
              </a:spcBef>
              <a:buChar char="•"/>
              <a:tabLst>
                <a:tab pos="356870" algn="l"/>
              </a:tabLst>
            </a:pPr>
            <a:r>
              <a:rPr lang="en-US" sz="2000" spc="-10" dirty="0">
                <a:solidFill>
                  <a:schemeClr val="tx1"/>
                </a:solidFill>
                <a:latin typeface="Calibri"/>
                <a:cs typeface="Calibri"/>
              </a:rPr>
              <a:t>Scarlett Audio Interface</a:t>
            </a:r>
            <a:endParaRPr sz="1800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sp>
        <p:nvSpPr>
          <p:cNvPr id="13" name="object 12">
            <a:extLst>
              <a:ext uri="{FF2B5EF4-FFF2-40B4-BE49-F238E27FC236}">
                <a16:creationId xmlns:a16="http://schemas.microsoft.com/office/drawing/2014/main" id="{F27FF358-16A5-2B37-D49B-117553548EBE}"/>
              </a:ext>
            </a:extLst>
          </p:cNvPr>
          <p:cNvSpPr txBox="1"/>
          <p:nvPr/>
        </p:nvSpPr>
        <p:spPr>
          <a:xfrm>
            <a:off x="4551553" y="2194686"/>
            <a:ext cx="3088640" cy="1165225"/>
          </a:xfrm>
          <a:prstGeom prst="rect">
            <a:avLst/>
          </a:prstGeom>
          <a:solidFill>
            <a:srgbClr val="A6A6A6"/>
          </a:solidFill>
        </p:spPr>
        <p:txBody>
          <a:bodyPr vert="horz" wrap="square" lIns="0" tIns="223520" rIns="0" bIns="0" rtlCol="0">
            <a:spAutoFit/>
          </a:bodyPr>
          <a:lstStyle/>
          <a:p>
            <a:pPr algn="ctr">
              <a:lnSpc>
                <a:spcPts val="2790"/>
              </a:lnSpc>
              <a:spcBef>
                <a:spcPts val="1760"/>
              </a:spcBef>
            </a:pP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Medium</a:t>
            </a:r>
            <a:r>
              <a:rPr sz="24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meetings</a:t>
            </a:r>
            <a:endParaRPr sz="2400" dirty="0">
              <a:latin typeface="Calibri"/>
              <a:cs typeface="Calibri"/>
            </a:endParaRPr>
          </a:p>
          <a:p>
            <a:pPr algn="ctr">
              <a:lnSpc>
                <a:spcPts val="2310"/>
              </a:lnSpc>
            </a:pP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(35-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100,</a:t>
            </a:r>
            <a:r>
              <a:rPr sz="20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e.g.,</a:t>
            </a:r>
            <a:r>
              <a:rPr sz="20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30" dirty="0">
                <a:solidFill>
                  <a:srgbClr val="FFFFFF"/>
                </a:solidFill>
                <a:latin typeface="Calibri"/>
                <a:cs typeface="Calibri"/>
              </a:rPr>
              <a:t>Task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Forces)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14" name="object 14">
            <a:extLst>
              <a:ext uri="{FF2B5EF4-FFF2-40B4-BE49-F238E27FC236}">
                <a16:creationId xmlns:a16="http://schemas.microsoft.com/office/drawing/2014/main" id="{C097EC8B-6E32-3A9A-F91C-C1BE8CAA01E9}"/>
              </a:ext>
            </a:extLst>
          </p:cNvPr>
          <p:cNvSpPr txBox="1"/>
          <p:nvPr/>
        </p:nvSpPr>
        <p:spPr>
          <a:xfrm>
            <a:off x="8063865" y="2201036"/>
            <a:ext cx="3076575" cy="1152525"/>
          </a:xfrm>
          <a:prstGeom prst="rect">
            <a:avLst/>
          </a:prstGeom>
          <a:solidFill>
            <a:srgbClr val="FFC000"/>
          </a:solidFill>
        </p:spPr>
        <p:txBody>
          <a:bodyPr vert="horz" wrap="square" lIns="0" tIns="217170" rIns="0" bIns="0" rtlCol="0">
            <a:spAutoFit/>
          </a:bodyPr>
          <a:lstStyle/>
          <a:p>
            <a:pPr algn="ctr">
              <a:lnSpc>
                <a:spcPts val="2790"/>
              </a:lnSpc>
              <a:spcBef>
                <a:spcPts val="1710"/>
              </a:spcBef>
            </a:pPr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Smaller</a:t>
            </a:r>
            <a:r>
              <a:rPr sz="24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alibri"/>
                <a:cs typeface="Calibri"/>
              </a:rPr>
              <a:t>meetings</a:t>
            </a:r>
            <a:endParaRPr sz="2400" dirty="0">
              <a:latin typeface="Calibri"/>
              <a:cs typeface="Calibri"/>
            </a:endParaRPr>
          </a:p>
          <a:p>
            <a:pPr algn="ctr">
              <a:lnSpc>
                <a:spcPts val="2310"/>
              </a:lnSpc>
            </a:pP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(30</a:t>
            </a:r>
            <a:r>
              <a:rPr sz="20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rgbClr val="FFFFFF"/>
                </a:solidFill>
                <a:latin typeface="Calibri"/>
                <a:cs typeface="Calibri"/>
              </a:rPr>
              <a:t>or</a:t>
            </a:r>
            <a:r>
              <a:rPr sz="20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Calibri"/>
                <a:cs typeface="Calibri"/>
              </a:rPr>
              <a:t>less)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15" name="object 13">
            <a:extLst>
              <a:ext uri="{FF2B5EF4-FFF2-40B4-BE49-F238E27FC236}">
                <a16:creationId xmlns:a16="http://schemas.microsoft.com/office/drawing/2014/main" id="{9FAC210F-9429-2269-39FA-847B07AAA40F}"/>
              </a:ext>
            </a:extLst>
          </p:cNvPr>
          <p:cNvSpPr txBox="1"/>
          <p:nvPr/>
        </p:nvSpPr>
        <p:spPr>
          <a:xfrm>
            <a:off x="4551553" y="3359530"/>
            <a:ext cx="3088640" cy="2609945"/>
          </a:xfrm>
          <a:prstGeom prst="rect">
            <a:avLst/>
          </a:prstGeom>
          <a:solidFill>
            <a:srgbClr val="E2E2E2">
              <a:alpha val="90194"/>
            </a:srgbClr>
          </a:solidFill>
        </p:spPr>
        <p:txBody>
          <a:bodyPr vert="horz" wrap="square" lIns="0" tIns="66040" rIns="0" bIns="0" rtlCol="0">
            <a:spAutoFit/>
          </a:bodyPr>
          <a:lstStyle/>
          <a:p>
            <a:pPr marL="356235" indent="-228600">
              <a:lnSpc>
                <a:spcPct val="100000"/>
              </a:lnSpc>
              <a:spcBef>
                <a:spcPts val="520"/>
              </a:spcBef>
              <a:buChar char="•"/>
              <a:tabLst>
                <a:tab pos="356870" algn="l"/>
              </a:tabLst>
            </a:pPr>
            <a:r>
              <a:rPr sz="2000" dirty="0">
                <a:solidFill>
                  <a:schemeClr val="tx1"/>
                </a:solidFill>
                <a:latin typeface="Calibri"/>
                <a:cs typeface="Calibri"/>
              </a:rPr>
              <a:t>Head</a:t>
            </a:r>
            <a:r>
              <a:rPr sz="2000" spc="-7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chemeClr val="tx1"/>
                </a:solidFill>
                <a:latin typeface="Calibri"/>
                <a:cs typeface="Calibri"/>
              </a:rPr>
              <a:t>table</a:t>
            </a:r>
            <a:r>
              <a:rPr sz="2000" spc="-6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000" spc="-25" dirty="0">
                <a:solidFill>
                  <a:schemeClr val="tx1"/>
                </a:solidFill>
                <a:latin typeface="Calibri"/>
                <a:cs typeface="Calibri"/>
              </a:rPr>
              <a:t>(</a:t>
            </a:r>
            <a:r>
              <a:rPr lang="en-US" sz="2000" spc="-25" dirty="0">
                <a:solidFill>
                  <a:schemeClr val="tx1"/>
                </a:solidFill>
                <a:latin typeface="Calibri"/>
                <a:cs typeface="Calibri"/>
              </a:rPr>
              <a:t>3</a:t>
            </a:r>
            <a:r>
              <a:rPr sz="2000" spc="-25" dirty="0">
                <a:solidFill>
                  <a:schemeClr val="tx1"/>
                </a:solidFill>
                <a:latin typeface="Calibri"/>
                <a:cs typeface="Calibri"/>
              </a:rPr>
              <a:t>)</a:t>
            </a:r>
            <a:r>
              <a:rPr lang="en-US" sz="2000" spc="-25" dirty="0">
                <a:solidFill>
                  <a:schemeClr val="tx1"/>
                </a:solidFill>
                <a:latin typeface="Calibri"/>
                <a:cs typeface="Calibri"/>
              </a:rPr>
              <a:t> Schoolroom </a:t>
            </a:r>
            <a:endParaRPr sz="2000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356235" indent="-228600">
              <a:lnSpc>
                <a:spcPct val="100000"/>
              </a:lnSpc>
              <a:spcBef>
                <a:spcPts val="195"/>
              </a:spcBef>
              <a:buChar char="•"/>
              <a:tabLst>
                <a:tab pos="356870" algn="l"/>
              </a:tabLst>
            </a:pPr>
            <a:r>
              <a:rPr sz="2000" dirty="0">
                <a:solidFill>
                  <a:schemeClr val="tx1"/>
                </a:solidFill>
                <a:latin typeface="Calibri"/>
                <a:cs typeface="Calibri"/>
              </a:rPr>
              <a:t>1</a:t>
            </a:r>
            <a:r>
              <a:rPr sz="2000" spc="-1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chemeClr val="tx1"/>
                </a:solidFill>
                <a:latin typeface="Calibri"/>
                <a:cs typeface="Calibri"/>
              </a:rPr>
              <a:t>projector</a:t>
            </a:r>
            <a:r>
              <a:rPr lang="en-US" sz="2000" spc="-10" dirty="0">
                <a:solidFill>
                  <a:schemeClr val="tx1"/>
                </a:solidFill>
                <a:latin typeface="Calibri"/>
                <a:cs typeface="Calibri"/>
              </a:rPr>
              <a:t> &amp; </a:t>
            </a:r>
            <a:r>
              <a:rPr sz="2000" spc="-10" dirty="0">
                <a:solidFill>
                  <a:schemeClr val="tx1"/>
                </a:solidFill>
                <a:latin typeface="Calibri"/>
                <a:cs typeface="Calibri"/>
              </a:rPr>
              <a:t>screen</a:t>
            </a:r>
            <a:endParaRPr sz="2000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356235" indent="-228600">
              <a:lnSpc>
                <a:spcPct val="100000"/>
              </a:lnSpc>
              <a:spcBef>
                <a:spcPts val="185"/>
              </a:spcBef>
              <a:buChar char="•"/>
              <a:tabLst>
                <a:tab pos="356870" algn="l"/>
              </a:tabLst>
            </a:pPr>
            <a:r>
              <a:rPr lang="en-US" sz="2000" dirty="0">
                <a:solidFill>
                  <a:schemeClr val="tx1"/>
                </a:solidFill>
                <a:latin typeface="Calibri"/>
                <a:cs typeface="Calibri"/>
              </a:rPr>
              <a:t>2</a:t>
            </a:r>
            <a:r>
              <a:rPr sz="2000" spc="-5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chemeClr val="tx1"/>
                </a:solidFill>
                <a:latin typeface="Calibri"/>
                <a:cs typeface="Calibri"/>
              </a:rPr>
              <a:t>table</a:t>
            </a:r>
            <a:r>
              <a:rPr sz="2000" spc="-4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000" spc="-25" dirty="0">
                <a:solidFill>
                  <a:schemeClr val="tx1"/>
                </a:solidFill>
                <a:latin typeface="Calibri"/>
                <a:cs typeface="Calibri"/>
              </a:rPr>
              <a:t>mic</a:t>
            </a:r>
            <a:endParaRPr sz="2000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356235" indent="-228600">
              <a:lnSpc>
                <a:spcPct val="100000"/>
              </a:lnSpc>
              <a:spcBef>
                <a:spcPts val="185"/>
              </a:spcBef>
              <a:buChar char="•"/>
              <a:tabLst>
                <a:tab pos="356870" algn="l"/>
              </a:tabLst>
            </a:pPr>
            <a:r>
              <a:rPr sz="2000" dirty="0">
                <a:solidFill>
                  <a:schemeClr val="tx1"/>
                </a:solidFill>
                <a:latin typeface="Calibri"/>
                <a:cs typeface="Calibri"/>
              </a:rPr>
              <a:t>1</a:t>
            </a:r>
            <a:r>
              <a:rPr sz="2000" spc="-4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000" dirty="0">
                <a:solidFill>
                  <a:schemeClr val="tx1"/>
                </a:solidFill>
                <a:latin typeface="Calibri"/>
                <a:cs typeface="Calibri"/>
              </a:rPr>
              <a:t>floor</a:t>
            </a:r>
            <a:r>
              <a:rPr sz="2000" spc="-3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000" spc="-25" dirty="0">
                <a:solidFill>
                  <a:schemeClr val="tx1"/>
                </a:solidFill>
                <a:latin typeface="Calibri"/>
                <a:cs typeface="Calibri"/>
              </a:rPr>
              <a:t>mic</a:t>
            </a:r>
            <a:endParaRPr sz="2000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356870" marR="267335" indent="-228600">
              <a:lnSpc>
                <a:spcPct val="92100"/>
              </a:lnSpc>
              <a:spcBef>
                <a:spcPts val="0"/>
              </a:spcBef>
              <a:buChar char="•"/>
              <a:tabLst>
                <a:tab pos="356870" algn="l"/>
              </a:tabLst>
            </a:pPr>
            <a:r>
              <a:rPr sz="2000" dirty="0">
                <a:solidFill>
                  <a:schemeClr val="tx1"/>
                </a:solidFill>
                <a:latin typeface="Calibri"/>
                <a:cs typeface="Calibri"/>
              </a:rPr>
              <a:t>Sound</a:t>
            </a:r>
            <a:r>
              <a:rPr sz="2000" spc="-6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chemeClr val="tx1"/>
                </a:solidFill>
                <a:latin typeface="Calibri"/>
                <a:cs typeface="Calibri"/>
              </a:rPr>
              <a:t>system </a:t>
            </a:r>
            <a:endParaRPr lang="en-US" sz="2000" spc="-10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128270" marR="267335">
              <a:lnSpc>
                <a:spcPct val="92100"/>
              </a:lnSpc>
              <a:spcBef>
                <a:spcPts val="0"/>
              </a:spcBef>
              <a:tabLst>
                <a:tab pos="356870" algn="l"/>
              </a:tabLst>
            </a:pPr>
            <a:r>
              <a:rPr lang="en-US" sz="2000" spc="-10" dirty="0">
                <a:solidFill>
                  <a:schemeClr val="tx1"/>
                </a:solidFill>
                <a:latin typeface="Calibri"/>
                <a:cs typeface="Calibri"/>
              </a:rPr>
              <a:t>	</a:t>
            </a:r>
            <a:r>
              <a:rPr sz="1600" spc="-20" dirty="0">
                <a:solidFill>
                  <a:schemeClr val="tx1"/>
                </a:solidFill>
                <a:latin typeface="Calibri"/>
                <a:cs typeface="Calibri"/>
              </a:rPr>
              <a:t>(speakers,</a:t>
            </a:r>
            <a:r>
              <a:rPr sz="1600" spc="-3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chemeClr val="tx1"/>
                </a:solidFill>
                <a:latin typeface="Calibri"/>
                <a:cs typeface="Calibri"/>
              </a:rPr>
              <a:t>sound</a:t>
            </a:r>
            <a:r>
              <a:rPr sz="1600" spc="-4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chemeClr val="tx1"/>
                </a:solidFill>
                <a:latin typeface="Calibri"/>
                <a:cs typeface="Calibri"/>
              </a:rPr>
              <a:t>board, etc.)</a:t>
            </a:r>
            <a:endParaRPr lang="en-US" sz="1600" spc="-10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356870" marR="267335" indent="-228600">
              <a:lnSpc>
                <a:spcPct val="92100"/>
              </a:lnSpc>
              <a:spcBef>
                <a:spcPts val="409"/>
              </a:spcBef>
              <a:buChar char="•"/>
              <a:tabLst>
                <a:tab pos="356870" algn="l"/>
              </a:tabLst>
            </a:pPr>
            <a:r>
              <a:rPr lang="en-US" sz="2000" spc="-10" dirty="0">
                <a:solidFill>
                  <a:schemeClr val="tx1"/>
                </a:solidFill>
                <a:latin typeface="Calibri"/>
                <a:cs typeface="Calibri"/>
              </a:rPr>
              <a:t>Ethernet/HDMI/USB</a:t>
            </a:r>
          </a:p>
          <a:p>
            <a:pPr marL="356870" marR="267335" indent="-228600">
              <a:lnSpc>
                <a:spcPct val="92100"/>
              </a:lnSpc>
              <a:spcBef>
                <a:spcPts val="409"/>
              </a:spcBef>
              <a:buChar char="•"/>
              <a:tabLst>
                <a:tab pos="356870" algn="l"/>
              </a:tabLst>
            </a:pPr>
            <a:r>
              <a:rPr lang="en-US" sz="2000" spc="-10" dirty="0">
                <a:solidFill>
                  <a:schemeClr val="tx1"/>
                </a:solidFill>
                <a:latin typeface="Calibri"/>
                <a:cs typeface="Calibri"/>
              </a:rPr>
              <a:t>Scarlett Audio Interface</a:t>
            </a:r>
            <a:endParaRPr lang="en-US" sz="1800" dirty="0">
              <a:solidFill>
                <a:schemeClr val="tx1"/>
              </a:solidFill>
              <a:latin typeface="Calibri"/>
              <a:cs typeface="Calibri"/>
            </a:endParaRPr>
          </a:p>
        </p:txBody>
      </p:sp>
      <p:sp>
        <p:nvSpPr>
          <p:cNvPr id="16" name="object 15">
            <a:extLst>
              <a:ext uri="{FF2B5EF4-FFF2-40B4-BE49-F238E27FC236}">
                <a16:creationId xmlns:a16="http://schemas.microsoft.com/office/drawing/2014/main" id="{8D3631EF-32BB-66E0-1456-42BA2AAF9B5E}"/>
              </a:ext>
            </a:extLst>
          </p:cNvPr>
          <p:cNvSpPr txBox="1"/>
          <p:nvPr/>
        </p:nvSpPr>
        <p:spPr>
          <a:xfrm>
            <a:off x="8063865" y="3353180"/>
            <a:ext cx="3083307" cy="2686889"/>
          </a:xfrm>
          <a:prstGeom prst="rect">
            <a:avLst/>
          </a:prstGeom>
          <a:solidFill>
            <a:srgbClr val="FFE8CB">
              <a:alpha val="90194"/>
            </a:srgbClr>
          </a:solidFill>
        </p:spPr>
        <p:txBody>
          <a:bodyPr vert="horz" wrap="square" lIns="0" tIns="91440" rIns="0" bIns="0" rtlCol="0">
            <a:spAutoFit/>
          </a:bodyPr>
          <a:lstStyle/>
          <a:p>
            <a:pPr marL="334645" marR="509905" indent="-228600">
              <a:lnSpc>
                <a:spcPts val="2530"/>
              </a:lnSpc>
              <a:spcBef>
                <a:spcPts val="720"/>
              </a:spcBef>
              <a:buChar char="•"/>
              <a:tabLst>
                <a:tab pos="335280" algn="l"/>
              </a:tabLst>
            </a:pPr>
            <a:r>
              <a:rPr sz="2000" spc="-20" dirty="0">
                <a:solidFill>
                  <a:schemeClr val="tx1"/>
                </a:solidFill>
                <a:latin typeface="Calibri"/>
                <a:cs typeface="Calibri"/>
              </a:rPr>
              <a:t>U-</a:t>
            </a:r>
            <a:r>
              <a:rPr sz="2000" dirty="0">
                <a:solidFill>
                  <a:schemeClr val="tx1"/>
                </a:solidFill>
                <a:latin typeface="Calibri"/>
                <a:cs typeface="Calibri"/>
              </a:rPr>
              <a:t>shaped</a:t>
            </a:r>
            <a:r>
              <a:rPr lang="en-US" sz="2000" dirty="0">
                <a:solidFill>
                  <a:schemeClr val="tx1"/>
                </a:solidFill>
                <a:latin typeface="Calibri"/>
                <a:cs typeface="Calibri"/>
              </a:rPr>
              <a:t>/</a:t>
            </a:r>
            <a:r>
              <a:rPr sz="2000" spc="-20" dirty="0">
                <a:solidFill>
                  <a:schemeClr val="tx1"/>
                </a:solidFill>
                <a:latin typeface="Calibri"/>
                <a:cs typeface="Calibri"/>
              </a:rPr>
              <a:t>board</a:t>
            </a:r>
            <a:r>
              <a:rPr lang="en-US" sz="2000" spc="-20" dirty="0">
                <a:solidFill>
                  <a:schemeClr val="tx1"/>
                </a:solidFill>
                <a:latin typeface="Calibri"/>
                <a:cs typeface="Calibri"/>
              </a:rPr>
              <a:t>room</a:t>
            </a:r>
          </a:p>
          <a:p>
            <a:pPr marL="334645" marR="509905" indent="-228600">
              <a:lnSpc>
                <a:spcPts val="2530"/>
              </a:lnSpc>
              <a:spcBef>
                <a:spcPts val="720"/>
              </a:spcBef>
              <a:buChar char="•"/>
              <a:tabLst>
                <a:tab pos="335280" algn="l"/>
              </a:tabLst>
            </a:pPr>
            <a:r>
              <a:rPr lang="en-US" sz="2000" dirty="0">
                <a:solidFill>
                  <a:schemeClr val="tx1"/>
                </a:solidFill>
                <a:latin typeface="Calibri"/>
                <a:cs typeface="Calibri"/>
              </a:rPr>
              <a:t>1</a:t>
            </a:r>
            <a:r>
              <a:rPr lang="en-US" sz="2000" spc="-1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en-US" sz="2000" spc="-10" dirty="0">
                <a:solidFill>
                  <a:schemeClr val="tx1"/>
                </a:solidFill>
                <a:latin typeface="Calibri"/>
                <a:cs typeface="Calibri"/>
              </a:rPr>
              <a:t>projector &amp; screen</a:t>
            </a:r>
            <a:endParaRPr lang="en-US" sz="2000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334645" indent="-229235">
              <a:lnSpc>
                <a:spcPct val="100000"/>
              </a:lnSpc>
              <a:spcBef>
                <a:spcPts val="140"/>
              </a:spcBef>
              <a:buChar char="•"/>
              <a:tabLst>
                <a:tab pos="335280" algn="l"/>
              </a:tabLst>
            </a:pPr>
            <a:r>
              <a:rPr lang="en-US" sz="2000" dirty="0">
                <a:solidFill>
                  <a:schemeClr val="tx1"/>
                </a:solidFill>
                <a:latin typeface="Calibri"/>
                <a:cs typeface="Calibri"/>
              </a:rPr>
              <a:t>1 Table mic</a:t>
            </a:r>
          </a:p>
          <a:p>
            <a:pPr marL="334645" indent="-229235">
              <a:lnSpc>
                <a:spcPct val="100000"/>
              </a:lnSpc>
              <a:spcBef>
                <a:spcPts val="140"/>
              </a:spcBef>
              <a:buChar char="•"/>
              <a:tabLst>
                <a:tab pos="335280" algn="l"/>
              </a:tabLst>
            </a:pPr>
            <a:r>
              <a:rPr lang="en-US" sz="2000" dirty="0">
                <a:solidFill>
                  <a:schemeClr val="tx1"/>
                </a:solidFill>
                <a:latin typeface="Calibri"/>
                <a:cs typeface="Calibri"/>
              </a:rPr>
              <a:t>2 Wireless</a:t>
            </a:r>
            <a:r>
              <a:rPr sz="2000" spc="-5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chemeClr val="tx1"/>
                </a:solidFill>
                <a:latin typeface="Calibri"/>
                <a:cs typeface="Calibri"/>
              </a:rPr>
              <a:t>microphone</a:t>
            </a:r>
            <a:endParaRPr sz="2000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334645" marR="276860" indent="-228600">
              <a:lnSpc>
                <a:spcPct val="92100"/>
              </a:lnSpc>
              <a:spcBef>
                <a:spcPts val="0"/>
              </a:spcBef>
              <a:buChar char="•"/>
              <a:tabLst>
                <a:tab pos="335280" algn="l"/>
              </a:tabLst>
            </a:pPr>
            <a:r>
              <a:rPr sz="2000" dirty="0">
                <a:solidFill>
                  <a:schemeClr val="tx1"/>
                </a:solidFill>
                <a:latin typeface="Calibri"/>
                <a:cs typeface="Calibri"/>
              </a:rPr>
              <a:t>Sound</a:t>
            </a:r>
            <a:r>
              <a:rPr sz="2000" spc="-6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2000" spc="-10" dirty="0">
                <a:solidFill>
                  <a:schemeClr val="tx1"/>
                </a:solidFill>
                <a:latin typeface="Calibri"/>
                <a:cs typeface="Calibri"/>
              </a:rPr>
              <a:t>system </a:t>
            </a:r>
            <a:endParaRPr lang="en-US" sz="2000" spc="-10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106045" marR="276860">
              <a:lnSpc>
                <a:spcPct val="92100"/>
              </a:lnSpc>
              <a:spcBef>
                <a:spcPts val="0"/>
              </a:spcBef>
              <a:tabLst>
                <a:tab pos="335280" algn="l"/>
              </a:tabLst>
            </a:pPr>
            <a:r>
              <a:rPr lang="en-US" sz="2000" spc="-10" dirty="0">
                <a:solidFill>
                  <a:schemeClr val="tx1"/>
                </a:solidFill>
                <a:latin typeface="Calibri"/>
                <a:cs typeface="Calibri"/>
              </a:rPr>
              <a:t>	</a:t>
            </a:r>
            <a:r>
              <a:rPr sz="1600" spc="-20" dirty="0">
                <a:solidFill>
                  <a:schemeClr val="tx1"/>
                </a:solidFill>
                <a:latin typeface="Calibri"/>
                <a:cs typeface="Calibri"/>
              </a:rPr>
              <a:t>(speakers,</a:t>
            </a:r>
            <a:r>
              <a:rPr sz="1600" spc="-3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600" dirty="0">
                <a:solidFill>
                  <a:schemeClr val="tx1"/>
                </a:solidFill>
                <a:latin typeface="Calibri"/>
                <a:cs typeface="Calibri"/>
              </a:rPr>
              <a:t>sound</a:t>
            </a:r>
            <a:r>
              <a:rPr sz="1600" spc="-4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600" spc="-10" dirty="0">
                <a:solidFill>
                  <a:schemeClr val="tx1"/>
                </a:solidFill>
                <a:latin typeface="Calibri"/>
                <a:cs typeface="Calibri"/>
              </a:rPr>
              <a:t>board, etc.)</a:t>
            </a:r>
            <a:endParaRPr lang="en-US" sz="1600" spc="-10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334645" marR="276860" indent="-228600">
              <a:lnSpc>
                <a:spcPct val="92100"/>
              </a:lnSpc>
              <a:spcBef>
                <a:spcPts val="290"/>
              </a:spcBef>
              <a:buChar char="•"/>
              <a:tabLst>
                <a:tab pos="335280" algn="l"/>
              </a:tabLst>
            </a:pPr>
            <a:r>
              <a:rPr lang="en-US" sz="2000" spc="-10" dirty="0">
                <a:solidFill>
                  <a:schemeClr val="tx1"/>
                </a:solidFill>
                <a:latin typeface="Calibri"/>
                <a:cs typeface="Calibri"/>
              </a:rPr>
              <a:t>Ethernet/HDMI/USB</a:t>
            </a:r>
          </a:p>
          <a:p>
            <a:pPr marL="356870" marR="267335" indent="-228600">
              <a:lnSpc>
                <a:spcPct val="92100"/>
              </a:lnSpc>
              <a:spcBef>
                <a:spcPts val="409"/>
              </a:spcBef>
              <a:buChar char="•"/>
              <a:tabLst>
                <a:tab pos="356870" algn="l"/>
              </a:tabLst>
            </a:pPr>
            <a:r>
              <a:rPr lang="en-US" sz="2000" spc="-10" dirty="0">
                <a:solidFill>
                  <a:schemeClr val="tx1"/>
                </a:solidFill>
                <a:latin typeface="Calibri"/>
                <a:cs typeface="Calibri"/>
              </a:rPr>
              <a:t>Scarlett Audio Interface</a:t>
            </a:r>
            <a:endParaRPr lang="en-US" sz="2000" dirty="0">
              <a:solidFill>
                <a:schemeClr val="tx1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002181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6536B8-E86C-E043-21BF-12BF8B12676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July 2025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E0A22B-54EB-4220-BB1A-6492277E4C6A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Jon Rosdahl, Qualcomm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EA7B17-C930-BE07-72F7-1F814B486FB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8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05D963B-4704-9563-2D5E-7AC476EAA4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5170" y="644525"/>
            <a:ext cx="9901144" cy="562091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B9B5D59-0526-7C4D-C342-12EEF5638D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8286" y="4495800"/>
            <a:ext cx="1476581" cy="54300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9C9F948-B56C-379B-6B1F-8F6F9759D7D7}"/>
              </a:ext>
            </a:extLst>
          </p:cNvPr>
          <p:cNvSpPr txBox="1"/>
          <p:nvPr/>
        </p:nvSpPr>
        <p:spPr>
          <a:xfrm>
            <a:off x="5793318" y="4157246"/>
            <a:ext cx="13504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</a:rPr>
              <a:t>Scarlett</a:t>
            </a:r>
          </a:p>
        </p:txBody>
      </p:sp>
    </p:spTree>
    <p:extLst>
      <p:ext uri="{BB962C8B-B14F-4D97-AF65-F5344CB8AC3E}">
        <p14:creationId xmlns:p14="http://schemas.microsoft.com/office/powerpoint/2010/main" val="39602653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8497AB2-E673-0446-B7FD-07E2C8F3C4C6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July 2025</a:t>
            </a: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94653A2-B09B-F154-1A7A-751B1E84B14F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Jon Rosdahl, Qualcomm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32734D-8B2B-B387-1CE3-20BE84FB02F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F5D8E26B-7BCF-4D25-9C89-0168A6618F18}" type="slidenum">
              <a:rPr lang="en-GB" smtClean="0"/>
              <a:pPr/>
              <a:t>9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99B35F4-CFF1-1D0C-AD6A-7F7AF625B4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044" y="1952419"/>
            <a:ext cx="11183911" cy="295316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8DC82C4-B47B-B777-A5DA-0144D081B47E}"/>
              </a:ext>
            </a:extLst>
          </p:cNvPr>
          <p:cNvSpPr txBox="1"/>
          <p:nvPr/>
        </p:nvSpPr>
        <p:spPr>
          <a:xfrm>
            <a:off x="1524000" y="1295400"/>
            <a:ext cx="944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Focusrite</a:t>
            </a:r>
            <a:r>
              <a:rPr lang="en-US" dirty="0">
                <a:solidFill>
                  <a:schemeClr val="tx1"/>
                </a:solidFill>
              </a:rPr>
              <a:t> Scarlett Solo – Audio Interface</a:t>
            </a:r>
          </a:p>
        </p:txBody>
      </p:sp>
    </p:spTree>
    <p:extLst>
      <p:ext uri="{BB962C8B-B14F-4D97-AF65-F5344CB8AC3E}">
        <p14:creationId xmlns:p14="http://schemas.microsoft.com/office/powerpoint/2010/main" val="36576505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2" id="{048E19EB-39AF-4CD9-992E-0F46291A066E}" vid="{8A909B27-4724-4B6E-9B5E-676D08974B32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Metadata/LabelInfo.xml><?xml version="1.0" encoding="utf-8"?>
<clbl:labelList xmlns:clbl="http://schemas.microsoft.com/office/2020/mipLabelMetadata">
  <clbl:label id="{d747bccc-1f7a-43de-9506-0ef23dd23464}" enabled="1" method="Privileged" siteId="{98e9ba89-e1a1-4e38-9007-8bdabc25de1d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802-11-Submission-16-9</Template>
  <TotalTime>4263</TotalTime>
  <Words>2205</Words>
  <Application>Microsoft Office PowerPoint</Application>
  <PresentationFormat>Widescreen</PresentationFormat>
  <Paragraphs>301</Paragraphs>
  <Slides>33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2" baseType="lpstr">
      <vt:lpstr>Arial</vt:lpstr>
      <vt:lpstr>Arial Unicode MS</vt:lpstr>
      <vt:lpstr>Calibri</vt:lpstr>
      <vt:lpstr>ciscosansttregular</vt:lpstr>
      <vt:lpstr>Times New Roman</vt:lpstr>
      <vt:lpstr>Verdana</vt:lpstr>
      <vt:lpstr>Wingdings</vt:lpstr>
      <vt:lpstr>Office Theme</vt:lpstr>
      <vt:lpstr>Document</vt:lpstr>
      <vt:lpstr>Mixed-mode-Interim Session-AV-training- 2025 July Madrid</vt:lpstr>
      <vt:lpstr>Abstract</vt:lpstr>
      <vt:lpstr>Summary of Key Points</vt:lpstr>
      <vt:lpstr>Mixed Mode Meeting requirements - (1)</vt:lpstr>
      <vt:lpstr>Mixed Mode Meeting requirements- (2)</vt:lpstr>
      <vt:lpstr>Mixed Mode Meeting requirements - (3)</vt:lpstr>
      <vt:lpstr>PowerPoint Presentation</vt:lpstr>
      <vt:lpstr>PowerPoint Presentation</vt:lpstr>
      <vt:lpstr>PowerPoint Presentation</vt:lpstr>
      <vt:lpstr>Suggested Best Practices</vt:lpstr>
      <vt:lpstr>Webex Helps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Save the Slido results</vt:lpstr>
      <vt:lpstr>PowerPoint Presentation</vt:lpstr>
      <vt:lpstr>PowerPoint Presentation</vt:lpstr>
      <vt:lpstr>PowerPoint Presentation</vt:lpstr>
      <vt:lpstr>Remember to enable Mute on Entry</vt:lpstr>
      <vt:lpstr>When Starting a meeting the host should do the following: Chair’s quick checklist</vt:lpstr>
      <vt:lpstr>References</vt:lpstr>
      <vt:lpstr>PowerPoint Presentation</vt:lpstr>
    </vt:vector>
  </TitlesOfParts>
  <Company>Qualcomm Technologies,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Mixed-mode-Interim Session-AV-training- 2025 July Madrid</dc:title>
  <dc:subject>Training</dc:subject>
  <dc:creator>Jon Rosdahl</dc:creator>
  <cp:keywords>July 2025</cp:keywords>
  <cp:lastModifiedBy>Jon Rosdahl</cp:lastModifiedBy>
  <cp:revision>8</cp:revision>
  <cp:lastPrinted>1601-01-01T00:00:00Z</cp:lastPrinted>
  <dcterms:created xsi:type="dcterms:W3CDTF">2024-07-14T16:06:25Z</dcterms:created>
  <dcterms:modified xsi:type="dcterms:W3CDTF">2025-07-27T10:32:26Z</dcterms:modified>
  <cp:category>Jon Rosdahl, Qualcomm</cp:category>
</cp:coreProperties>
</file>