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
  </p:notesMasterIdLst>
  <p:handoutMasterIdLst>
    <p:handoutMasterId r:id="rId6"/>
  </p:handoutMasterIdLst>
  <p:sldIdLst>
    <p:sldId id="256" r:id="rId2"/>
    <p:sldId id="333" r:id="rId3"/>
    <p:sldId id="258" r:id="rId4"/>
  </p:sldIdLst>
  <p:sldSz cx="9753600" cy="7315200"/>
  <p:notesSz cx="7315200" cy="96012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980" userDrawn="1">
          <p15:clr>
            <a:srgbClr val="A4A3A4"/>
          </p15:clr>
        </p15:guide>
        <p15:guide id="2" pos="227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4911" autoAdjust="0"/>
    <p:restoredTop sz="94127" autoAdjust="0"/>
  </p:normalViewPr>
  <p:slideViewPr>
    <p:cSldViewPr>
      <p:cViewPr varScale="1">
        <p:scale>
          <a:sx n="69" d="100"/>
          <a:sy n="69" d="100"/>
        </p:scale>
        <p:origin x="1456" y="44"/>
      </p:cViewPr>
      <p:guideLst>
        <p:guide orient="horz" pos="2304"/>
        <p:guide pos="3072"/>
      </p:guideLst>
    </p:cSldViewPr>
  </p:slideViewPr>
  <p:outlineViewPr>
    <p:cViewPr varScale="1">
      <p:scale>
        <a:sx n="170" d="200"/>
        <a:sy n="170" d="200"/>
      </p:scale>
      <p:origin x="0" y="-5499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46" d="100"/>
          <a:sy n="46" d="100"/>
        </p:scale>
        <p:origin x="2732" y="60"/>
      </p:cViewPr>
      <p:guideLst>
        <p:guide orient="horz" pos="2980"/>
        <p:guide pos="227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55" cy="479567"/>
          </a:xfrm>
          <a:prstGeom prst="rect">
            <a:avLst/>
          </a:prstGeom>
        </p:spPr>
        <p:txBody>
          <a:bodyPr vert="horz" lIns="95390" tIns="47695" rIns="95390" bIns="47695" rtlCol="0"/>
          <a:lstStyle>
            <a:lvl1pPr algn="l">
              <a:defRPr sz="1300"/>
            </a:lvl1pPr>
          </a:lstStyle>
          <a:p>
            <a:endParaRPr lang="en-US" dirty="0"/>
          </a:p>
        </p:txBody>
      </p:sp>
      <p:sp>
        <p:nvSpPr>
          <p:cNvPr id="3" name="Date Placeholder 2"/>
          <p:cNvSpPr>
            <a:spLocks noGrp="1"/>
          </p:cNvSpPr>
          <p:nvPr>
            <p:ph type="dt" sz="quarter" idx="1"/>
          </p:nvPr>
        </p:nvSpPr>
        <p:spPr>
          <a:xfrm>
            <a:off x="4143271" y="0"/>
            <a:ext cx="3170255" cy="479567"/>
          </a:xfrm>
          <a:prstGeom prst="rect">
            <a:avLst/>
          </a:prstGeom>
        </p:spPr>
        <p:txBody>
          <a:bodyPr vert="horz" lIns="95390" tIns="47695" rIns="95390" bIns="47695" rtlCol="0"/>
          <a:lstStyle>
            <a:lvl1pPr algn="r">
              <a:defRPr sz="1300"/>
            </a:lvl1pPr>
          </a:lstStyle>
          <a:p>
            <a:fld id="{B87CCAAF-252C-4847-8D16-EDD6B40E4912}" type="datetimeFigureOut">
              <a:rPr lang="en-US" smtClean="0"/>
              <a:pPr/>
              <a:t>7/31/2025</a:t>
            </a:fld>
            <a:endParaRPr lang="en-US" dirty="0"/>
          </a:p>
        </p:txBody>
      </p:sp>
      <p:sp>
        <p:nvSpPr>
          <p:cNvPr id="4" name="Footer Placeholder 3"/>
          <p:cNvSpPr>
            <a:spLocks noGrp="1"/>
          </p:cNvSpPr>
          <p:nvPr>
            <p:ph type="ftr" sz="quarter" idx="2"/>
          </p:nvPr>
        </p:nvSpPr>
        <p:spPr>
          <a:xfrm>
            <a:off x="0" y="9119991"/>
            <a:ext cx="3170255" cy="479567"/>
          </a:xfrm>
          <a:prstGeom prst="rect">
            <a:avLst/>
          </a:prstGeom>
        </p:spPr>
        <p:txBody>
          <a:bodyPr vert="horz" lIns="95390" tIns="47695" rIns="95390" bIns="47695" rtlCol="0" anchor="b"/>
          <a:lstStyle>
            <a:lvl1pPr algn="l">
              <a:defRPr sz="1300"/>
            </a:lvl1pPr>
          </a:lstStyle>
          <a:p>
            <a:endParaRPr lang="en-US" dirty="0"/>
          </a:p>
        </p:txBody>
      </p:sp>
      <p:sp>
        <p:nvSpPr>
          <p:cNvPr id="5" name="Slide Number Placeholder 4"/>
          <p:cNvSpPr>
            <a:spLocks noGrp="1"/>
          </p:cNvSpPr>
          <p:nvPr>
            <p:ph type="sldNum" sz="quarter" idx="3"/>
          </p:nvPr>
        </p:nvSpPr>
        <p:spPr>
          <a:xfrm>
            <a:off x="4143271" y="9119991"/>
            <a:ext cx="3170255" cy="479567"/>
          </a:xfrm>
          <a:prstGeom prst="rect">
            <a:avLst/>
          </a:prstGeom>
        </p:spPr>
        <p:txBody>
          <a:bodyPr vert="horz" lIns="95390" tIns="47695" rIns="95390" bIns="47695" rtlCol="0" anchor="b"/>
          <a:lstStyle>
            <a:lvl1pPr algn="r">
              <a:defRPr sz="13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315200" cy="9601200"/>
          </a:xfrm>
          <a:prstGeom prst="roundRect">
            <a:avLst>
              <a:gd name="adj" fmla="val 19"/>
            </a:avLst>
          </a:prstGeom>
          <a:solidFill>
            <a:srgbClr val="FFFFFF"/>
          </a:solidFill>
          <a:ln w="9525">
            <a:noFill/>
            <a:round/>
            <a:headEnd/>
            <a:tailEnd/>
          </a:ln>
          <a:effectLst/>
        </p:spPr>
        <p:txBody>
          <a:bodyPr wrap="none" lIns="95390" tIns="47695" rIns="95390" bIns="47695" anchor="ctr"/>
          <a:lstStyle/>
          <a:p>
            <a:endParaRPr lang="en-GB" dirty="0"/>
          </a:p>
        </p:txBody>
      </p:sp>
      <p:sp>
        <p:nvSpPr>
          <p:cNvPr id="2050" name="Rectangle 2"/>
          <p:cNvSpPr>
            <a:spLocks noGrp="1" noChangeArrowheads="1"/>
          </p:cNvSpPr>
          <p:nvPr>
            <p:ph type="hdr"/>
          </p:nvPr>
        </p:nvSpPr>
        <p:spPr bwMode="auto">
          <a:xfrm>
            <a:off x="5950299" y="100184"/>
            <a:ext cx="674914"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89987" y="100184"/>
            <a:ext cx="870857"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265238" y="725488"/>
            <a:ext cx="4783137" cy="358775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74690" y="4560818"/>
            <a:ext cx="5364146" cy="4319390"/>
          </a:xfrm>
          <a:prstGeom prst="rect">
            <a:avLst/>
          </a:prstGeom>
          <a:noFill/>
          <a:ln w="9525">
            <a:noFill/>
            <a:round/>
            <a:headEnd/>
            <a:tailEnd/>
          </a:ln>
          <a:effectLst/>
        </p:spPr>
        <p:txBody>
          <a:bodyPr vert="horz" wrap="square" lIns="97644" tIns="48071" rIns="97644" bIns="48071"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652199" y="9295723"/>
            <a:ext cx="973015" cy="18722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76951" algn="l"/>
                <a:tab pos="1430853" algn="l"/>
                <a:tab pos="2384755" algn="l"/>
                <a:tab pos="3338657" algn="l"/>
                <a:tab pos="4292559" algn="l"/>
                <a:tab pos="5246461" algn="l"/>
                <a:tab pos="6200364" algn="l"/>
                <a:tab pos="7154266" algn="l"/>
                <a:tab pos="8108168" algn="l"/>
                <a:tab pos="9062070" algn="l"/>
                <a:tab pos="10015972" algn="l"/>
                <a:tab pos="10969874" algn="l"/>
              </a:tabLst>
              <a:defRPr sz="13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399693" y="9295722"/>
            <a:ext cx="539262" cy="3761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3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62001" y="9295723"/>
            <a:ext cx="777457" cy="200055"/>
          </a:xfrm>
          <a:prstGeom prst="rect">
            <a:avLst/>
          </a:prstGeom>
          <a:noFill/>
          <a:ln w="9525">
            <a:noFill/>
            <a:round/>
            <a:headEnd/>
            <a:tailEnd/>
          </a:ln>
          <a:effectLst/>
        </p:spPr>
        <p:txBody>
          <a:bodyPr wrap="none" lIns="0" tIns="0" rIns="0" bIns="0">
            <a:spAutoFit/>
          </a:bodyPr>
          <a:lstStyle/>
          <a:p>
            <a:pPr>
              <a:tabLst>
                <a:tab pos="0" algn="l"/>
                <a:tab pos="953902" algn="l"/>
                <a:tab pos="1907804" algn="l"/>
                <a:tab pos="2861706" algn="l"/>
                <a:tab pos="3815608" algn="l"/>
                <a:tab pos="4769510" algn="l"/>
                <a:tab pos="5723412" algn="l"/>
                <a:tab pos="6677315" algn="l"/>
                <a:tab pos="7631217" algn="l"/>
                <a:tab pos="8585119" algn="l"/>
                <a:tab pos="9539021" algn="l"/>
                <a:tab pos="10492923" algn="l"/>
              </a:tabLst>
            </a:pPr>
            <a:r>
              <a:rPr lang="en-US" sz="1300" dirty="0">
                <a:solidFill>
                  <a:srgbClr val="000000"/>
                </a:solidFill>
              </a:rPr>
              <a:t>Submission</a:t>
            </a:r>
          </a:p>
        </p:txBody>
      </p:sp>
      <p:sp>
        <p:nvSpPr>
          <p:cNvPr id="2057" name="Line 9"/>
          <p:cNvSpPr>
            <a:spLocks noChangeShapeType="1"/>
          </p:cNvSpPr>
          <p:nvPr/>
        </p:nvSpPr>
        <p:spPr bwMode="auto">
          <a:xfrm>
            <a:off x="763675" y="9294081"/>
            <a:ext cx="5787851"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
        <p:nvSpPr>
          <p:cNvPr id="2058" name="Line 10"/>
          <p:cNvSpPr>
            <a:spLocks noChangeShapeType="1"/>
          </p:cNvSpPr>
          <p:nvPr/>
        </p:nvSpPr>
        <p:spPr bwMode="auto">
          <a:xfrm>
            <a:off x="683288" y="307121"/>
            <a:ext cx="5948624"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217527" y="725921"/>
            <a:ext cx="4880149" cy="3588543"/>
          </a:xfrm>
          <a:prstGeom prst="rect">
            <a:avLst/>
          </a:prstGeom>
          <a:solidFill>
            <a:srgbClr val="FFFFFF"/>
          </a:solidFill>
          <a:ln w="9525">
            <a:solidFill>
              <a:srgbClr val="000000"/>
            </a:solidFill>
            <a:miter lim="800000"/>
            <a:headEnd/>
            <a:tailEnd/>
          </a:ln>
          <a:effectLst/>
        </p:spPr>
        <p:txBody>
          <a:bodyPr wrap="none" lIns="95390" tIns="47695" rIns="95390" bIns="47695" anchor="ctr"/>
          <a:lstStyle/>
          <a:p>
            <a:endParaRPr lang="en-GB" dirty="0"/>
          </a:p>
        </p:txBody>
      </p:sp>
      <p:sp>
        <p:nvSpPr>
          <p:cNvPr id="12290" name="Rectangle 2"/>
          <p:cNvSpPr txBox="1">
            <a:spLocks noGrp="1" noChangeArrowheads="1"/>
          </p:cNvSpPr>
          <p:nvPr>
            <p:ph type="body"/>
          </p:nvPr>
        </p:nvSpPr>
        <p:spPr bwMode="auto">
          <a:xfrm>
            <a:off x="974690" y="4560817"/>
            <a:ext cx="5365820" cy="4417932"/>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a:lvl1pPr>
            <a:lvl2pPr marL="853463" indent="-365770">
              <a:buFont typeface="Courier New" panose="02070309020205020404" pitchFamily="49" charset="0"/>
              <a:buChar char="o"/>
              <a:defRPr/>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dirty="0"/>
              <a:t>Tuncer </a:t>
            </a:r>
            <a:r>
              <a:rPr lang="en-GB" dirty="0" err="1"/>
              <a:t>Baykas</a:t>
            </a:r>
            <a:r>
              <a:rPr lang="en-GB" dirty="0"/>
              <a:t>, </a:t>
            </a:r>
            <a:r>
              <a:rPr lang="tr-TR" dirty="0"/>
              <a:t>Kadir Has </a:t>
            </a:r>
            <a:r>
              <a:rPr lang="tr-TR" dirty="0" err="1"/>
              <a:t>Uni</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dirty="0"/>
              <a:t>July 202</a:t>
            </a:r>
            <a:r>
              <a:rPr lang="tr-TR" dirty="0"/>
              <a:t>5</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dirty="0"/>
              <a:t>July 202</a:t>
            </a:r>
            <a:r>
              <a:rPr lang="tr-TR" dirty="0"/>
              <a:t>5</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Tuncer </a:t>
            </a:r>
            <a:r>
              <a:rPr lang="en-GB" dirty="0" err="1"/>
              <a:t>Baykas</a:t>
            </a:r>
            <a:r>
              <a:rPr lang="en-GB" dirty="0"/>
              <a:t>, </a:t>
            </a:r>
            <a:r>
              <a:rPr lang="tr-TR" dirty="0"/>
              <a:t>Kadir Has </a:t>
            </a:r>
            <a:r>
              <a:rPr lang="tr-TR" dirty="0" err="1"/>
              <a:t>Uni</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802.ec-2</a:t>
            </a:r>
            <a:r>
              <a:rPr kumimoji="0" lang="tr-TR"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5</a:t>
            </a: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/01</a:t>
            </a:r>
            <a:r>
              <a:rPr kumimoji="0" lang="tr-TR"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75</a:t>
            </a: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r</a:t>
            </a:r>
            <a:r>
              <a:rPr kumimoji="0" lang="tr-TR"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1</a:t>
            </a:r>
            <a:endPar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dirty="0"/>
              <a:t>July 202</a:t>
            </a:r>
            <a:r>
              <a:rPr lang="tr-TR" dirty="0"/>
              <a:t>5</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en-GB" dirty="0"/>
              <a:t>Tuncer Baykas, </a:t>
            </a:r>
            <a:r>
              <a:rPr lang="tr-TR" dirty="0"/>
              <a:t>Kadir Has </a:t>
            </a:r>
            <a:r>
              <a:rPr lang="tr-TR" dirty="0" err="1"/>
              <a:t>Uni</a:t>
            </a:r>
            <a:r>
              <a:rPr lang="tr-TR" dirty="0"/>
              <a:t>.</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89408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US" sz="2400" dirty="0">
                <a:latin typeface="+mj-lt"/>
              </a:rPr>
              <a:t>IEEE 802 LMSC annual review of subgroups –</a:t>
            </a:r>
            <a:br>
              <a:rPr lang="en-US" sz="2400" dirty="0">
                <a:latin typeface="+mj-lt"/>
              </a:rPr>
            </a:br>
            <a:r>
              <a:rPr lang="en-US" sz="2400" dirty="0">
                <a:latin typeface="+mj-lt"/>
              </a:rPr>
              <a:t> IEEE 802.19 Wireless Coexistence Working Group</a:t>
            </a:r>
            <a:endParaRPr lang="en-GB" sz="2400" dirty="0">
              <a:latin typeface="+mj-lt"/>
            </a:endParaRPr>
          </a:p>
        </p:txBody>
      </p:sp>
      <p:sp>
        <p:nvSpPr>
          <p:cNvPr id="3074" name="Rectangle 2"/>
          <p:cNvSpPr>
            <a:spLocks noGrp="1" noChangeArrowheads="1"/>
          </p:cNvSpPr>
          <p:nvPr>
            <p:ph type="body" idx="1"/>
          </p:nvPr>
        </p:nvSpPr>
        <p:spPr>
          <a:xfrm>
            <a:off x="731520" y="1625600"/>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200" b="0" dirty="0"/>
              <a:t>Date: 202</a:t>
            </a:r>
            <a:r>
              <a:rPr lang="tr-TR" sz="2200" b="0" dirty="0"/>
              <a:t>5</a:t>
            </a:r>
            <a:r>
              <a:rPr lang="en-GB" sz="2200" b="0" dirty="0"/>
              <a:t>-07-</a:t>
            </a:r>
            <a:r>
              <a:rPr lang="tr-TR" sz="2200" b="0" dirty="0"/>
              <a:t>31</a:t>
            </a:r>
            <a:endParaRPr lang="en-GB" sz="2200" b="0" dirty="0">
              <a:highlight>
                <a:srgbClr val="FFFF00"/>
              </a:highlight>
            </a:endParaRP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
        <p:nvSpPr>
          <p:cNvPr id="13" name="Rectangle 4">
            <a:extLst>
              <a:ext uri="{FF2B5EF4-FFF2-40B4-BE49-F238E27FC236}">
                <a16:creationId xmlns:a16="http://schemas.microsoft.com/office/drawing/2014/main" id="{11DA9CE0-040E-4838-A418-077971D49C84}"/>
              </a:ext>
            </a:extLst>
          </p:cNvPr>
          <p:cNvSpPr>
            <a:spLocks noChangeArrowheads="1"/>
          </p:cNvSpPr>
          <p:nvPr/>
        </p:nvSpPr>
        <p:spPr bwMode="auto">
          <a:xfrm>
            <a:off x="497524" y="2171452"/>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200" dirty="0">
                <a:solidFill>
                  <a:srgbClr val="000000"/>
                </a:solidFill>
                <a:latin typeface="Calibri" panose="020F0502020204030204" pitchFamily="34" charset="0"/>
              </a:rPr>
              <a:t>Authors:</a:t>
            </a:r>
          </a:p>
        </p:txBody>
      </p:sp>
      <p:graphicFrame>
        <p:nvGraphicFramePr>
          <p:cNvPr id="14" name="Table 13">
            <a:extLst>
              <a:ext uri="{FF2B5EF4-FFF2-40B4-BE49-F238E27FC236}">
                <a16:creationId xmlns:a16="http://schemas.microsoft.com/office/drawing/2014/main" id="{EA28245D-D5A1-4C4C-87E9-81BA55C2B95A}"/>
              </a:ext>
            </a:extLst>
          </p:cNvPr>
          <p:cNvGraphicFramePr>
            <a:graphicFrameLocks noGrp="1"/>
          </p:cNvGraphicFramePr>
          <p:nvPr>
            <p:extLst>
              <p:ext uri="{D42A27DB-BD31-4B8C-83A1-F6EECF244321}">
                <p14:modId xmlns:p14="http://schemas.microsoft.com/office/powerpoint/2010/main" val="3294516226"/>
              </p:ext>
            </p:extLst>
          </p:nvPr>
        </p:nvGraphicFramePr>
        <p:xfrm>
          <a:off x="497524" y="2590800"/>
          <a:ext cx="8189276" cy="685800"/>
        </p:xfrm>
        <a:graphic>
          <a:graphicData uri="http://schemas.openxmlformats.org/drawingml/2006/table">
            <a:tbl>
              <a:tblPr>
                <a:tableStyleId>{5C22544A-7EE6-4342-B048-85BDC9FD1C3A}</a:tableStyleId>
              </a:tblPr>
              <a:tblGrid>
                <a:gridCol w="2626676">
                  <a:extLst>
                    <a:ext uri="{9D8B030D-6E8A-4147-A177-3AD203B41FA5}">
                      <a16:colId xmlns:a16="http://schemas.microsoft.com/office/drawing/2014/main" val="1982600515"/>
                    </a:ext>
                  </a:extLst>
                </a:gridCol>
                <a:gridCol w="1828800">
                  <a:extLst>
                    <a:ext uri="{9D8B030D-6E8A-4147-A177-3AD203B41FA5}">
                      <a16:colId xmlns:a16="http://schemas.microsoft.com/office/drawing/2014/main" val="2703258511"/>
                    </a:ext>
                  </a:extLst>
                </a:gridCol>
                <a:gridCol w="3733800">
                  <a:extLst>
                    <a:ext uri="{9D8B030D-6E8A-4147-A177-3AD203B41FA5}">
                      <a16:colId xmlns:a16="http://schemas.microsoft.com/office/drawing/2014/main" val="2006092477"/>
                    </a:ext>
                  </a:extLst>
                </a:gridCol>
              </a:tblGrid>
              <a:tr h="342900">
                <a:tc>
                  <a:txBody>
                    <a:bodyPr/>
                    <a:lstStyle/>
                    <a:p>
                      <a:pPr marL="0" marR="0">
                        <a:lnSpc>
                          <a:spcPct val="110000"/>
                        </a:lnSpc>
                        <a:spcBef>
                          <a:spcPts val="0"/>
                        </a:spcBef>
                        <a:spcAft>
                          <a:spcPts val="0"/>
                        </a:spcAft>
                      </a:pPr>
                      <a:r>
                        <a:rPr lang="en-US" sz="1800" b="1" kern="0" dirty="0">
                          <a:effectLst/>
                          <a:latin typeface="Calibri" panose="020F0502020204030204" pitchFamily="34" charset="0"/>
                          <a:cs typeface="Calibri" panose="020F0502020204030204" pitchFamily="34" charset="0"/>
                        </a:rPr>
                        <a:t>Name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Calibri" panose="020F0502020204030204" pitchFamily="34" charset="0"/>
                          <a:cs typeface="Calibri" panose="020F0502020204030204" pitchFamily="34" charset="0"/>
                        </a:rPr>
                        <a:t>Affiliations</a:t>
                      </a:r>
                      <a:endParaRPr lang="en-US" sz="18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Calibri" panose="020F0502020204030204" pitchFamily="34" charset="0"/>
                          <a:cs typeface="Calibri" panose="020F0502020204030204" pitchFamily="34" charset="0"/>
                        </a:rPr>
                        <a:t>email</a:t>
                      </a:r>
                      <a:endParaRPr lang="en-US" sz="18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62973176"/>
                  </a:ext>
                </a:extLst>
              </a:tr>
              <a:tr h="342900">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cs typeface="Calibri" panose="020F0502020204030204" pitchFamily="34" charset="0"/>
                        </a:rPr>
                        <a:t>Tuncer Baykas</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l">
                        <a:lnSpc>
                          <a:spcPct val="110000"/>
                        </a:lnSpc>
                        <a:spcBef>
                          <a:spcPts val="0"/>
                        </a:spcBef>
                        <a:spcAft>
                          <a:spcPts val="0"/>
                        </a:spcAft>
                      </a:pPr>
                      <a:r>
                        <a:rPr lang="tr-TR" sz="1800" dirty="0">
                          <a:effectLst/>
                          <a:latin typeface="Calibri" panose="020F0502020204030204" pitchFamily="34" charset="0"/>
                          <a:ea typeface="Times New Roman" panose="02020603050405020304" pitchFamily="18" charset="0"/>
                          <a:cs typeface="Calibri" panose="020F0502020204030204" pitchFamily="34" charset="0"/>
                        </a:rPr>
                        <a:t>Kadir Has </a:t>
                      </a:r>
                      <a:r>
                        <a:rPr lang="tr-TR" sz="1800" dirty="0" err="1">
                          <a:effectLst/>
                          <a:latin typeface="Calibri" panose="020F0502020204030204" pitchFamily="34" charset="0"/>
                          <a:ea typeface="Times New Roman" panose="02020603050405020304" pitchFamily="18" charset="0"/>
                          <a:cs typeface="Calibri" panose="020F0502020204030204" pitchFamily="34" charset="0"/>
                        </a:rPr>
                        <a:t>Uni</a:t>
                      </a:r>
                      <a:r>
                        <a:rPr lang="tr-TR" sz="1800" dirty="0">
                          <a:effectLst/>
                          <a:latin typeface="Calibri" panose="020F0502020204030204" pitchFamily="34" charset="0"/>
                          <a:ea typeface="Times New Roman" panose="02020603050405020304" pitchFamily="18" charset="0"/>
                          <a:cs typeface="Calibri" panose="020F0502020204030204" pitchFamily="34" charset="0"/>
                        </a:rPr>
                        <a:t>.</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cs typeface="Calibri" panose="020F0502020204030204" pitchFamily="34" charset="0"/>
                        </a:rPr>
                        <a:t>tbaykas@ieee.org</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49572813"/>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560" dirty="0">
                <a:solidFill>
                  <a:schemeClr val="tx1"/>
                </a:solidFill>
              </a:rPr>
              <a:t>Scope and Duties</a:t>
            </a: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a:xfrm>
            <a:off x="731521" y="2113281"/>
            <a:ext cx="8288867" cy="4793827"/>
          </a:xfrm>
        </p:spPr>
        <p:txBody>
          <a:bodyPr/>
          <a:lstStyle/>
          <a:p>
            <a:pPr>
              <a:buFont typeface="Arial" panose="020B0604020202020204" pitchFamily="34" charset="0"/>
              <a:buChar char="•"/>
            </a:pPr>
            <a:r>
              <a:rPr lang="en-US" sz="2400" dirty="0"/>
              <a:t>The 802.19 Wireless Coexistence Working Group (WG) develops standards on wireless coexistence. </a:t>
            </a:r>
          </a:p>
          <a:p>
            <a:pPr>
              <a:buFont typeface="Arial" panose="020B0604020202020204" pitchFamily="34" charset="0"/>
              <a:buChar char="•"/>
            </a:pPr>
            <a:r>
              <a:rPr lang="en-US" sz="2400" dirty="0"/>
              <a:t>The WG votes, as a body, on coexistence ass</a:t>
            </a:r>
            <a:r>
              <a:rPr lang="tr-TR" sz="2400"/>
              <a:t>esment</a:t>
            </a:r>
            <a:r>
              <a:rPr lang="en-US" sz="2400" dirty="0"/>
              <a:t> (CA) documents in wireless working group letter ballots that include a CA document. </a:t>
            </a:r>
          </a:p>
          <a:p>
            <a:pPr>
              <a:buFont typeface="Arial" panose="020B0604020202020204" pitchFamily="34" charset="0"/>
              <a:buChar char="•"/>
            </a:pPr>
            <a:r>
              <a:rPr lang="en-US" sz="2400" dirty="0"/>
              <a:t>In addition, the WG provides technical advice to the wireless working groups and the IEEE 802 LMSC Executive Committee (EC) upon request. </a:t>
            </a:r>
            <a:endParaRPr lang="en-US" sz="3200" dirty="0"/>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a:xfrm>
            <a:off x="5943600" y="6907108"/>
            <a:ext cx="3396821" cy="245533"/>
          </a:xfrm>
        </p:spPr>
        <p:txBody>
          <a:bodyPr/>
          <a:lstStyle/>
          <a:p>
            <a:r>
              <a:rPr lang="en-GB" dirty="0"/>
              <a:t>Tuncer Baykas, </a:t>
            </a:r>
            <a:r>
              <a:rPr lang="tr-TR" dirty="0"/>
              <a:t>Kadir Has </a:t>
            </a:r>
            <a:r>
              <a:rPr lang="tr-TR" dirty="0" err="1"/>
              <a:t>Uni</a:t>
            </a:r>
            <a:endParaRPr lang="en-GB" dirty="0"/>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July 202</a:t>
            </a:r>
            <a:r>
              <a:rPr lang="tr-TR" dirty="0"/>
              <a:t>5</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Membership</a:t>
            </a:r>
          </a:p>
        </p:txBody>
      </p:sp>
      <p:sp>
        <p:nvSpPr>
          <p:cNvPr id="3" name="Content Placeholder 2"/>
          <p:cNvSpPr>
            <a:spLocks noGrp="1"/>
          </p:cNvSpPr>
          <p:nvPr>
            <p:ph idx="1"/>
          </p:nvPr>
        </p:nvSpPr>
        <p:spPr>
          <a:xfrm>
            <a:off x="731521" y="2438400"/>
            <a:ext cx="8288867" cy="894080"/>
          </a:xfrm>
        </p:spPr>
        <p:txBody>
          <a:bodyPr/>
          <a:lstStyle/>
          <a:p>
            <a:pPr marL="0" indent="0">
              <a:buNone/>
            </a:pPr>
            <a:r>
              <a:rPr lang="en-US" sz="2987" dirty="0"/>
              <a:t>Group has </a:t>
            </a:r>
            <a:r>
              <a:rPr lang="tr-TR" sz="2987" dirty="0"/>
              <a:t>6</a:t>
            </a:r>
            <a:r>
              <a:rPr lang="en-US" sz="2987" dirty="0"/>
              <a:t>3 members. </a:t>
            </a:r>
          </a:p>
          <a:p>
            <a:pPr marL="0" indent="0">
              <a:buNone/>
            </a:pPr>
            <a:endParaRPr lang="en-US" sz="2987" dirty="0"/>
          </a:p>
          <a:p>
            <a:pPr marL="0" indent="0">
              <a:buNone/>
            </a:pPr>
            <a:r>
              <a:rPr lang="en-US" sz="2987" dirty="0"/>
              <a:t>https://www.ieee802.org/19/pub/VoterList.txt</a:t>
            </a:r>
          </a:p>
          <a:p>
            <a:endParaRPr lang="en-US" sz="2987"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a:t>Tuncer Baykas, </a:t>
            </a:r>
            <a:r>
              <a:rPr lang="tr-TR" dirty="0"/>
              <a:t>Kadir Has </a:t>
            </a:r>
            <a:r>
              <a:rPr lang="tr-TR" dirty="0" err="1"/>
              <a:t>Uni</a:t>
            </a:r>
            <a:r>
              <a:rPr lang="tr-TR" dirty="0"/>
              <a:t>.</a:t>
            </a:r>
            <a:endParaRPr lang="en-GB" dirty="0"/>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743374" y="355600"/>
            <a:ext cx="2457014" cy="291253"/>
          </a:xfrm>
        </p:spPr>
        <p:txBody>
          <a:bodyPr/>
          <a:lstStyle/>
          <a:p>
            <a:r>
              <a:rPr lang="en-US" dirty="0"/>
              <a:t>July 202</a:t>
            </a:r>
            <a:r>
              <a:rPr lang="tr-TR" dirty="0"/>
              <a:t>5</a:t>
            </a:r>
            <a:endParaRPr lang="en-GB" dirty="0"/>
          </a:p>
        </p:txBody>
      </p:sp>
    </p:spTree>
    <p:extLst>
      <p:ext uri="{BB962C8B-B14F-4D97-AF65-F5344CB8AC3E}">
        <p14:creationId xmlns:p14="http://schemas.microsoft.com/office/powerpoint/2010/main" val="3254182675"/>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4204</TotalTime>
  <Words>271</Words>
  <Application>Microsoft Office PowerPoint</Application>
  <PresentationFormat>Özel</PresentationFormat>
  <Paragraphs>35</Paragraphs>
  <Slides>3</Slides>
  <Notes>2</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3</vt:i4>
      </vt:variant>
    </vt:vector>
  </HeadingPairs>
  <TitlesOfParts>
    <vt:vector size="9" baseType="lpstr">
      <vt:lpstr>Arial</vt:lpstr>
      <vt:lpstr>Arial Unicode MS</vt:lpstr>
      <vt:lpstr>Calibri</vt:lpstr>
      <vt:lpstr>Courier New</vt:lpstr>
      <vt:lpstr>Times New Roman</vt:lpstr>
      <vt:lpstr>Office Theme</vt:lpstr>
      <vt:lpstr>IEEE 802 LMSC annual review of subgroups –  IEEE 802.19 Wireless Coexistence Working Group</vt:lpstr>
      <vt:lpstr>Scope and Duties</vt:lpstr>
      <vt:lpstr>Membership</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Tunçer Baykaş</cp:lastModifiedBy>
  <cp:revision>181</cp:revision>
  <cp:lastPrinted>2015-01-08T23:35:49Z</cp:lastPrinted>
  <dcterms:created xsi:type="dcterms:W3CDTF">2014-10-30T17:06:39Z</dcterms:created>
  <dcterms:modified xsi:type="dcterms:W3CDTF">2025-08-01T12:30:34Z</dcterms:modified>
</cp:coreProperties>
</file>