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6"/>
  </p:notesMasterIdLst>
  <p:handoutMasterIdLst>
    <p:handoutMasterId r:id="rId7"/>
  </p:handoutMasterIdLst>
  <p:sldIdLst>
    <p:sldId id="396" r:id="rId2"/>
    <p:sldId id="397" r:id="rId3"/>
    <p:sldId id="405" r:id="rId4"/>
    <p:sldId id="406"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96242" autoAdjust="0"/>
  </p:normalViewPr>
  <p:slideViewPr>
    <p:cSldViewPr>
      <p:cViewPr varScale="1">
        <p:scale>
          <a:sx n="106" d="100"/>
          <a:sy n="106" d="100"/>
        </p:scale>
        <p:origin x="1410" y="1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3" d="100"/>
          <a:sy n="83" d="100"/>
        </p:scale>
        <p:origin x="391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8420801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46175" y="727869"/>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20218711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8700" y="601663"/>
            <a:ext cx="4641850" cy="3481387"/>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a:t>Page </a:t>
            </a:r>
            <a:fld id="{E2D12AD0-39D7-481D-A90E-51416BE1228E}" type="slidenum">
              <a:rPr lang="en-US" smtClean="0"/>
              <a:pPr>
                <a:defRPr/>
              </a:pPr>
              <a:t>1</a:t>
            </a:fld>
            <a:endParaRPr lang="en-US" dirty="0"/>
          </a:p>
        </p:txBody>
      </p:sp>
    </p:spTree>
    <p:extLst>
      <p:ext uri="{BB962C8B-B14F-4D97-AF65-F5344CB8AC3E}">
        <p14:creationId xmlns:p14="http://schemas.microsoft.com/office/powerpoint/2010/main" val="76925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2</a:t>
            </a:fld>
            <a:endParaRPr lang="en-US" dirty="0"/>
          </a:p>
        </p:txBody>
      </p:sp>
    </p:spTree>
    <p:extLst>
      <p:ext uri="{BB962C8B-B14F-4D97-AF65-F5344CB8AC3E}">
        <p14:creationId xmlns:p14="http://schemas.microsoft.com/office/powerpoint/2010/main" val="2243314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a:t>Page </a:t>
            </a:r>
            <a:fld id="{E2D12AD0-39D7-481D-A90E-51416BE1228E}" type="slidenum">
              <a:rPr lang="en-US" smtClean="0"/>
              <a:pPr>
                <a:defRPr/>
              </a:pPr>
              <a:t>3</a:t>
            </a:fld>
            <a:endParaRPr lang="en-US" dirty="0"/>
          </a:p>
        </p:txBody>
      </p:sp>
    </p:spTree>
    <p:extLst>
      <p:ext uri="{BB962C8B-B14F-4D97-AF65-F5344CB8AC3E}">
        <p14:creationId xmlns:p14="http://schemas.microsoft.com/office/powerpoint/2010/main" val="3901229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428749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0"/>
          </p:nvPr>
        </p:nvSpPr>
        <p:spPr/>
        <p:txBody>
          <a:bodyPr/>
          <a:lstStyle/>
          <a:p>
            <a:pPr>
              <a:defRPr/>
            </a:pPr>
            <a:r>
              <a:rPr lang="en-US" dirty="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a:t>                                 Subir Das, Chair 802.21 WG</a:t>
            </a:r>
            <a:endParaRPr lang="en-US" dirty="0"/>
          </a:p>
        </p:txBody>
      </p:sp>
      <p:sp>
        <p:nvSpPr>
          <p:cNvPr id="8" name="Title 7"/>
          <p:cNvSpPr>
            <a:spLocks noGrp="1"/>
          </p:cNvSpPr>
          <p:nvPr>
            <p:ph type="title"/>
          </p:nvPr>
        </p:nvSpPr>
        <p:spPr>
          <a:xfrm>
            <a:off x="458788" y="685800"/>
            <a:ext cx="7772400" cy="1066800"/>
          </a:xfrm>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7" name="Slide Number Placeholder 6"/>
          <p:cNvSpPr>
            <a:spLocks noGrp="1"/>
          </p:cNvSpPr>
          <p:nvPr>
            <p:ph type="sldNum" sz="quarter" idx="10"/>
          </p:nvPr>
        </p:nvSpPr>
        <p:spPr/>
        <p:txBody>
          <a:bodyPr/>
          <a:lstStyle/>
          <a:p>
            <a:pPr>
              <a:defRPr/>
            </a:pPr>
            <a:r>
              <a:rPr lang="en-US" dirty="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a:t>                                 Subir Das, Chair 802.21 WG</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1219200"/>
          </a:xfrm>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pt-BR"/>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pt-BR"/>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pt-BR"/>
              <a:t>                                 Subir Das, Chair 802.21 WG</a:t>
            </a:r>
            <a:endParaRPr lang="en-US" dirty="0"/>
          </a:p>
        </p:txBody>
      </p:sp>
      <p:sp>
        <p:nvSpPr>
          <p:cNvPr id="4" name="Slide Number Placeholder 3"/>
          <p:cNvSpPr>
            <a:spLocks noGrp="1"/>
          </p:cNvSpPr>
          <p:nvPr>
            <p:ph type="sldNum" sz="quarter" idx="11"/>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a:t>Click to edit Master title style</a:t>
            </a:r>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r>
              <a:rPr lang="pt-BR"/>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pPr>
              <a:defRPr/>
            </a:pPr>
            <a:r>
              <a:rPr lang="pt-BR"/>
              <a:t>                                 Subir Das, Chair 802.21 WG</a:t>
            </a:r>
            <a:endParaRPr lang="en-US" dirty="0"/>
          </a:p>
        </p:txBody>
      </p:sp>
      <p:sp>
        <p:nvSpPr>
          <p:cNvPr id="5" name="Slide Number Placeholder 4"/>
          <p:cNvSpPr>
            <a:spLocks noGrp="1"/>
          </p:cNvSpPr>
          <p:nvPr>
            <p:ph type="sldNum" sz="quarter" idx="12"/>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23106" y="914400"/>
            <a:ext cx="7772400" cy="1066800"/>
          </a:xfrm>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pt-BR"/>
              <a:t>                                 Subir Das, Chair 802.21 WG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163094" y="2133600"/>
            <a:ext cx="7772400" cy="1066800"/>
          </a:xfrm>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pPr>
              <a:defRPr/>
            </a:pPr>
            <a:r>
              <a:rPr lang="pt-BR"/>
              <a:t>                                 Subir Das, Chair 802.21 WG</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                                 Subir Das, Chair 802.21 WG</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a:t>                                 Subir Das, Chair 802.21 WG</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737937"/>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 name="Rectangle 1">
            <a:extLst>
              <a:ext uri="{FF2B5EF4-FFF2-40B4-BE49-F238E27FC236}">
                <a16:creationId xmlns:a16="http://schemas.microsoft.com/office/drawing/2014/main" id="{D72EDF2F-FBFF-4C63-8632-EAD3C09BE8CF}"/>
              </a:ext>
            </a:extLst>
          </p:cNvPr>
          <p:cNvSpPr/>
          <p:nvPr userDrawn="1"/>
        </p:nvSpPr>
        <p:spPr>
          <a:xfrm>
            <a:off x="6629400" y="440938"/>
            <a:ext cx="1561646" cy="276999"/>
          </a:xfrm>
          <a:prstGeom prst="rect">
            <a:avLst/>
          </a:prstGeom>
        </p:spPr>
        <p:txBody>
          <a:bodyPr wrap="none">
            <a:spAutoFit/>
          </a:bodyPr>
          <a:lstStyle/>
          <a:p>
            <a:r>
              <a:rPr lang="en-US" dirty="0"/>
              <a:t>ec-25-0192-00-LMSC</a:t>
            </a:r>
          </a:p>
        </p:txBody>
      </p:sp>
    </p:spTree>
  </p:cSld>
  <p:clrMap bg1="lt1" tx1="dk1" bg2="lt2" tx2="dk2" accent1="accent1" accent2="accent2" accent3="accent3" accent4="accent4" accent5="accent5" accent6="accent6" hlink="hlink" folHlink="folHlink"/>
  <p:sldLayoutIdLst>
    <p:sldLayoutId id="2147483849" r:id="rId1"/>
    <p:sldLayoutId id="2147483866" r:id="rId2"/>
    <p:sldLayoutId id="2147483864" r:id="rId3"/>
    <p:sldLayoutId id="2147483865" r:id="rId4"/>
    <p:sldLayoutId id="2147483862" r:id="rId5"/>
    <p:sldLayoutId id="2147483863" r:id="rId6"/>
    <p:sldLayoutId id="2147483837"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21/dcn/19/21-19-0053-00-0000-list-of-experts.pdf"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381000" y="762000"/>
            <a:ext cx="8610600" cy="3429000"/>
          </a:xfrm>
        </p:spPr>
        <p:txBody>
          <a:bodyPr/>
          <a:lstStyle/>
          <a:p>
            <a:pPr eaLnBrk="1" hangingPunct="1"/>
            <a:br>
              <a:rPr lang="en-US" sz="4000" dirty="0">
                <a:solidFill>
                  <a:schemeClr val="accent2"/>
                </a:solidFill>
                <a:latin typeface="Arial" charset="0"/>
              </a:rPr>
            </a:br>
            <a:br>
              <a:rPr lang="en-US" sz="4000" dirty="0">
                <a:solidFill>
                  <a:schemeClr val="accent2"/>
                </a:solidFill>
                <a:latin typeface="Arial" charset="0"/>
              </a:rPr>
            </a:br>
            <a:r>
              <a:rPr lang="en-US" sz="3600" b="1" dirty="0">
                <a:solidFill>
                  <a:schemeClr val="accent2"/>
                </a:solidFill>
                <a:latin typeface="Arial" charset="0"/>
              </a:rPr>
              <a:t>IEEE 802 LMSC  Annual Review of Subgroups-  </a:t>
            </a:r>
            <a:br>
              <a:rPr lang="en-US" sz="3600" b="1" dirty="0">
                <a:solidFill>
                  <a:schemeClr val="accent2"/>
                </a:solidFill>
                <a:latin typeface="Arial" charset="0"/>
              </a:rPr>
            </a:br>
            <a:r>
              <a:rPr lang="en-US" sz="3600" b="1" dirty="0">
                <a:solidFill>
                  <a:schemeClr val="accent2"/>
                </a:solidFill>
                <a:latin typeface="Arial" charset="0"/>
              </a:rPr>
              <a:t>IEEE 802.21 Media Independent Services Working Group </a:t>
            </a:r>
            <a:br>
              <a:rPr lang="en-US" sz="3600" b="1" dirty="0">
                <a:solidFill>
                  <a:schemeClr val="accent2"/>
                </a:solidFill>
                <a:latin typeface="Arial" charset="0"/>
              </a:rPr>
            </a:br>
            <a:endParaRPr lang="en-US" sz="3200" b="1" dirty="0">
              <a:solidFill>
                <a:schemeClr val="accent2"/>
              </a:solidFill>
              <a:latin typeface="Arial" charset="0"/>
            </a:endParaRPr>
          </a:p>
        </p:txBody>
      </p:sp>
      <p:sp>
        <p:nvSpPr>
          <p:cNvPr id="4100" name="Rectangle 3"/>
          <p:cNvSpPr>
            <a:spLocks noGrp="1" noChangeArrowheads="1"/>
          </p:cNvSpPr>
          <p:nvPr>
            <p:ph type="subTitle" idx="1"/>
          </p:nvPr>
        </p:nvSpPr>
        <p:spPr>
          <a:xfrm>
            <a:off x="1371600" y="4648200"/>
            <a:ext cx="6858000" cy="1066800"/>
          </a:xfrm>
        </p:spPr>
        <p:txBody>
          <a:bodyPr/>
          <a:lstStyle/>
          <a:p>
            <a:pPr eaLnBrk="1" hangingPunct="1"/>
            <a:r>
              <a:rPr lang="en-US" sz="2800" b="1" dirty="0">
                <a:solidFill>
                  <a:schemeClr val="accent2"/>
                </a:solidFill>
                <a:latin typeface="Arial" charset="0"/>
              </a:rPr>
              <a:t>Subir Das</a:t>
            </a:r>
          </a:p>
          <a:p>
            <a:pPr eaLnBrk="1" hangingPunct="1"/>
            <a:r>
              <a:rPr lang="en-US" sz="2800" b="1" dirty="0">
                <a:solidFill>
                  <a:schemeClr val="accent2"/>
                </a:solidFill>
                <a:latin typeface="Arial" charset="0"/>
              </a:rPr>
              <a:t>sdas at </a:t>
            </a:r>
            <a:r>
              <a:rPr lang="en-US" sz="2800" b="1" dirty="0" err="1">
                <a:solidFill>
                  <a:schemeClr val="accent2"/>
                </a:solidFill>
                <a:latin typeface="Arial" charset="0"/>
              </a:rPr>
              <a:t>peratonlabs</a:t>
            </a:r>
            <a:r>
              <a:rPr lang="en-US" sz="2800" b="1" dirty="0">
                <a:solidFill>
                  <a:schemeClr val="accent2"/>
                </a:solidFill>
                <a:latin typeface="Arial" charset="0"/>
              </a:rPr>
              <a:t> dot com</a:t>
            </a:r>
          </a:p>
        </p:txBody>
      </p:sp>
      <p:sp>
        <p:nvSpPr>
          <p:cNvPr id="6" name="Footer Placeholder 4"/>
          <p:cNvSpPr txBox="1">
            <a:spLocks/>
          </p:cNvSpPr>
          <p:nvPr/>
        </p:nvSpPr>
        <p:spPr>
          <a:xfrm>
            <a:off x="5715000" y="6475412"/>
            <a:ext cx="2895600" cy="382588"/>
          </a:xfrm>
          <a:prstGeom prst="rect">
            <a:avLst/>
          </a:prstGeom>
          <a:noFill/>
        </p:spPr>
        <p:txBody>
          <a:bodyPr/>
          <a:lstStyle/>
          <a:p>
            <a:pPr lvl="0">
              <a:defRPr/>
            </a:pPr>
            <a:r>
              <a:rPr lang="pt-BR" dirty="0"/>
              <a:t>SubirDas</a:t>
            </a:r>
            <a:r>
              <a:rPr kumimoji="0" lang="pt-BR" sz="1200" b="0" i="0" u="none" strike="noStrike" kern="1200" cap="none" spc="0" normalizeH="0" baseline="0" noProof="0" dirty="0">
                <a:ln>
                  <a:noFill/>
                </a:ln>
                <a:solidFill>
                  <a:schemeClr val="tx1"/>
                </a:solidFill>
                <a:effectLst/>
                <a:uLnTx/>
                <a:uFillTx/>
                <a:latin typeface="Times New Roman" pitchFamily="18" charset="0"/>
                <a:ea typeface="+mn-ea"/>
                <a:cs typeface="+mn-cs"/>
              </a:rPr>
              <a:t>, Chair 802.21 WG (hybernating)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a:solidFill>
                  <a:schemeClr val="accent2"/>
                </a:solidFill>
                <a:latin typeface="Arial" charset="0"/>
              </a:rPr>
              <a:t>802.21- Scope and Status </a:t>
            </a:r>
          </a:p>
        </p:txBody>
      </p:sp>
      <p:sp>
        <p:nvSpPr>
          <p:cNvPr id="8197" name="Rectangle 3"/>
          <p:cNvSpPr>
            <a:spLocks noGrp="1" noChangeArrowheads="1"/>
          </p:cNvSpPr>
          <p:nvPr>
            <p:ph type="body" idx="1"/>
          </p:nvPr>
        </p:nvSpPr>
        <p:spPr>
          <a:xfrm>
            <a:off x="761999" y="1598613"/>
            <a:ext cx="8264525" cy="3735387"/>
          </a:xfrm>
        </p:spPr>
        <p:txBody>
          <a:bodyPr/>
          <a:lstStyle/>
          <a:p>
            <a:pPr eaLnBrk="1" hangingPunct="1"/>
            <a:r>
              <a:rPr lang="en-US" sz="2400" dirty="0">
                <a:latin typeface="Arial" charset="0"/>
              </a:rPr>
              <a:t>The IEEE 802.21 Working Group on extensible Media access Independent Services (MIS) framework (i.e., function and protocol) that enables the optimization of higher layer services including handover service when performed between heterogeneous IEEE 802 networks. It also facilitates these services when networking between IEEE 802 networks and Cellular networks. The WG is currently in an inactive state of hibernation </a:t>
            </a:r>
          </a:p>
        </p:txBody>
      </p:sp>
      <p:sp>
        <p:nvSpPr>
          <p:cNvPr id="8" name="Slide Number Placeholder 7"/>
          <p:cNvSpPr>
            <a:spLocks noGrp="1"/>
          </p:cNvSpPr>
          <p:nvPr>
            <p:ph type="sldNum" sz="quarter" idx="12"/>
          </p:nvPr>
        </p:nvSpPr>
        <p:spPr/>
        <p:txBody>
          <a:bodyPr/>
          <a:lstStyle/>
          <a:p>
            <a:pPr>
              <a:defRPr/>
            </a:pPr>
            <a:r>
              <a:rPr lang="en-US" dirty="0"/>
              <a:t>Slide </a:t>
            </a:r>
            <a:fld id="{55EAE60E-B8AB-4C07-8727-0B4A640A876B}" type="slidenum">
              <a:rPr lang="en-US" smtClean="0"/>
              <a:pPr>
                <a:defRPr/>
              </a:pPr>
              <a:t>2</a:t>
            </a:fld>
            <a:endParaRPr lang="en-US" dirty="0"/>
          </a:p>
        </p:txBody>
      </p:sp>
      <p:sp>
        <p:nvSpPr>
          <p:cNvPr id="6" name="Footer Placeholder 4">
            <a:extLst>
              <a:ext uri="{FF2B5EF4-FFF2-40B4-BE49-F238E27FC236}">
                <a16:creationId xmlns:a16="http://schemas.microsoft.com/office/drawing/2014/main" id="{88D21924-7FA9-4A75-949C-EB1BA2C6D672}"/>
              </a:ext>
            </a:extLst>
          </p:cNvPr>
          <p:cNvSpPr txBox="1">
            <a:spLocks/>
          </p:cNvSpPr>
          <p:nvPr/>
        </p:nvSpPr>
        <p:spPr>
          <a:xfrm>
            <a:off x="5715000" y="6475412"/>
            <a:ext cx="2895600" cy="382588"/>
          </a:xfrm>
          <a:prstGeom prst="rect">
            <a:avLst/>
          </a:prstGeom>
          <a:noFill/>
        </p:spPr>
        <p:txBody>
          <a:bodyPr/>
          <a:lstStyle/>
          <a:p>
            <a:pPr lvl="0">
              <a:defRPr/>
            </a:pPr>
            <a:r>
              <a:rPr lang="pt-BR" dirty="0"/>
              <a:t>SubirDas</a:t>
            </a:r>
            <a:r>
              <a:rPr kumimoji="0" lang="pt-BR" sz="1200" b="0" i="0" u="none" strike="noStrike" kern="1200" cap="none" spc="0" normalizeH="0" baseline="0" noProof="0" dirty="0">
                <a:ln>
                  <a:noFill/>
                </a:ln>
                <a:solidFill>
                  <a:schemeClr val="tx1"/>
                </a:solidFill>
                <a:effectLst/>
                <a:uLnTx/>
                <a:uFillTx/>
                <a:latin typeface="Times New Roman" pitchFamily="18" charset="0"/>
                <a:ea typeface="+mn-ea"/>
                <a:cs typeface="+mn-cs"/>
              </a:rPr>
              <a:t>, Chair 802.21 WG (hybernating)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a:solidFill>
                  <a:schemeClr val="accent2"/>
                </a:solidFill>
                <a:latin typeface="Arial" charset="0"/>
              </a:rPr>
              <a:t>Membership  </a:t>
            </a:r>
          </a:p>
        </p:txBody>
      </p:sp>
      <p:sp>
        <p:nvSpPr>
          <p:cNvPr id="33797" name="Rectangle 3"/>
          <p:cNvSpPr>
            <a:spLocks noGrp="1" noChangeArrowheads="1"/>
          </p:cNvSpPr>
          <p:nvPr>
            <p:ph type="body" idx="1"/>
          </p:nvPr>
        </p:nvSpPr>
        <p:spPr>
          <a:xfrm>
            <a:off x="457200" y="1485900"/>
            <a:ext cx="8534400" cy="3886200"/>
          </a:xfrm>
        </p:spPr>
        <p:txBody>
          <a:bodyPr/>
          <a:lstStyle/>
          <a:p>
            <a:pPr marL="0" indent="0">
              <a:lnSpc>
                <a:spcPct val="80000"/>
              </a:lnSpc>
              <a:buNone/>
            </a:pPr>
            <a:endParaRPr lang="en-US" sz="2800" dirty="0">
              <a:latin typeface="Arial" charset="0"/>
            </a:endParaRPr>
          </a:p>
          <a:p>
            <a:pPr>
              <a:lnSpc>
                <a:spcPct val="80000"/>
              </a:lnSpc>
            </a:pPr>
            <a:r>
              <a:rPr lang="en-US" sz="2800" dirty="0">
                <a:latin typeface="Arial" charset="0"/>
              </a:rPr>
              <a:t>Per the LMSC OM (4.2): </a:t>
            </a:r>
          </a:p>
          <a:p>
            <a:pPr marL="0" indent="0">
              <a:lnSpc>
                <a:spcPct val="80000"/>
              </a:lnSpc>
              <a:buNone/>
            </a:pPr>
            <a:endParaRPr lang="en-US" sz="2800" dirty="0">
              <a:latin typeface="Arial" charset="0"/>
            </a:endParaRPr>
          </a:p>
          <a:p>
            <a:pPr lvl="1" indent="-342900">
              <a:lnSpc>
                <a:spcPct val="80000"/>
              </a:lnSpc>
            </a:pPr>
            <a:r>
              <a:rPr lang="en-US" sz="2000" dirty="0">
                <a:latin typeface="Arial" charset="0"/>
              </a:rPr>
              <a:t>The chair of a hibernating Working Group shall maintain a list of experts that are available to answer questions and provide clarification about the standards and/or recommended practices generated by the Working Group.</a:t>
            </a:r>
          </a:p>
          <a:p>
            <a:pPr marL="400050" lvl="1" indent="0">
              <a:lnSpc>
                <a:spcPct val="80000"/>
              </a:lnSpc>
              <a:buNone/>
            </a:pPr>
            <a:r>
              <a:rPr lang="en-US" sz="2000" dirty="0">
                <a:latin typeface="Arial" charset="0"/>
              </a:rPr>
              <a:t> </a:t>
            </a:r>
          </a:p>
          <a:p>
            <a:pPr marL="457200" lvl="1" indent="0">
              <a:lnSpc>
                <a:spcPct val="80000"/>
              </a:lnSpc>
              <a:buNone/>
            </a:pPr>
            <a:r>
              <a:rPr lang="en-US" sz="1800" dirty="0">
                <a:latin typeface="Arial" charset="0"/>
              </a:rPr>
              <a:t> </a:t>
            </a:r>
            <a:r>
              <a:rPr lang="en-US" sz="1800" dirty="0">
                <a:latin typeface="Arial" charset="0"/>
                <a:hlinkClick r:id="rId3"/>
              </a:rPr>
              <a:t>https://mentor.ieee.org/802.21/dcn/19/21-19-0053-00-0000-list-of-experts.pdf</a:t>
            </a:r>
            <a:endParaRPr lang="en-US" sz="1800" dirty="0">
              <a:latin typeface="Arial" charset="0"/>
            </a:endParaRPr>
          </a:p>
          <a:p>
            <a:pPr marL="457200" lvl="1" indent="0">
              <a:lnSpc>
                <a:spcPct val="80000"/>
              </a:lnSpc>
              <a:buNone/>
            </a:pPr>
            <a:endParaRPr lang="en-US" sz="2800" dirty="0">
              <a:latin typeface="Arial" charset="0"/>
            </a:endParaRPr>
          </a:p>
          <a:p>
            <a:pPr lvl="1">
              <a:lnSpc>
                <a:spcPct val="80000"/>
              </a:lnSpc>
            </a:pPr>
            <a:endParaRPr lang="en-US" sz="2400" dirty="0">
              <a:latin typeface="Arial" charset="0"/>
            </a:endParaRPr>
          </a:p>
          <a:p>
            <a:pPr lvl="1">
              <a:lnSpc>
                <a:spcPct val="80000"/>
              </a:lnSpc>
              <a:buNone/>
            </a:pPr>
            <a:endParaRPr lang="en-US" sz="2000" dirty="0">
              <a:latin typeface="Arial" charset="0"/>
            </a:endParaRPr>
          </a:p>
          <a:p>
            <a:pPr lvl="1">
              <a:lnSpc>
                <a:spcPct val="80000"/>
              </a:lnSpc>
              <a:buNone/>
            </a:pPr>
            <a:endParaRPr lang="en-US" sz="1600" dirty="0">
              <a:latin typeface="Arial" charset="0"/>
            </a:endParaRPr>
          </a:p>
          <a:p>
            <a:pPr lvl="1">
              <a:lnSpc>
                <a:spcPct val="80000"/>
              </a:lnSpc>
              <a:buNone/>
            </a:pPr>
            <a:endParaRPr lang="en-US" sz="1600" dirty="0">
              <a:latin typeface="Arial" charset="0"/>
            </a:endParaRPr>
          </a:p>
          <a:p>
            <a:pPr lvl="2">
              <a:lnSpc>
                <a:spcPct val="80000"/>
              </a:lnSpc>
              <a:buNone/>
            </a:pPr>
            <a:endParaRPr lang="en-US" sz="1600" dirty="0">
              <a:latin typeface="Arial" charset="0"/>
              <a:cs typeface="Arial" charset="0"/>
            </a:endParaRPr>
          </a:p>
        </p:txBody>
      </p:sp>
      <p:sp>
        <p:nvSpPr>
          <p:cNvPr id="7" name="Slide Number Placeholder 6"/>
          <p:cNvSpPr>
            <a:spLocks noGrp="1"/>
          </p:cNvSpPr>
          <p:nvPr>
            <p:ph type="sldNum" sz="quarter" idx="12"/>
          </p:nvPr>
        </p:nvSpPr>
        <p:spPr/>
        <p:txBody>
          <a:bodyPr/>
          <a:lstStyle/>
          <a:p>
            <a:pPr>
              <a:defRPr/>
            </a:pPr>
            <a:r>
              <a:rPr lang="en-US" dirty="0"/>
              <a:t>Slide </a:t>
            </a:r>
            <a:fld id="{55EAE60E-B8AB-4C07-8727-0B4A640A876B}" type="slidenum">
              <a:rPr lang="en-US" smtClean="0"/>
              <a:pPr>
                <a:defRPr/>
              </a:pPr>
              <a:t>3</a:t>
            </a:fld>
            <a:endParaRPr lang="en-US" dirty="0"/>
          </a:p>
        </p:txBody>
      </p:sp>
      <p:sp>
        <p:nvSpPr>
          <p:cNvPr id="6" name="Footer Placeholder 4">
            <a:extLst>
              <a:ext uri="{FF2B5EF4-FFF2-40B4-BE49-F238E27FC236}">
                <a16:creationId xmlns:a16="http://schemas.microsoft.com/office/drawing/2014/main" id="{0BBECF09-1BB0-426C-8301-A5DD83FC3210}"/>
              </a:ext>
            </a:extLst>
          </p:cNvPr>
          <p:cNvSpPr txBox="1">
            <a:spLocks/>
          </p:cNvSpPr>
          <p:nvPr/>
        </p:nvSpPr>
        <p:spPr>
          <a:xfrm>
            <a:off x="5715000" y="6475412"/>
            <a:ext cx="2895600" cy="382588"/>
          </a:xfrm>
          <a:prstGeom prst="rect">
            <a:avLst/>
          </a:prstGeom>
          <a:noFill/>
        </p:spPr>
        <p:txBody>
          <a:bodyPr/>
          <a:lstStyle/>
          <a:p>
            <a:pPr lvl="0">
              <a:defRPr/>
            </a:pPr>
            <a:r>
              <a:rPr lang="pt-BR" dirty="0"/>
              <a:t>SubirDas</a:t>
            </a:r>
            <a:r>
              <a:rPr kumimoji="0" lang="pt-BR" sz="1200" b="0" i="0" u="none" strike="noStrike" kern="1200" cap="none" spc="0" normalizeH="0" baseline="0" noProof="0" dirty="0">
                <a:ln>
                  <a:noFill/>
                </a:ln>
                <a:solidFill>
                  <a:schemeClr val="tx1"/>
                </a:solidFill>
                <a:effectLst/>
                <a:uLnTx/>
                <a:uFillTx/>
                <a:latin typeface="Times New Roman" pitchFamily="18" charset="0"/>
                <a:ea typeface="+mn-ea"/>
                <a:cs typeface="+mn-cs"/>
              </a:rPr>
              <a:t>, Chair 802.21 WG (hybernating)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66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a:solidFill>
                  <a:schemeClr val="accent2"/>
                </a:solidFill>
                <a:latin typeface="Arial" charset="0"/>
              </a:rPr>
              <a:t>Portfolio </a:t>
            </a:r>
          </a:p>
        </p:txBody>
      </p:sp>
      <p:sp>
        <p:nvSpPr>
          <p:cNvPr id="34822" name="Rectangle 3"/>
          <p:cNvSpPr>
            <a:spLocks noGrp="1" noChangeArrowheads="1"/>
          </p:cNvSpPr>
          <p:nvPr>
            <p:ph type="body" idx="1"/>
          </p:nvPr>
        </p:nvSpPr>
        <p:spPr>
          <a:xfrm>
            <a:off x="533400" y="1676400"/>
            <a:ext cx="8305800" cy="3962400"/>
          </a:xfrm>
        </p:spPr>
        <p:txBody>
          <a:bodyPr/>
          <a:lstStyle/>
          <a:p>
            <a:pPr lvl="2">
              <a:lnSpc>
                <a:spcPct val="90000"/>
              </a:lnSpc>
              <a:buNone/>
            </a:pPr>
            <a:endParaRPr lang="en-US" sz="1800" dirty="0">
              <a:latin typeface="Arial" charset="0"/>
            </a:endParaRPr>
          </a:p>
          <a:p>
            <a:pPr>
              <a:lnSpc>
                <a:spcPct val="90000"/>
              </a:lnSpc>
            </a:pPr>
            <a:r>
              <a:rPr lang="en-US" sz="2600" dirty="0">
                <a:latin typeface="Arial" charset="0"/>
              </a:rPr>
              <a:t>Active Standards</a:t>
            </a:r>
          </a:p>
          <a:p>
            <a:pPr lvl="1">
              <a:lnSpc>
                <a:spcPct val="90000"/>
              </a:lnSpc>
            </a:pPr>
            <a:r>
              <a:rPr lang="en-US" sz="2200" dirty="0">
                <a:latin typeface="Arial" charset="0"/>
              </a:rPr>
              <a:t>IEEE 802.21-2017/Cor 1-2017 -  IEEE Standard for Local and metropolitan area networks--Part 21: Media Independent Services Framework</a:t>
            </a:r>
          </a:p>
          <a:p>
            <a:pPr lvl="1">
              <a:lnSpc>
                <a:spcPct val="90000"/>
              </a:lnSpc>
            </a:pPr>
            <a:r>
              <a:rPr lang="en-US" sz="2200" dirty="0">
                <a:latin typeface="Arial" charset="0"/>
              </a:rPr>
              <a:t>IEEE 802.21.1-2017- IEEE Standard for Local and metropolitan area networks--Part 21.1: Media Independent Services</a:t>
            </a:r>
          </a:p>
          <a:p>
            <a:pPr lvl="1">
              <a:lnSpc>
                <a:spcPct val="90000"/>
              </a:lnSpc>
            </a:pPr>
            <a:endParaRPr lang="en-US" sz="2200" dirty="0">
              <a:latin typeface="Arial" charset="0"/>
            </a:endParaRPr>
          </a:p>
          <a:p>
            <a:pPr marL="0" indent="0">
              <a:lnSpc>
                <a:spcPct val="90000"/>
              </a:lnSpc>
              <a:buNone/>
            </a:pPr>
            <a:r>
              <a:rPr lang="en-US" sz="2600" dirty="0">
                <a:latin typeface="Arial" charset="0"/>
              </a:rPr>
              <a:t> </a:t>
            </a:r>
          </a:p>
          <a:p>
            <a:pPr marL="0" indent="0">
              <a:lnSpc>
                <a:spcPct val="90000"/>
              </a:lnSpc>
              <a:buNone/>
            </a:pPr>
            <a:endParaRPr lang="en-US" sz="2600" dirty="0">
              <a:latin typeface="Arial" charset="0"/>
            </a:endParaRPr>
          </a:p>
          <a:p>
            <a:pPr marL="857250" lvl="2" indent="0">
              <a:lnSpc>
                <a:spcPct val="90000"/>
              </a:lnSpc>
              <a:buNone/>
            </a:pPr>
            <a:endParaRPr lang="en-US" sz="1800" dirty="0">
              <a:latin typeface="Arial" charset="0"/>
            </a:endParaRPr>
          </a:p>
          <a:p>
            <a:pPr marL="857250" lvl="2" indent="0">
              <a:lnSpc>
                <a:spcPct val="90000"/>
              </a:lnSpc>
              <a:buNone/>
            </a:pPr>
            <a:endParaRPr lang="en-US" sz="1800" dirty="0">
              <a:latin typeface="Arial" charset="0"/>
            </a:endParaRPr>
          </a:p>
          <a:p>
            <a:pPr>
              <a:lnSpc>
                <a:spcPct val="90000"/>
              </a:lnSpc>
              <a:buNone/>
            </a:pPr>
            <a:endParaRPr lang="en-US" sz="2600" dirty="0">
              <a:latin typeface="Arial" charset="0"/>
              <a:cs typeface="Arial" charset="0"/>
            </a:endParaRPr>
          </a:p>
          <a:p>
            <a:pPr lvl="1">
              <a:lnSpc>
                <a:spcPct val="90000"/>
              </a:lnSpc>
              <a:buNone/>
            </a:pPr>
            <a:endParaRPr lang="en-US" sz="2200" dirty="0">
              <a:latin typeface="Arial" charset="0"/>
              <a:cs typeface="Arial" charset="0"/>
            </a:endParaRPr>
          </a:p>
          <a:p>
            <a:pPr lvl="2">
              <a:lnSpc>
                <a:spcPct val="90000"/>
              </a:lnSpc>
              <a:buFontTx/>
              <a:buNone/>
            </a:pPr>
            <a:r>
              <a:rPr lang="en-US" sz="1800" dirty="0">
                <a:latin typeface="Arial" charset="0"/>
              </a:rPr>
              <a:t>	</a:t>
            </a:r>
          </a:p>
          <a:p>
            <a:pPr>
              <a:lnSpc>
                <a:spcPct val="90000"/>
              </a:lnSpc>
              <a:buNone/>
            </a:pPr>
            <a:endParaRPr lang="en-US" sz="1600" dirty="0">
              <a:latin typeface="Arial" charset="0"/>
            </a:endParaRPr>
          </a:p>
          <a:p>
            <a:pPr lvl="1">
              <a:lnSpc>
                <a:spcPct val="90000"/>
              </a:lnSpc>
              <a:buNone/>
            </a:pPr>
            <a:endParaRPr lang="en-US" sz="2000" dirty="0">
              <a:latin typeface="Arial" charset="0"/>
            </a:endParaRPr>
          </a:p>
        </p:txBody>
      </p:sp>
      <p:sp>
        <p:nvSpPr>
          <p:cNvPr id="7" name="Slide Number Placeholder 6"/>
          <p:cNvSpPr>
            <a:spLocks noGrp="1"/>
          </p:cNvSpPr>
          <p:nvPr>
            <p:ph type="sldNum" sz="quarter" idx="12"/>
          </p:nvPr>
        </p:nvSpPr>
        <p:spPr/>
        <p:txBody>
          <a:bodyPr/>
          <a:lstStyle/>
          <a:p>
            <a:pPr>
              <a:defRPr/>
            </a:pPr>
            <a:r>
              <a:rPr lang="en-US" dirty="0"/>
              <a:t>Slide </a:t>
            </a:r>
            <a:fld id="{55EAE60E-B8AB-4C07-8727-0B4A640A876B}" type="slidenum">
              <a:rPr lang="en-US" smtClean="0"/>
              <a:pPr>
                <a:defRPr/>
              </a:pPr>
              <a:t>4</a:t>
            </a:fld>
            <a:endParaRPr lang="en-US" dirty="0"/>
          </a:p>
        </p:txBody>
      </p:sp>
      <p:sp>
        <p:nvSpPr>
          <p:cNvPr id="6" name="Footer Placeholder 4">
            <a:extLst>
              <a:ext uri="{FF2B5EF4-FFF2-40B4-BE49-F238E27FC236}">
                <a16:creationId xmlns:a16="http://schemas.microsoft.com/office/drawing/2014/main" id="{57BA1A88-8737-4192-9365-A499A2167633}"/>
              </a:ext>
            </a:extLst>
          </p:cNvPr>
          <p:cNvSpPr txBox="1">
            <a:spLocks/>
          </p:cNvSpPr>
          <p:nvPr/>
        </p:nvSpPr>
        <p:spPr>
          <a:xfrm>
            <a:off x="5715000" y="6475412"/>
            <a:ext cx="2895600" cy="382588"/>
          </a:xfrm>
          <a:prstGeom prst="rect">
            <a:avLst/>
          </a:prstGeom>
          <a:noFill/>
        </p:spPr>
        <p:txBody>
          <a:bodyPr/>
          <a:lstStyle/>
          <a:p>
            <a:pPr lvl="0">
              <a:defRPr/>
            </a:pPr>
            <a:r>
              <a:rPr lang="pt-BR" dirty="0"/>
              <a:t>SubirDas</a:t>
            </a:r>
            <a:r>
              <a:rPr kumimoji="0" lang="pt-BR" sz="1200" b="0" i="0" u="none" strike="noStrike" kern="1200" cap="none" spc="0" normalizeH="0" baseline="0" noProof="0" dirty="0">
                <a:ln>
                  <a:noFill/>
                </a:ln>
                <a:solidFill>
                  <a:schemeClr val="tx1"/>
                </a:solidFill>
                <a:effectLst/>
                <a:uLnTx/>
                <a:uFillTx/>
                <a:latin typeface="Times New Roman" pitchFamily="18" charset="0"/>
                <a:ea typeface="+mn-ea"/>
                <a:cs typeface="+mn-cs"/>
              </a:rPr>
              <a:t>, Chair 802.21 WG (hybernating)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308982624"/>
      </p:ext>
    </p:extLst>
  </p:cSld>
  <p:clrMapOvr>
    <a:masterClrMapping/>
  </p:clrMapOvr>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47649</TotalTime>
  <Words>283</Words>
  <Application>Microsoft Office PowerPoint</Application>
  <PresentationFormat>On-screen Show (4:3)</PresentationFormat>
  <Paragraphs>49</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802.11PowerPointTemplate-Landscape</vt:lpstr>
      <vt:lpstr>  IEEE 802 LMSC  Annual Review of Subgroups-   IEEE 802.21 Media Independent Services Working Group  </vt:lpstr>
      <vt:lpstr>802.21- Scope and Status </vt:lpstr>
      <vt:lpstr>Membership  </vt:lpstr>
      <vt:lpstr>Portfolio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Joint Plenary Session</dc:title>
  <dc:creator>Subir Das</dc:creator>
  <cp:lastModifiedBy>Das, Subir</cp:lastModifiedBy>
  <cp:revision>565</cp:revision>
  <cp:lastPrinted>1998-02-10T13:28:06Z</cp:lastPrinted>
  <dcterms:created xsi:type="dcterms:W3CDTF">2002-07-08T22:03:28Z</dcterms:created>
  <dcterms:modified xsi:type="dcterms:W3CDTF">2025-08-01T12:29:55Z</dcterms:modified>
</cp:coreProperties>
</file>