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4" r:id="rId3"/>
    <p:sldId id="266" r:id="rId4"/>
    <p:sldId id="260" r:id="rId5"/>
    <p:sldId id="261" r:id="rId6"/>
    <p:sldId id="26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683" autoAdjust="0"/>
    <p:restoredTop sz="94660"/>
  </p:normalViewPr>
  <p:slideViewPr>
    <p:cSldViewPr>
      <p:cViewPr>
        <p:scale>
          <a:sx n="100" d="100"/>
          <a:sy n="100" d="100"/>
        </p:scale>
        <p:origin x="-36" y="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 smtClean="0"/>
              <a:t>DCN 15-11-0119-01-004k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ja-JP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ja-JP"/>
              <a:t>Page </a:t>
            </a:r>
            <a:fld id="{848C5A7F-1FEE-4410-AD3A-BC27C6867FD7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 smtClean="0"/>
              <a:t>DCN 15-11-0119-01-004k</a:t>
            </a: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22A0EBF0-0225-483B-A360-E4E2FEF016A5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DCN 15-11-0119-01-004k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22A0EBF0-0225-483B-A360-E4E2FEF016A5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___1.xls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2EC54D07-6975-4813-B88B-BCE1DAAF1DC5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71374" y="857232"/>
            <a:ext cx="907262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Project: IEEE P802.15 Working Group for Wireless Personal Area Networks (WPANs)</a:t>
            </a:r>
            <a:endParaRPr lang="en-US" altLang="ja-JP" sz="1200" b="1" dirty="0" smtClean="0">
              <a:solidFill>
                <a:schemeClr val="tx2"/>
              </a:solidFill>
              <a:ea typeface="ＭＳ Ｐゴシック" pitchFamily="50" charset="-128"/>
            </a:endParaRPr>
          </a:p>
          <a:p>
            <a:pPr algn="l"/>
            <a:endParaRPr lang="en-US" altLang="ja-JP" sz="1200" dirty="0" smtClean="0">
              <a:solidFill>
                <a:schemeClr val="tx2"/>
              </a:solidFill>
              <a:ea typeface="ＭＳ Ｐゴシック" pitchFamily="50" charset="-128"/>
            </a:endParaRPr>
          </a:p>
          <a:p>
            <a:pPr algn="l"/>
            <a:r>
              <a:rPr lang="en-US" altLang="ja-JP" sz="1200" b="1" dirty="0" smtClean="0">
                <a:ea typeface="ＭＳ Ｐゴシック" pitchFamily="50" charset="-128"/>
              </a:rPr>
              <a:t>Submission Title:</a:t>
            </a:r>
            <a:r>
              <a:rPr lang="en-US" altLang="ja-JP" sz="1200" dirty="0" smtClean="0">
                <a:ea typeface="ＭＳ Ｐゴシック" pitchFamily="50" charset="-128"/>
              </a:rPr>
              <a:t> [Task Group  802.15.4k Timeline (draft)]	</a:t>
            </a:r>
          </a:p>
          <a:p>
            <a:pPr algn="l"/>
            <a:r>
              <a:rPr lang="en-US" altLang="ja-JP" sz="1200" b="1" dirty="0" smtClean="0">
                <a:ea typeface="ＭＳ Ｐゴシック" pitchFamily="50" charset="-128"/>
              </a:rPr>
              <a:t>Date Submitted: </a:t>
            </a:r>
            <a:r>
              <a:rPr lang="en-US" altLang="ja-JP" sz="1200" dirty="0" smtClean="0">
                <a:ea typeface="ＭＳ Ｐゴシック" pitchFamily="50" charset="-128"/>
              </a:rPr>
              <a:t>[ “20 January, 2011”]	</a:t>
            </a:r>
          </a:p>
          <a:p>
            <a:pPr algn="l"/>
            <a:r>
              <a:rPr lang="en-US" altLang="ja-JP" sz="1200" b="1" dirty="0" smtClean="0">
                <a:ea typeface="ＭＳ Ｐゴシック" pitchFamily="50" charset="-128"/>
              </a:rPr>
              <a:t>Source:</a:t>
            </a:r>
            <a:r>
              <a:rPr lang="en-US" altLang="ja-JP" sz="1200" dirty="0" smtClean="0">
                <a:ea typeface="ＭＳ Ｐゴシック" pitchFamily="50" charset="-128"/>
              </a:rPr>
              <a:t> [</a:t>
            </a:r>
            <a:r>
              <a:rPr lang="en-US" altLang="ja-JP" sz="1200" dirty="0" err="1" smtClean="0">
                <a:ea typeface="ＭＳ Ｐゴシック" pitchFamily="50" charset="-128"/>
              </a:rPr>
              <a:t>Shu</a:t>
            </a:r>
            <a:r>
              <a:rPr lang="en-US" altLang="ja-JP" sz="1200" dirty="0" smtClean="0">
                <a:ea typeface="ＭＳ Ｐゴシック" pitchFamily="50" charset="-128"/>
              </a:rPr>
              <a:t> Kato] Company [NICT]</a:t>
            </a:r>
          </a:p>
          <a:p>
            <a:pPr algn="l"/>
            <a:r>
              <a:rPr lang="en-US" altLang="ja-JP" sz="1200" dirty="0" smtClean="0">
                <a:ea typeface="ＭＳ Ｐゴシック" pitchFamily="50" charset="-128"/>
              </a:rPr>
              <a:t>Address [3-4, </a:t>
            </a:r>
            <a:r>
              <a:rPr lang="en-US" altLang="ja-JP" sz="1200" dirty="0" err="1" smtClean="0">
                <a:ea typeface="ＭＳ Ｐゴシック" pitchFamily="50" charset="-128"/>
              </a:rPr>
              <a:t>Hikarino-oka</a:t>
            </a:r>
            <a:r>
              <a:rPr lang="en-US" altLang="ja-JP" sz="1200" dirty="0" smtClean="0">
                <a:ea typeface="ＭＳ Ｐゴシック" pitchFamily="50" charset="-128"/>
              </a:rPr>
              <a:t>, Yokosuka, Japan. 239-0847]</a:t>
            </a:r>
          </a:p>
          <a:p>
            <a:pPr algn="l"/>
            <a:r>
              <a:rPr lang="en-US" altLang="ja-JP" sz="1200" dirty="0" smtClean="0">
                <a:ea typeface="ＭＳ Ｐゴシック" pitchFamily="50" charset="-128"/>
              </a:rPr>
              <a:t>Voice:[+81-46-847-5083], E-Mail:[shu.kato@nict.go.jp]	</a:t>
            </a:r>
          </a:p>
          <a:p>
            <a:pPr algn="l">
              <a:spcBef>
                <a:spcPts val="100"/>
              </a:spcBef>
              <a:spcAft>
                <a:spcPts val="100"/>
              </a:spcAft>
            </a:pPr>
            <a:endParaRPr lang="en-US" altLang="ja-JP" dirty="0" smtClean="0">
              <a:ea typeface="ＭＳ Ｐゴシック" pitchFamily="50" charset="-128"/>
            </a:endParaRPr>
          </a:p>
          <a:p>
            <a:pPr algn="l">
              <a:spcBef>
                <a:spcPts val="100"/>
              </a:spcBef>
              <a:spcAft>
                <a:spcPts val="100"/>
              </a:spcAft>
            </a:pPr>
            <a:r>
              <a:rPr lang="en-US" altLang="ja-JP" dirty="0" smtClean="0">
                <a:ea typeface="ＭＳ Ｐゴシック" pitchFamily="50" charset="-128"/>
              </a:rPr>
              <a:t>[If this is a response to a Call for Contributions, cite the name and date of the Call for Contributions to which this document responds, </a:t>
            </a:r>
          </a:p>
          <a:p>
            <a:pPr algn="l">
              <a:spcBef>
                <a:spcPts val="100"/>
              </a:spcBef>
              <a:spcAft>
                <a:spcPts val="100"/>
              </a:spcAft>
            </a:pPr>
            <a:r>
              <a:rPr lang="en-US" altLang="ja-JP" dirty="0" smtClean="0">
                <a:ea typeface="ＭＳ Ｐゴシック" pitchFamily="50" charset="-128"/>
              </a:rPr>
              <a:t>as well as the relevant item number in the Call for Contributions.]</a:t>
            </a:r>
          </a:p>
          <a:p>
            <a:pPr algn="l"/>
            <a:r>
              <a:rPr lang="en-US" altLang="ja-JP" dirty="0" smtClean="0">
                <a:ea typeface="ＭＳ Ｐゴシック" pitchFamily="50" charset="-128"/>
              </a:rPr>
              <a:t>[Note: Contributions that are not responsive to this section of the template, and contributions which do</a:t>
            </a:r>
          </a:p>
          <a:p>
            <a:pPr algn="l"/>
            <a:r>
              <a:rPr lang="en-US" altLang="ja-JP" dirty="0" smtClean="0">
                <a:ea typeface="ＭＳ Ｐゴシック" pitchFamily="50" charset="-128"/>
              </a:rPr>
              <a:t>not address the topic under which they are submitted, may be refused or consigned to the “General Contributions” area.]	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ja-JP" sz="1200" b="1" dirty="0" smtClean="0">
                <a:ea typeface="ＭＳ Ｐゴシック" pitchFamily="50" charset="-128"/>
              </a:rPr>
              <a:t>Abstract:</a:t>
            </a:r>
            <a:r>
              <a:rPr lang="en-US" altLang="ja-JP" sz="1200" dirty="0" smtClean="0">
                <a:ea typeface="ＭＳ Ｐゴシック" pitchFamily="50" charset="-128"/>
              </a:rPr>
              <a:t>	[Draft Task Group 802.15.4k Time line]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ja-JP" sz="1200" b="1" dirty="0" smtClean="0">
                <a:ea typeface="ＭＳ Ｐゴシック" pitchFamily="50" charset="-128"/>
              </a:rPr>
              <a:t>Purpose:</a:t>
            </a:r>
            <a:r>
              <a:rPr lang="en-US" altLang="ja-JP" sz="1200" dirty="0" smtClean="0">
                <a:ea typeface="ＭＳ Ｐゴシック" pitchFamily="50" charset="-128"/>
              </a:rPr>
              <a:t>	[For P802.15 .4k to create a reasonable timeline to complete the standardization]</a:t>
            </a:r>
          </a:p>
          <a:p>
            <a:pPr algn="l"/>
            <a:r>
              <a:rPr lang="en-US" altLang="ja-JP" sz="1200" b="1" dirty="0" smtClean="0">
                <a:ea typeface="ＭＳ Ｐゴシック" pitchFamily="50" charset="-128"/>
              </a:rPr>
              <a:t>Notice:</a:t>
            </a:r>
            <a:r>
              <a:rPr lang="en-US" altLang="ja-JP" sz="1200" dirty="0" smtClean="0">
                <a:ea typeface="ＭＳ Ｐゴシック" pitchFamily="50" charset="-128"/>
              </a:rPr>
              <a:t>	This document has been prepared to assist the IEEE P802.15.  It is offered as a basis for discussion and is not binding </a:t>
            </a:r>
          </a:p>
          <a:p>
            <a:pPr algn="l"/>
            <a:r>
              <a:rPr lang="en-US" altLang="ja-JP" sz="1200" dirty="0" smtClean="0">
                <a:ea typeface="ＭＳ Ｐゴシック" pitchFamily="50" charset="-128"/>
              </a:rPr>
              <a:t>on the contributing individual(s) or organization(s). The material in this document is subject to change in form and content after further </a:t>
            </a:r>
          </a:p>
          <a:p>
            <a:pPr algn="l"/>
            <a:r>
              <a:rPr lang="en-US" altLang="ja-JP" sz="1200" dirty="0" smtClean="0">
                <a:ea typeface="ＭＳ Ｐゴシック" pitchFamily="50" charset="-128"/>
              </a:rPr>
              <a:t>study. The contributor(s) reserve(s) the right to add, amend or withdraw material contained herein.</a:t>
            </a:r>
          </a:p>
          <a:p>
            <a:pPr algn="l"/>
            <a:r>
              <a:rPr lang="en-US" altLang="ja-JP" sz="1200" b="1" dirty="0" smtClean="0">
                <a:ea typeface="ＭＳ Ｐゴシック" pitchFamily="50" charset="-128"/>
              </a:rPr>
              <a:t>Release:</a:t>
            </a:r>
            <a:r>
              <a:rPr lang="en-US" altLang="ja-JP" sz="1200" dirty="0" smtClean="0">
                <a:ea typeface="ＭＳ Ｐゴシック" pitchFamily="50" charset="-128"/>
              </a:rPr>
              <a:t>	The contributor acknowledges and accepts that this contribution becomes the property of IEEE and may be made </a:t>
            </a:r>
            <a:r>
              <a:rPr lang="en-US" altLang="ja-JP" sz="1200" dirty="0" smtClean="0">
                <a:solidFill>
                  <a:schemeClr val="tx2"/>
                </a:solidFill>
                <a:ea typeface="ＭＳ Ｐゴシック" pitchFamily="50" charset="-128"/>
              </a:rPr>
              <a:t>publicly</a:t>
            </a:r>
          </a:p>
          <a:p>
            <a:pPr algn="l"/>
            <a:r>
              <a:rPr lang="en-US" altLang="ja-JP" sz="1200" dirty="0" smtClean="0">
                <a:solidFill>
                  <a:schemeClr val="tx2"/>
                </a:solidFill>
                <a:ea typeface="ＭＳ Ｐゴシック" pitchFamily="50" charset="-128"/>
              </a:rPr>
              <a:t> available by P802.15.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714348" y="1571612"/>
            <a:ext cx="7969270" cy="4995857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z="2400" b="1" dirty="0" smtClean="0">
                <a:solidFill>
                  <a:srgbClr val="0070C0"/>
                </a:solidFill>
                <a:ea typeface="ＭＳ Ｐゴシック" pitchFamily="50" charset="-128"/>
              </a:rPr>
              <a:t>Task Group  802.15.4k Timeline (draft)</a:t>
            </a:r>
          </a:p>
          <a:p>
            <a:pPr lvl="0"/>
            <a:endParaRPr lang="en-US" altLang="ja-JP" sz="2400" b="1" dirty="0" smtClean="0">
              <a:solidFill>
                <a:srgbClr val="0070C0"/>
              </a:solidFill>
              <a:ea typeface="ＭＳ Ｐゴシック" pitchFamily="50" charset="-128"/>
            </a:endParaRPr>
          </a:p>
          <a:p>
            <a:pPr lvl="0"/>
            <a:endParaRPr lang="en-US" altLang="ja-JP" sz="2400" b="1" dirty="0" smtClean="0">
              <a:solidFill>
                <a:srgbClr val="0070C0"/>
              </a:solidFill>
              <a:ea typeface="ＭＳ Ｐゴシック" pitchFamily="50" charset="-128"/>
            </a:endParaRPr>
          </a:p>
          <a:p>
            <a:pPr algn="ctr">
              <a:buNone/>
            </a:pPr>
            <a:r>
              <a:rPr kumimoji="1" lang="en-US" altLang="ja-JP" sz="2000" dirty="0" smtClean="0"/>
              <a:t>January 20, 2011</a:t>
            </a:r>
          </a:p>
          <a:p>
            <a:pPr algn="ctr">
              <a:buNone/>
            </a:pPr>
            <a:r>
              <a:rPr kumimoji="1" lang="en-US" altLang="ja-JP" sz="2000" dirty="0" err="1" smtClean="0"/>
              <a:t>Shu</a:t>
            </a:r>
            <a:r>
              <a:rPr kumimoji="1" lang="en-US" altLang="ja-JP" sz="2000" dirty="0" smtClean="0"/>
              <a:t> Kato (NICT)</a:t>
            </a:r>
          </a:p>
          <a:p>
            <a:pPr lvl="0"/>
            <a:endParaRPr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3369216C-C6AA-40E0-9C3A-7F0B21FD4DF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714348" y="612774"/>
            <a:ext cx="7858180" cy="545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tabLst>
                <a:tab pos="1524000" algn="l"/>
              </a:tabLst>
              <a:defRPr sz="2800" b="1"/>
            </a:lvl1pPr>
            <a:lvl2pPr marL="457200" indent="0">
              <a:buNone/>
              <a:defRPr sz="2800" baseline="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Purpose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Draft TG4k Timeline assuming following</a:t>
            </a:r>
          </a:p>
          <a:p>
            <a:pPr lvl="1"/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Working in parallel for CFA and CFP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ii. Less than 300 technical comments as the outcome of the Letter Ballot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iii. Two recirculation for Letter Ballot comment resolution over 6 months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iv. One Sponsor Ballot recirculation over 4 months</a:t>
            </a:r>
          </a:p>
          <a:p>
            <a:endParaRPr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68F95CD3-5986-41A4-A3A4-77E46DD616B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Important Time Frames for TG Timeline 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2800" b="1" dirty="0" smtClean="0">
                <a:solidFill>
                  <a:srgbClr val="0070C0"/>
                </a:solidFill>
              </a:rPr>
            </a:br>
            <a:r>
              <a:rPr kumimoji="1" lang="en-US" altLang="ja-JP" sz="2800" b="1" dirty="0" smtClean="0">
                <a:solidFill>
                  <a:srgbClr val="0070C0"/>
                </a:solidFill>
              </a:rPr>
              <a:t>- </a:t>
            </a:r>
            <a:r>
              <a:rPr kumimoji="1" lang="en-US" altLang="ja-JP" sz="2000" b="1" dirty="0" smtClean="0">
                <a:solidFill>
                  <a:srgbClr val="0070C0"/>
                </a:solidFill>
              </a:rPr>
              <a:t>Depending on how many technical comments received at the first Letter Ballot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696C59BC-A52C-4CD5-B556-6E6B115BD678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7" name="コンテンツ プレースホルダ 2"/>
          <p:cNvSpPr>
            <a:spLocks noGrp="1"/>
          </p:cNvSpPr>
          <p:nvPr userDrawn="1">
            <p:ph idx="1"/>
          </p:nvPr>
        </p:nvSpPr>
        <p:spPr>
          <a:xfrm>
            <a:off x="785786" y="2000240"/>
            <a:ext cx="7643866" cy="400052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600"/>
            </a:lvl1pPr>
          </a:lstStyle>
          <a:p>
            <a:pPr>
              <a:buNone/>
            </a:pPr>
            <a:r>
              <a:rPr kumimoji="1" lang="en-US" altLang="ja-JP" dirty="0" smtClean="0"/>
              <a:t>1. Examples taken</a:t>
            </a:r>
          </a:p>
          <a:p>
            <a:pPr>
              <a:buNone/>
              <a:tabLst>
                <a:tab pos="1885950" algn="l"/>
                <a:tab pos="1971675" algn="l"/>
              </a:tabLst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. Completed: TG3c (from March 2005 to September 2009: </a:t>
            </a:r>
            <a:r>
              <a:rPr lang="en-US" altLang="ja-JP" sz="1800" dirty="0"/>
              <a:t>4</a:t>
            </a:r>
            <a:r>
              <a:rPr lang="en-US" altLang="ja-JP" sz="1800" dirty="0" smtClean="0"/>
              <a:t>.5 years)</a:t>
            </a:r>
          </a:p>
          <a:p>
            <a:pPr>
              <a:buNone/>
              <a:tabLst>
                <a:tab pos="1885950" algn="l"/>
                <a:tab pos="1971675" algn="l"/>
              </a:tabLst>
            </a:pPr>
            <a:r>
              <a:rPr lang="en-US" altLang="ja-JP" sz="1800" dirty="0" smtClean="0"/>
              <a:t>	ii. In progress: TG4f (12, 2008~ ), TG4g (12, 2008~ ), </a:t>
            </a:r>
          </a:p>
          <a:p>
            <a:pPr>
              <a:buNone/>
            </a:pPr>
            <a:r>
              <a:rPr lang="en-US" altLang="ja-JP" dirty="0" smtClean="0"/>
              <a:t>2. Important time frames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TG formed 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CFA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Tech Guidelines</a:t>
            </a:r>
            <a:endParaRPr kumimoji="1" lang="en-US" altLang="ja-JP" dirty="0" smtClean="0"/>
          </a:p>
          <a:p>
            <a:pPr marL="571500" indent="-571500">
              <a:buAutoNum type="romanLcPeriod"/>
            </a:pPr>
            <a:r>
              <a:rPr kumimoji="1" lang="en-US" altLang="ja-JP" dirty="0" smtClean="0"/>
              <a:t>Time for CFP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</a:t>
            </a:r>
            <a:r>
              <a:rPr lang="en-US" altLang="ja-JP" dirty="0"/>
              <a:t>F</a:t>
            </a:r>
            <a:r>
              <a:rPr lang="en-US" altLang="ja-JP" dirty="0" smtClean="0"/>
              <a:t>inal Proposal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</a:t>
            </a:r>
            <a:r>
              <a:rPr kumimoji="1" lang="en-US" altLang="ja-JP" dirty="0" smtClean="0"/>
              <a:t>Baseline </a:t>
            </a:r>
            <a:r>
              <a:rPr lang="en-US" altLang="ja-JP" dirty="0"/>
              <a:t>D</a:t>
            </a:r>
            <a:r>
              <a:rPr kumimoji="1" lang="en-US" altLang="ja-JP" dirty="0" smtClean="0"/>
              <a:t>ocument completion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Letter Ballot resolution</a:t>
            </a:r>
          </a:p>
          <a:p>
            <a:pPr marL="571500" indent="-571500">
              <a:buAutoNum type="romanLcPeriod"/>
            </a:pPr>
            <a:r>
              <a:rPr kumimoji="1" lang="en-US" altLang="ja-JP" dirty="0" smtClean="0"/>
              <a:t>Time for Sponsor Ballot resolution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</a:t>
            </a:r>
            <a:r>
              <a:rPr lang="en-US" altLang="ja-JP" dirty="0" err="1" smtClean="0"/>
              <a:t>Revcom</a:t>
            </a:r>
            <a:r>
              <a:rPr lang="en-US" altLang="ja-JP" dirty="0" smtClean="0"/>
              <a:t> approval </a:t>
            </a:r>
            <a:endParaRPr kumimoji="1" lang="en-US" altLang="ja-JP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00034" y="642918"/>
            <a:ext cx="8001056" cy="1357322"/>
          </a:xfrm>
          <a:prstGeom prst="rect">
            <a:avLst/>
          </a:prstGeom>
        </p:spPr>
        <p:txBody>
          <a:bodyPr/>
          <a:lstStyle>
            <a:lvl1pPr>
              <a:defRPr sz="1600" baseline="0"/>
            </a:lvl1pPr>
          </a:lstStyle>
          <a:p>
            <a:r>
              <a:rPr lang="en-US" altLang="ja-JP" sz="2800" b="1" dirty="0" smtClean="0">
                <a:solidFill>
                  <a:srgbClr val="0070C0"/>
                </a:solidFill>
              </a:rPr>
              <a:t>Past /Current Task Group Performance Examples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kumimoji="1" lang="en-US" altLang="ja-JP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kumimoji="1" lang="en-US" altLang="ja-JP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TG</a:t>
            </a:r>
            <a:r>
              <a:rPr kumimoji="1" lang="en-US" altLang="ja-JP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3c (2005/3 – 2009/9) / TG4f</a:t>
            </a:r>
            <a:r>
              <a:rPr lang="en-US" altLang="ja-JP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(2008/12~) </a:t>
            </a:r>
            <a:r>
              <a:rPr kumimoji="1" lang="en-US" altLang="ja-JP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/ TG4g </a:t>
            </a:r>
            <a:r>
              <a:rPr lang="en-US" altLang="ja-JP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(2008/12~)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696C59BC-A52C-4CD5-B556-6E6B115BD678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8" name="コンテンツ プレースホルダ 2"/>
          <p:cNvSpPr>
            <a:spLocks noGrp="1"/>
          </p:cNvSpPr>
          <p:nvPr userDrawn="1">
            <p:ph idx="1"/>
          </p:nvPr>
        </p:nvSpPr>
        <p:spPr>
          <a:xfrm>
            <a:off x="500034" y="2071678"/>
            <a:ext cx="8215370" cy="457203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buNone/>
              <a:tabLst>
                <a:tab pos="1704975" algn="l"/>
              </a:tabLst>
            </a:pPr>
            <a:r>
              <a:rPr lang="en-US" altLang="ja-JP" sz="2900" dirty="0" smtClean="0"/>
              <a:t>Important time frames to be considered: </a:t>
            </a:r>
            <a:r>
              <a:rPr lang="en-US" altLang="ja-JP" sz="2900" dirty="0" smtClean="0">
                <a:solidFill>
                  <a:srgbClr val="0070C0"/>
                </a:solidFill>
              </a:rPr>
              <a:t>TG3c </a:t>
            </a:r>
            <a:r>
              <a:rPr lang="en-US" altLang="ja-JP" sz="2900" dirty="0" smtClean="0"/>
              <a:t>/ </a:t>
            </a:r>
            <a:r>
              <a:rPr lang="en-US" altLang="ja-JP" sz="2900" dirty="0" smtClean="0">
                <a:solidFill>
                  <a:srgbClr val="FF0000"/>
                </a:solidFill>
              </a:rPr>
              <a:t>TG4f </a:t>
            </a:r>
            <a:r>
              <a:rPr lang="en-US" altLang="ja-JP" sz="2900" dirty="0" smtClean="0"/>
              <a:t>/ TG4g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CFA: </a:t>
            </a:r>
            <a:r>
              <a:rPr lang="en-US" altLang="ja-JP" sz="2800" dirty="0" smtClean="0">
                <a:solidFill>
                  <a:srgbClr val="0070C0"/>
                </a:solidFill>
              </a:rPr>
              <a:t>- </a:t>
            </a:r>
            <a:r>
              <a:rPr lang="en-US" altLang="ja-JP" sz="2800" dirty="0" smtClean="0"/>
              <a:t>/ </a:t>
            </a:r>
            <a:r>
              <a:rPr lang="en-US" altLang="ja-JP" sz="2800" dirty="0" smtClean="0">
                <a:solidFill>
                  <a:srgbClr val="FF0000"/>
                </a:solidFill>
              </a:rPr>
              <a:t>2</a:t>
            </a:r>
            <a:r>
              <a:rPr lang="en-US" altLang="ja-JP" sz="2800" dirty="0" smtClean="0"/>
              <a:t> / -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Tech Guidelines: </a:t>
            </a:r>
            <a:r>
              <a:rPr lang="en-US" altLang="ja-JP" sz="2800" dirty="0" smtClean="0">
                <a:solidFill>
                  <a:srgbClr val="0070C0"/>
                </a:solidFill>
              </a:rPr>
              <a:t>- </a:t>
            </a:r>
            <a:r>
              <a:rPr lang="en-US" altLang="ja-JP" sz="2800" dirty="0" smtClean="0"/>
              <a:t>/ </a:t>
            </a:r>
            <a:r>
              <a:rPr lang="en-US" altLang="ja-JP" sz="2800" dirty="0" smtClean="0">
                <a:solidFill>
                  <a:srgbClr val="FF0000"/>
                </a:solidFill>
              </a:rPr>
              <a:t>6</a:t>
            </a:r>
            <a:r>
              <a:rPr lang="en-US" altLang="ja-JP" sz="2800" dirty="0" smtClean="0"/>
              <a:t> / 4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CFP issued: </a:t>
            </a:r>
            <a:r>
              <a:rPr lang="en-US" altLang="ja-JP" sz="2800" dirty="0" smtClean="0">
                <a:solidFill>
                  <a:srgbClr val="0070C0"/>
                </a:solidFill>
              </a:rPr>
              <a:t>22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6</a:t>
            </a:r>
            <a:r>
              <a:rPr lang="en-US" altLang="ja-JP" sz="2800" dirty="0" smtClean="0"/>
              <a:t> / 2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Final Proposal: </a:t>
            </a:r>
            <a:r>
              <a:rPr lang="en-US" altLang="ja-JP" sz="2800" dirty="0" smtClean="0">
                <a:solidFill>
                  <a:srgbClr val="0070C0"/>
                </a:solidFill>
              </a:rPr>
              <a:t>4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r>
              <a:rPr lang="en-US" altLang="ja-JP" sz="2800" dirty="0" smtClean="0"/>
              <a:t> / 6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Baseline </a:t>
            </a:r>
            <a:r>
              <a:rPr lang="en-US" altLang="ja-JP" sz="2800" dirty="0"/>
              <a:t>D</a:t>
            </a:r>
            <a:r>
              <a:rPr lang="en-US" altLang="ja-JP" sz="2800" dirty="0" smtClean="0"/>
              <a:t>oc. completion: </a:t>
            </a:r>
            <a:r>
              <a:rPr lang="en-US" altLang="ja-JP" sz="2800" dirty="0" smtClean="0">
                <a:solidFill>
                  <a:srgbClr val="0070C0"/>
                </a:solidFill>
              </a:rPr>
              <a:t>10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14</a:t>
            </a:r>
            <a:r>
              <a:rPr lang="en-US" altLang="ja-JP" sz="2800" dirty="0" smtClean="0"/>
              <a:t> / 6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Letter Ballot resolution: 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smtClean="0">
                <a:solidFill>
                  <a:srgbClr val="0070C0"/>
                </a:solidFill>
              </a:rPr>
              <a:t>14 </a:t>
            </a:r>
            <a:r>
              <a:rPr lang="en-US" altLang="ja-JP" sz="2800" dirty="0" smtClean="0"/>
              <a:t>(about 500 tech. comments, 3 recirculation) /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smtClean="0">
                <a:solidFill>
                  <a:srgbClr val="FF0000"/>
                </a:solidFill>
              </a:rPr>
              <a:t>Nov., 2010 ~ </a:t>
            </a:r>
            <a:r>
              <a:rPr lang="en-US" altLang="ja-JP" sz="2800" dirty="0" smtClean="0"/>
              <a:t>(first LB comment (134 Tech. comments) resolution be completed in Jan., 2011)  / 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Mar., 2010~ (first LB failed(about 1400 tech. comments), 2</a:t>
            </a:r>
            <a:r>
              <a:rPr lang="en-US" altLang="ja-JP" sz="2800" baseline="30000" dirty="0" smtClean="0"/>
              <a:t>nd</a:t>
            </a:r>
            <a:r>
              <a:rPr lang="en-US" altLang="ja-JP" sz="2800" dirty="0" smtClean="0"/>
              <a:t> LB comment (713 tech. comments) resolution be completed in Mar., 2011)</a:t>
            </a:r>
          </a:p>
          <a:p>
            <a:pPr marL="571500" indent="-571500">
              <a:buNone/>
            </a:pPr>
            <a:r>
              <a:rPr lang="en-US" altLang="ja-JP" sz="2800" dirty="0" smtClean="0"/>
              <a:t>vii.	Time for Sponsor Ballot resolution: </a:t>
            </a:r>
            <a:r>
              <a:rPr lang="en-US" altLang="ja-JP" sz="2800" dirty="0" smtClean="0">
                <a:solidFill>
                  <a:srgbClr val="0070C0"/>
                </a:solidFill>
              </a:rPr>
              <a:t>4 </a:t>
            </a:r>
            <a:r>
              <a:rPr lang="en-US" altLang="ja-JP" sz="2800" dirty="0" smtClean="0"/>
              <a:t>( 1 recirculation) / - / -</a:t>
            </a:r>
          </a:p>
          <a:p>
            <a:pPr marL="571500" indent="-571500">
              <a:buNone/>
            </a:pPr>
            <a:r>
              <a:rPr lang="en-US" altLang="ja-JP" sz="2800" dirty="0" smtClean="0"/>
              <a:t>viii.	Time for </a:t>
            </a:r>
            <a:r>
              <a:rPr lang="en-US" altLang="ja-JP" sz="2800" dirty="0" err="1" smtClean="0"/>
              <a:t>Revcom</a:t>
            </a:r>
            <a:r>
              <a:rPr lang="en-US" altLang="ja-JP" sz="2800" dirty="0" smtClean="0"/>
              <a:t> approval: </a:t>
            </a:r>
            <a:r>
              <a:rPr lang="en-US" altLang="ja-JP" sz="2800" dirty="0" smtClean="0">
                <a:solidFill>
                  <a:srgbClr val="0070C0"/>
                </a:solidFill>
              </a:rPr>
              <a:t>2</a:t>
            </a:r>
            <a:r>
              <a:rPr lang="en-US" altLang="ja-JP" sz="2800" dirty="0" smtClean="0"/>
              <a:t> / - / -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altLang="ja-JP" sz="2800" b="1" dirty="0" smtClean="0">
                <a:solidFill>
                  <a:srgbClr val="0070C0"/>
                </a:solidFill>
                <a:ea typeface="ＭＳ Ｐゴシック" pitchFamily="50" charset="-128"/>
              </a:rPr>
              <a:t>802.15.4k Timeline (draft)</a:t>
            </a:r>
            <a:br>
              <a:rPr lang="en-US" altLang="ja-JP" sz="2800" b="1" dirty="0" smtClean="0">
                <a:solidFill>
                  <a:srgbClr val="0070C0"/>
                </a:solidFill>
                <a:ea typeface="ＭＳ Ｐゴシック" pitchFamily="50" charset="-128"/>
              </a:rPr>
            </a:br>
            <a:r>
              <a:rPr lang="en-US" altLang="ja-JP" sz="2700" b="1" dirty="0" smtClean="0">
                <a:solidFill>
                  <a:srgbClr val="0070C0"/>
                </a:solidFill>
                <a:ea typeface="ＭＳ Ｐゴシック" pitchFamily="50" charset="-128"/>
              </a:rPr>
              <a:t>Assumptions: two LB recirculation and one SB recirculation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696C59BC-A52C-4CD5-B556-6E6B115BD678}" type="slidenum">
              <a:rPr lang="en-US" altLang="ja-JP"/>
              <a:pPr/>
              <a:t>&lt;#&gt;</a:t>
            </a:fld>
            <a:endParaRPr lang="en-US" altLang="ja-JP"/>
          </a:p>
        </p:txBody>
      </p:sp>
      <p:graphicFrame>
        <p:nvGraphicFramePr>
          <p:cNvPr id="61442" name="Object 2"/>
          <p:cNvGraphicFramePr>
            <a:graphicFrameLocks/>
          </p:cNvGraphicFramePr>
          <p:nvPr/>
        </p:nvGraphicFramePr>
        <p:xfrm>
          <a:off x="244475" y="2362225"/>
          <a:ext cx="8613775" cy="4567237"/>
        </p:xfrm>
        <a:graphic>
          <a:graphicData uri="http://schemas.openxmlformats.org/presentationml/2006/ole">
            <p:oleObj spid="_x0000_s61442" name="Worksheet" r:id="rId3" imgW="10391775" imgH="5181600" progId="Excel.Sheet.8">
              <p:embed/>
            </p:oleObj>
          </a:graphicData>
        </a:graphic>
      </p:graphicFrame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7710DEE4-27FD-4710-BA1B-5FFFF7967FD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pitchFamily="50" charset="-128"/>
              </a:defRPr>
            </a:lvl1pPr>
          </a:lstStyle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ＭＳ Ｐゴシック" pitchFamily="50" charset="-128"/>
              </a:defRPr>
            </a:lvl1pPr>
          </a:lstStyle>
          <a:p>
            <a:r>
              <a:rPr lang="en-US" altLang="ja-JP"/>
              <a:t>Slide </a:t>
            </a:r>
            <a:fld id="{5A945653-0556-49FE-9C20-AEA9AFE274F2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/>
            <a:r>
              <a:rPr lang="en-US" altLang="ja-JP" sz="1400" b="1" dirty="0" smtClean="0">
                <a:ea typeface="ＭＳ Ｐゴシック" pitchFamily="50" charset="-128"/>
              </a:rPr>
              <a:t>DCN 15-11-0119-01-004k</a:t>
            </a:r>
            <a:endParaRPr lang="en-US" altLang="ja-JP" sz="1400" b="1" dirty="0">
              <a:ea typeface="ＭＳ Ｐゴシック" pitchFamily="50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ja-JP">
                <a:ea typeface="ＭＳ Ｐゴシック" pitchFamily="50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60" r:id="rId5"/>
    <p:sldLayoutId id="2147483661" r:id="rId6"/>
    <p:sldLayoutId id="2147483650" r:id="rId7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None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___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</p:spPr>
        <p:txBody>
          <a:bodyPr/>
          <a:lstStyle/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 dirty="0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</p:spPr>
        <p:txBody>
          <a:bodyPr/>
          <a:lstStyle/>
          <a:p>
            <a:r>
              <a:rPr lang="en-US" altLang="ja-JP" dirty="0" smtClean="0"/>
              <a:t>&lt;</a:t>
            </a:r>
            <a:r>
              <a:rPr lang="en-US" altLang="ja-JP" dirty="0" err="1" smtClean="0"/>
              <a:t>Shu</a:t>
            </a:r>
            <a:r>
              <a:rPr lang="en-US" altLang="ja-JP" dirty="0" smtClean="0"/>
              <a:t> Kato, NICT&gt;</a:t>
            </a:r>
            <a:endParaRPr lang="en-US" altLang="ja-JP" dirty="0"/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C8DA524-585D-4779-AB67-198AA496AE0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8600" y="5867400"/>
            <a:ext cx="8582025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1400" dirty="0">
                <a:solidFill>
                  <a:schemeClr val="accent2"/>
                </a:solidFill>
                <a:ea typeface="ＭＳ Ｐゴシック" pitchFamily="50" charset="-128"/>
              </a:rPr>
              <a:t>NOTE: Update all </a:t>
            </a:r>
            <a:r>
              <a:rPr lang="en-US" altLang="ja-JP" sz="1400" dirty="0">
                <a:solidFill>
                  <a:srgbClr val="FF0000"/>
                </a:solidFill>
                <a:ea typeface="ＭＳ Ｐゴシック" pitchFamily="50" charset="-128"/>
              </a:rPr>
              <a:t>red</a:t>
            </a:r>
            <a:r>
              <a:rPr lang="en-US" altLang="ja-JP" sz="1400" dirty="0">
                <a:solidFill>
                  <a:schemeClr val="accent2"/>
                </a:solidFill>
                <a:ea typeface="ＭＳ Ｐゴシック" pitchFamily="50" charset="-128"/>
              </a:rPr>
              <a:t> fields replacing with your information; they are required. This is a manual update in appropriate</a:t>
            </a:r>
          </a:p>
          <a:p>
            <a:pPr algn="ctr"/>
            <a:r>
              <a:rPr lang="en-US" altLang="ja-JP" sz="1400" dirty="0">
                <a:solidFill>
                  <a:schemeClr val="accent2"/>
                </a:solidFill>
                <a:ea typeface="ＭＳ Ｐゴシック" pitchFamily="50" charset="-128"/>
              </a:rPr>
              <a:t>fields.  All Blue fields are informational and are to be deleted. </a:t>
            </a:r>
            <a:r>
              <a:rPr lang="en-US" altLang="ja-JP" sz="1400" dirty="0">
                <a:solidFill>
                  <a:schemeClr val="tx2"/>
                </a:solidFill>
                <a:ea typeface="ＭＳ Ｐゴシック" pitchFamily="50" charset="-128"/>
              </a:rPr>
              <a:t>Black</a:t>
            </a:r>
            <a:r>
              <a:rPr lang="en-US" altLang="ja-JP" sz="1400" dirty="0">
                <a:solidFill>
                  <a:schemeClr val="accent2"/>
                </a:solidFill>
                <a:ea typeface="ＭＳ Ｐゴシック" pitchFamily="50" charset="-128"/>
              </a:rPr>
              <a:t> stays. After updating delete this box/paragraph.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844172" y="3290501"/>
            <a:ext cx="1455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15-11-0119-01-004k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altLang="ja-JP" b="1" dirty="0" smtClean="0">
                <a:solidFill>
                  <a:srgbClr val="0070C0"/>
                </a:solidFill>
                <a:ea typeface="ＭＳ Ｐゴシック" pitchFamily="50" charset="-128"/>
              </a:rPr>
              <a:t>Task Group  802.15.4k Timeline (draft)</a:t>
            </a:r>
            <a:endParaRPr kumimoji="1" lang="ja-JP" alt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457200" y="3529026"/>
            <a:ext cx="7758138" cy="1328734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r>
              <a:rPr kumimoji="1" lang="en-US" altLang="ja-JP" dirty="0" smtClean="0"/>
              <a:t>January 20, 2011</a:t>
            </a:r>
          </a:p>
          <a:p>
            <a:pPr algn="ctr">
              <a:buNone/>
            </a:pPr>
            <a:r>
              <a:rPr kumimoji="1" lang="en-US" altLang="ja-JP" dirty="0" err="1" smtClean="0"/>
              <a:t>Shu</a:t>
            </a:r>
            <a:r>
              <a:rPr kumimoji="1" lang="en-US" altLang="ja-JP" smtClean="0"/>
              <a:t> Kato (NICT)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7710DEE4-27FD-4710-BA1B-5FFFF7967FD4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Purpose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828800"/>
            <a:ext cx="7772400" cy="4267200"/>
          </a:xfrm>
          <a:prstGeom prst="rect">
            <a:avLst/>
          </a:prstGeom>
        </p:spPr>
        <p:txBody>
          <a:bodyPr/>
          <a:lstStyle/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Draft TG4k Timeline assuming following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Working in parallel for CFA and CFP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Less than 300 technical comments as the outcome of the Letter Ballot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Two recirculation for Letter Ballot comment resolution over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6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months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One Sponsor Ballot recirculation over 4 months</a:t>
            </a:r>
          </a:p>
          <a:p>
            <a:pPr lvl="1"/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7710DEE4-27FD-4710-BA1B-5FFFF7967FD4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642918"/>
            <a:ext cx="8929718" cy="11430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Important Time Frames for TG Timeline 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2800" b="1" dirty="0" smtClean="0">
                <a:solidFill>
                  <a:srgbClr val="0070C0"/>
                </a:solidFill>
              </a:rPr>
            </a:br>
            <a:r>
              <a:rPr kumimoji="1" lang="en-US" altLang="ja-JP" sz="2800" b="1" dirty="0" smtClean="0">
                <a:solidFill>
                  <a:srgbClr val="0070C0"/>
                </a:solidFill>
              </a:rPr>
              <a:t>- </a:t>
            </a:r>
            <a:r>
              <a:rPr kumimoji="1" lang="en-US" altLang="ja-JP" sz="2000" b="1" dirty="0" smtClean="0">
                <a:solidFill>
                  <a:srgbClr val="0070C0"/>
                </a:solidFill>
              </a:rPr>
              <a:t>Depending on how many technical comments received at the first Letter Ballot -</a:t>
            </a:r>
            <a:endParaRPr kumimoji="1" lang="ja-JP" alt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428596" y="1785926"/>
            <a:ext cx="8358246" cy="464347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1. Examples taken</a:t>
            </a:r>
          </a:p>
          <a:p>
            <a:pPr>
              <a:buNone/>
            </a:pPr>
            <a:r>
              <a:rPr lang="en-US" altLang="ja-JP" sz="3100" dirty="0" smtClean="0"/>
              <a:t>	</a:t>
            </a:r>
            <a:r>
              <a:rPr lang="en-US" altLang="ja-JP" sz="3100" dirty="0" err="1" smtClean="0"/>
              <a:t>i</a:t>
            </a:r>
            <a:r>
              <a:rPr lang="en-US" altLang="ja-JP" sz="3100" dirty="0" smtClean="0"/>
              <a:t>. Completed: TG3c (from March 2005 to September 2009: </a:t>
            </a:r>
            <a:r>
              <a:rPr lang="en-US" altLang="ja-JP" sz="3100" dirty="0"/>
              <a:t>4</a:t>
            </a:r>
            <a:r>
              <a:rPr lang="en-US" altLang="ja-JP" sz="3100" dirty="0" smtClean="0"/>
              <a:t>.5 years)</a:t>
            </a:r>
          </a:p>
          <a:p>
            <a:pPr>
              <a:buNone/>
            </a:pPr>
            <a:r>
              <a:rPr lang="en-US" altLang="ja-JP" sz="3100" dirty="0" smtClean="0"/>
              <a:t>	ii. In progress: TG4f (12, 2008~ ), TG4g (12, 2008~ ), </a:t>
            </a:r>
          </a:p>
          <a:p>
            <a:pPr>
              <a:buNone/>
            </a:pPr>
            <a:r>
              <a:rPr lang="en-US" altLang="ja-JP" dirty="0" smtClean="0"/>
              <a:t>2. Important time frames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TG formed 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CFA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Tech Guidelines</a:t>
            </a:r>
            <a:endParaRPr kumimoji="1" lang="en-US" altLang="ja-JP" dirty="0" smtClean="0"/>
          </a:p>
          <a:p>
            <a:pPr marL="571500" indent="-571500">
              <a:buAutoNum type="romanLcPeriod"/>
            </a:pPr>
            <a:r>
              <a:rPr kumimoji="1" lang="en-US" altLang="ja-JP" dirty="0" smtClean="0"/>
              <a:t>Time for CFP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</a:t>
            </a:r>
            <a:r>
              <a:rPr lang="en-US" altLang="ja-JP" dirty="0"/>
              <a:t>F</a:t>
            </a:r>
            <a:r>
              <a:rPr lang="en-US" altLang="ja-JP" dirty="0" smtClean="0"/>
              <a:t>inal Proposal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</a:t>
            </a:r>
            <a:r>
              <a:rPr kumimoji="1" lang="en-US" altLang="ja-JP" dirty="0" smtClean="0"/>
              <a:t>Baseline </a:t>
            </a:r>
            <a:r>
              <a:rPr lang="en-US" altLang="ja-JP" dirty="0"/>
              <a:t>D</a:t>
            </a:r>
            <a:r>
              <a:rPr kumimoji="1" lang="en-US" altLang="ja-JP" dirty="0" smtClean="0"/>
              <a:t>ocument completion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Letter Ballot resolution</a:t>
            </a:r>
          </a:p>
          <a:p>
            <a:pPr marL="571500" indent="-571500">
              <a:buAutoNum type="romanLcPeriod"/>
            </a:pPr>
            <a:r>
              <a:rPr kumimoji="1" lang="en-US" altLang="ja-JP" dirty="0" smtClean="0"/>
              <a:t>Time for Sponsor Ballot resolution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 </a:t>
            </a:r>
            <a:r>
              <a:rPr lang="en-US" altLang="ja-JP" dirty="0" err="1" smtClean="0"/>
              <a:t>Revcom</a:t>
            </a:r>
            <a:r>
              <a:rPr lang="en-US" altLang="ja-JP" dirty="0" smtClean="0"/>
              <a:t> approval </a:t>
            </a:r>
            <a:endParaRPr kumimoji="1"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7710DEE4-27FD-4710-BA1B-5FFFF7967FD4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142876" y="785794"/>
            <a:ext cx="8858280" cy="85725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altLang="ja-JP" sz="2800" b="1" dirty="0" smtClean="0">
                <a:solidFill>
                  <a:srgbClr val="0070C0"/>
                </a:solidFill>
              </a:rPr>
              <a:t>Past /Current Task Group Performance Examples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kumimoji="1" lang="en-US" altLang="ja-JP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kumimoji="1" lang="en-US" altLang="ja-JP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TG</a:t>
            </a:r>
            <a:r>
              <a:rPr kumimoji="1" lang="en-US" altLang="ja-JP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3c (2005/3 – 2009/9) / TG4f</a:t>
            </a:r>
            <a:r>
              <a:rPr lang="en-US" altLang="ja-JP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(2008/12~) </a:t>
            </a:r>
            <a:r>
              <a:rPr kumimoji="1" lang="en-US" altLang="ja-JP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/ TG4g</a:t>
            </a:r>
            <a:r>
              <a:rPr lang="en-US" altLang="ja-JP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(2008/12~) </a:t>
            </a:r>
            <a:endParaRPr kumimoji="1" lang="ja-JP" alt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500034" y="1928802"/>
            <a:ext cx="8215370" cy="457203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ja-JP" dirty="0" smtClean="0"/>
              <a:t>Important time frames to be considered: </a:t>
            </a:r>
            <a:r>
              <a:rPr lang="en-US" altLang="ja-JP" dirty="0" smtClean="0">
                <a:solidFill>
                  <a:srgbClr val="0070C0"/>
                </a:solidFill>
              </a:rPr>
              <a:t>TG3c </a:t>
            </a:r>
            <a:r>
              <a:rPr lang="en-US" altLang="ja-JP" dirty="0" smtClean="0"/>
              <a:t>/ </a:t>
            </a:r>
            <a:r>
              <a:rPr lang="en-US" altLang="ja-JP" dirty="0" smtClean="0">
                <a:solidFill>
                  <a:srgbClr val="FF0000"/>
                </a:solidFill>
              </a:rPr>
              <a:t>TG4f </a:t>
            </a:r>
            <a:r>
              <a:rPr lang="en-US" altLang="ja-JP" dirty="0" smtClean="0"/>
              <a:t>/ TG4g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CFA: </a:t>
            </a:r>
            <a:r>
              <a:rPr lang="en-US" altLang="ja-JP" sz="2800" dirty="0" smtClean="0">
                <a:solidFill>
                  <a:srgbClr val="0070C0"/>
                </a:solidFill>
              </a:rPr>
              <a:t>- </a:t>
            </a:r>
            <a:r>
              <a:rPr lang="en-US" altLang="ja-JP" sz="2800" dirty="0" smtClean="0"/>
              <a:t>/ </a:t>
            </a:r>
            <a:r>
              <a:rPr lang="en-US" altLang="ja-JP" sz="2800" dirty="0" smtClean="0">
                <a:solidFill>
                  <a:srgbClr val="FF0000"/>
                </a:solidFill>
              </a:rPr>
              <a:t>2</a:t>
            </a:r>
            <a:r>
              <a:rPr lang="en-US" altLang="ja-JP" sz="2800" dirty="0" smtClean="0"/>
              <a:t> / -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Tech Guidelines: </a:t>
            </a:r>
            <a:r>
              <a:rPr lang="en-US" altLang="ja-JP" sz="2800" dirty="0" smtClean="0">
                <a:solidFill>
                  <a:srgbClr val="0070C0"/>
                </a:solidFill>
              </a:rPr>
              <a:t>- </a:t>
            </a:r>
            <a:r>
              <a:rPr lang="en-US" altLang="ja-JP" sz="2800" dirty="0" smtClean="0"/>
              <a:t>/ </a:t>
            </a:r>
            <a:r>
              <a:rPr lang="en-US" altLang="ja-JP" sz="2800" dirty="0" smtClean="0">
                <a:solidFill>
                  <a:srgbClr val="FF0000"/>
                </a:solidFill>
              </a:rPr>
              <a:t>6</a:t>
            </a:r>
            <a:r>
              <a:rPr lang="en-US" altLang="ja-JP" sz="2800" dirty="0" smtClean="0"/>
              <a:t> / 4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CFP issued: </a:t>
            </a:r>
            <a:r>
              <a:rPr lang="en-US" altLang="ja-JP" sz="2800" dirty="0" smtClean="0">
                <a:solidFill>
                  <a:srgbClr val="0070C0"/>
                </a:solidFill>
              </a:rPr>
              <a:t>22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6</a:t>
            </a:r>
            <a:r>
              <a:rPr lang="en-US" altLang="ja-JP" sz="2800" dirty="0" smtClean="0"/>
              <a:t> / 2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Final Proposal: </a:t>
            </a:r>
            <a:r>
              <a:rPr lang="en-US" altLang="ja-JP" sz="2800" dirty="0" smtClean="0">
                <a:solidFill>
                  <a:srgbClr val="0070C0"/>
                </a:solidFill>
              </a:rPr>
              <a:t>4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r>
              <a:rPr lang="en-US" altLang="ja-JP" sz="2800" dirty="0" smtClean="0"/>
              <a:t> / 6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Baseline </a:t>
            </a:r>
            <a:r>
              <a:rPr lang="en-US" altLang="ja-JP" sz="2800" dirty="0"/>
              <a:t>D</a:t>
            </a:r>
            <a:r>
              <a:rPr lang="en-US" altLang="ja-JP" sz="2800" dirty="0" smtClean="0"/>
              <a:t>oc. completion: </a:t>
            </a:r>
            <a:r>
              <a:rPr lang="en-US" altLang="ja-JP" sz="2800" dirty="0" smtClean="0">
                <a:solidFill>
                  <a:srgbClr val="0070C0"/>
                </a:solidFill>
              </a:rPr>
              <a:t>10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14</a:t>
            </a:r>
            <a:r>
              <a:rPr lang="en-US" altLang="ja-JP" sz="2800" dirty="0" smtClean="0"/>
              <a:t> / 6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Time for Letter Ballot resolution: 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smtClean="0">
                <a:solidFill>
                  <a:srgbClr val="0070C0"/>
                </a:solidFill>
              </a:rPr>
              <a:t>14 </a:t>
            </a:r>
            <a:r>
              <a:rPr lang="en-US" altLang="ja-JP" sz="2800" dirty="0" smtClean="0"/>
              <a:t>(about 500 tech. comments, 3 recirculation) /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smtClean="0">
                <a:solidFill>
                  <a:srgbClr val="FF0000"/>
                </a:solidFill>
              </a:rPr>
              <a:t>Nov., 2010 ~ </a:t>
            </a:r>
            <a:r>
              <a:rPr lang="en-US" altLang="ja-JP" sz="2800" dirty="0" smtClean="0"/>
              <a:t>(first LB comment (134 Tech. comments) resolution be completed in Jan., 2011)  / 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Mar., 2010~ (first LB failed(about 1400 tech. comments), 2</a:t>
            </a:r>
            <a:r>
              <a:rPr lang="en-US" altLang="ja-JP" sz="2800" baseline="30000" dirty="0" smtClean="0"/>
              <a:t>nd</a:t>
            </a:r>
            <a:r>
              <a:rPr lang="en-US" altLang="ja-JP" sz="2800" dirty="0" smtClean="0"/>
              <a:t> LB comment (713 tech. comments) resolution be completed in Mar., 2011)</a:t>
            </a:r>
          </a:p>
          <a:p>
            <a:pPr marL="571500" indent="-571500">
              <a:buNone/>
            </a:pPr>
            <a:r>
              <a:rPr lang="en-US" altLang="ja-JP" sz="2800" dirty="0" smtClean="0"/>
              <a:t>vii.	Time for Sponsor Ballot resolution: </a:t>
            </a:r>
            <a:r>
              <a:rPr lang="en-US" altLang="ja-JP" sz="2800" dirty="0" smtClean="0">
                <a:solidFill>
                  <a:srgbClr val="0070C0"/>
                </a:solidFill>
              </a:rPr>
              <a:t>4 </a:t>
            </a:r>
            <a:r>
              <a:rPr lang="en-US" altLang="ja-JP" sz="2800" dirty="0" smtClean="0"/>
              <a:t>( 1 recirculation) / - / -</a:t>
            </a:r>
          </a:p>
          <a:p>
            <a:pPr marL="571500" indent="-571500">
              <a:buNone/>
            </a:pPr>
            <a:r>
              <a:rPr lang="en-US" altLang="ja-JP" sz="2800" dirty="0" smtClean="0"/>
              <a:t>viii.	Time for </a:t>
            </a:r>
            <a:r>
              <a:rPr lang="en-US" altLang="ja-JP" sz="2800" dirty="0" err="1" smtClean="0"/>
              <a:t>Revcom</a:t>
            </a:r>
            <a:r>
              <a:rPr lang="en-US" altLang="ja-JP" sz="2800" dirty="0" smtClean="0"/>
              <a:t> approval: </a:t>
            </a:r>
            <a:r>
              <a:rPr lang="en-US" altLang="ja-JP" sz="2800" dirty="0" smtClean="0">
                <a:solidFill>
                  <a:srgbClr val="0070C0"/>
                </a:solidFill>
              </a:rPr>
              <a:t>2</a:t>
            </a:r>
            <a:r>
              <a:rPr lang="en-US" altLang="ja-JP" sz="2800" dirty="0" smtClean="0"/>
              <a:t> / - / -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7710DEE4-27FD-4710-BA1B-5FFFF7967FD4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/>
          </p:cNvGraphicFramePr>
          <p:nvPr>
            <p:ph idx="4294967295"/>
          </p:nvPr>
        </p:nvGraphicFramePr>
        <p:xfrm>
          <a:off x="244477" y="1928802"/>
          <a:ext cx="8613803" cy="4567248"/>
        </p:xfrm>
        <a:graphic>
          <a:graphicData uri="http://schemas.openxmlformats.org/presentationml/2006/ole">
            <p:oleObj spid="_x0000_s28674" name="Worksheet" r:id="rId3" imgW="10391775" imgH="5181600" progId="Excel.Sheet.8">
              <p:embed/>
            </p:oleObj>
          </a:graphicData>
        </a:graphic>
      </p:graphicFrame>
      <p:sp>
        <p:nvSpPr>
          <p:cNvPr id="102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42875" y="738174"/>
            <a:ext cx="9144000" cy="762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altLang="ja-JP" sz="2800" b="1" dirty="0" smtClean="0">
                <a:solidFill>
                  <a:srgbClr val="0070C0"/>
                </a:solidFill>
                <a:ea typeface="ＭＳ Ｐゴシック" pitchFamily="50" charset="-128"/>
              </a:rPr>
              <a:t>802.15.4k Timeline (draft)</a:t>
            </a:r>
            <a:br>
              <a:rPr lang="en-US" altLang="ja-JP" sz="2800" b="1" dirty="0" smtClean="0">
                <a:solidFill>
                  <a:srgbClr val="0070C0"/>
                </a:solidFill>
                <a:ea typeface="ＭＳ Ｐゴシック" pitchFamily="50" charset="-128"/>
              </a:rPr>
            </a:br>
            <a:r>
              <a:rPr lang="en-US" altLang="ja-JP" sz="2700" b="1" dirty="0" smtClean="0">
                <a:solidFill>
                  <a:srgbClr val="0070C0"/>
                </a:solidFill>
                <a:ea typeface="ＭＳ Ｐゴシック" pitchFamily="50" charset="-128"/>
              </a:rPr>
              <a:t>Assumptions: two LB recirculation and one SB recirculation</a:t>
            </a:r>
            <a:r>
              <a:rPr lang="en-US" altLang="ja-JP" sz="3600" dirty="0" smtClean="0">
                <a:solidFill>
                  <a:srgbClr val="0070C0"/>
                </a:solidFill>
                <a:ea typeface="ＭＳ Ｐゴシック" pitchFamily="50" charset="-128"/>
              </a:rPr>
              <a:t/>
            </a:r>
            <a:br>
              <a:rPr lang="en-US" altLang="ja-JP" sz="3600" dirty="0" smtClean="0">
                <a:solidFill>
                  <a:srgbClr val="0070C0"/>
                </a:solidFill>
                <a:ea typeface="ＭＳ Ｐゴシック" pitchFamily="50" charset="-128"/>
              </a:rPr>
            </a:br>
            <a:endParaRPr lang="en-US" altLang="ja-JP" sz="1800" dirty="0" smtClean="0">
              <a:solidFill>
                <a:srgbClr val="0070C0"/>
              </a:solidFill>
              <a:ea typeface="ＭＳ Ｐゴシック" pitchFamily="50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2011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7710DEE4-27FD-4710-BA1B-5FFFF7967FD4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&lt;Shu Kato, NICT&gt;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352</TotalTime>
  <Words>268</Words>
  <Application>Microsoft PowerPoint</Application>
  <PresentationFormat>画面に合わせる (4:3)</PresentationFormat>
  <Paragraphs>62</Paragraphs>
  <Slides>6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IEEE-P802_15</vt:lpstr>
      <vt:lpstr>Worksheet</vt:lpstr>
      <vt:lpstr>スライド 1</vt:lpstr>
      <vt:lpstr>Task Group  802.15.4k Timeline (draft)</vt:lpstr>
      <vt:lpstr>Purpose</vt:lpstr>
      <vt:lpstr>Important Time Frames for TG Timeline  - Depending on how many technical comments received at the first Letter Ballot -</vt:lpstr>
      <vt:lpstr>Past /Current Task Group Performance Examples TG3c (2005/3 – 2009/9) / TG4f (2008/12~) / TG4g (2008/12~) </vt:lpstr>
      <vt:lpstr>802.15.4k Timeline (draft) Assumptions: two LB recirculation and one SB recirculation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subject>IEEE 802.15 &lt;subject&gt;</dc:subject>
  <dc:creator>nict</dc:creator>
  <cp:keywords/>
  <dc:description>&lt;doc#&gt;</dc:description>
  <cp:lastModifiedBy>nict</cp:lastModifiedBy>
  <cp:revision>34</cp:revision>
  <cp:lastPrinted>1998-02-10T13:28:06Z</cp:lastPrinted>
  <dcterms:created xsi:type="dcterms:W3CDTF">2011-01-20T19:50:27Z</dcterms:created>
  <dcterms:modified xsi:type="dcterms:W3CDTF">2011-01-21T02:47:57Z</dcterms:modified>
</cp:coreProperties>
</file>