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370" r:id="rId2"/>
    <p:sldId id="384" r:id="rId3"/>
    <p:sldId id="372" r:id="rId4"/>
    <p:sldId id="387" r:id="rId5"/>
    <p:sldId id="385" r:id="rId6"/>
    <p:sldId id="390" r:id="rId7"/>
    <p:sldId id="389" r:id="rId8"/>
    <p:sldId id="386" r:id="rId9"/>
  </p:sldIdLst>
  <p:sldSz cx="9144000" cy="6858000" type="screen4x3"/>
  <p:notesSz cx="6858000" cy="92360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6600"/>
    <a:srgbClr val="FFFF00"/>
    <a:srgbClr val="006666"/>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32" autoAdjust="0"/>
    <p:restoredTop sz="94705" autoAdjust="0"/>
  </p:normalViewPr>
  <p:slideViewPr>
    <p:cSldViewPr>
      <p:cViewPr varScale="1">
        <p:scale>
          <a:sx n="74" d="100"/>
          <a:sy n="74" d="100"/>
        </p:scale>
        <p:origin x="-654" y="-102"/>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548" y="-7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08F64BA0-1FBC-41B7-A9BD-E24325ECEE83}" type="datetime6">
              <a:rPr lang="en-US" altLang="ko-KR"/>
              <a:pPr/>
              <a:t>July 13</a:t>
            </a:fld>
            <a:endParaRPr lang="en-US" altLang="ko-KR"/>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000">
                <a:ea typeface="굴림" charset="-127"/>
              </a:defRPr>
            </a:lvl1pPr>
          </a:lstStyle>
          <a:p>
            <a:endParaRPr lang="en-US" altLang="ko-KR"/>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a:defRPr sz="1000">
                <a:ea typeface="굴림" charset="-127"/>
              </a:defRPr>
            </a:lvl1pPr>
          </a:lstStyle>
          <a:p>
            <a:r>
              <a:rPr lang="en-US" altLang="ko-KR"/>
              <a:t>Page </a:t>
            </a:r>
            <a:fld id="{21D1822E-5204-405F-9CF1-2723B5D99DB4}" type="slidenum">
              <a:rPr lang="en-US" altLang="ko-KR"/>
              <a:pPr/>
              <a:t>‹#›</a:t>
            </a:fld>
            <a:endParaRPr lang="en-US" altLang="ko-KR"/>
          </a:p>
        </p:txBody>
      </p:sp>
      <p:sp>
        <p:nvSpPr>
          <p:cNvPr id="2355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3559" name="Rectangle 7"/>
          <p:cNvSpPr>
            <a:spLocks noChangeArrowheads="1"/>
          </p:cNvSpPr>
          <p:nvPr/>
        </p:nvSpPr>
        <p:spPr bwMode="auto">
          <a:xfrm>
            <a:off x="685800" y="8610600"/>
            <a:ext cx="2209800" cy="184150"/>
          </a:xfrm>
          <a:prstGeom prst="rect">
            <a:avLst/>
          </a:prstGeom>
          <a:noFill/>
          <a:ln w="9525">
            <a:noFill/>
            <a:miter lim="800000"/>
            <a:headEnd/>
            <a:tailEnd/>
          </a:ln>
        </p:spPr>
        <p:txBody>
          <a:bodyPr lIns="0" tIns="0" rIns="0" bIns="0">
            <a:spAutoFit/>
          </a:bodyPr>
          <a:lstStyle/>
          <a:p>
            <a:r>
              <a:rPr lang="en-US" altLang="ko-KR">
                <a:ea typeface="굴림" charset="-127"/>
              </a:rPr>
              <a:t>Tentative agenda Full WG</a:t>
            </a:r>
          </a:p>
        </p:txBody>
      </p:sp>
      <p:sp>
        <p:nvSpPr>
          <p:cNvPr id="2356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278156866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96B197B8-484B-437B-A405-C7D6A443CD1A}" type="datetime6">
              <a:rPr lang="en-US" altLang="ko-KR"/>
              <a:pPr/>
              <a:t>July 13</a:t>
            </a:fld>
            <a:endParaRPr lang="en-US" altLang="ko-KR"/>
          </a:p>
        </p:txBody>
      </p:sp>
      <p:sp>
        <p:nvSpPr>
          <p:cNvPr id="17412"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a:defRPr sz="1000">
                <a:ea typeface="굴림" charset="-127"/>
              </a:defRPr>
            </a:lvl5pPr>
          </a:lstStyle>
          <a:p>
            <a:pPr lvl="4"/>
            <a:endParaRPr lang="en-US" altLang="ko-KR"/>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a:t>Page </a:t>
            </a:r>
            <a:fld id="{679384AA-EF33-45B7-8EFC-2D36269F1012}" type="slidenum">
              <a:rPr lang="en-US" altLang="ko-KR"/>
              <a:pPr/>
              <a:t>‹#›</a:t>
            </a:fld>
            <a:endParaRPr lang="en-US" altLang="ko-KR"/>
          </a:p>
        </p:txBody>
      </p:sp>
      <p:sp>
        <p:nvSpPr>
          <p:cNvPr id="17416" name="Rectangle 8"/>
          <p:cNvSpPr>
            <a:spLocks noChangeArrowheads="1"/>
          </p:cNvSpPr>
          <p:nvPr/>
        </p:nvSpPr>
        <p:spPr bwMode="auto">
          <a:xfrm>
            <a:off x="715963" y="8942388"/>
            <a:ext cx="2255837" cy="182562"/>
          </a:xfrm>
          <a:prstGeom prst="rect">
            <a:avLst/>
          </a:prstGeom>
          <a:noFill/>
          <a:ln w="9525">
            <a:noFill/>
            <a:miter lim="800000"/>
            <a:headEnd/>
            <a:tailEnd/>
          </a:ln>
        </p:spPr>
        <p:txBody>
          <a:bodyPr lIns="0" tIns="0" rIns="0" bIns="0">
            <a:spAutoFit/>
          </a:bodyPr>
          <a:lstStyle/>
          <a:p>
            <a:pPr defTabSz="895350"/>
            <a:r>
              <a:rPr lang="en-US" altLang="ko-KR">
                <a:ea typeface="굴림" charset="-127"/>
              </a:rPr>
              <a:t>Tentative agenda Full WG</a:t>
            </a:r>
          </a:p>
        </p:txBody>
      </p:sp>
      <p:sp>
        <p:nvSpPr>
          <p:cNvPr id="1741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741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3399759908"/>
      </p:ext>
    </p:extLst>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dt" sz="quarter" idx="1"/>
          </p:nvPr>
        </p:nvSpPr>
        <p:spPr>
          <a:noFill/>
        </p:spPr>
        <p:txBody>
          <a:bodyPr/>
          <a:lstStyle/>
          <a:p>
            <a:fld id="{4B2F59AB-E493-40DE-ACA1-5B98A49EA435}" type="datetime6">
              <a:rPr lang="en-US" altLang="ko-KR"/>
              <a:pPr/>
              <a:t>July 13</a:t>
            </a:fld>
            <a:endParaRPr lang="en-US" altLang="ko-KR" dirty="0"/>
          </a:p>
        </p:txBody>
      </p:sp>
      <p:sp>
        <p:nvSpPr>
          <p:cNvPr id="18435" name="Rectangle 7"/>
          <p:cNvSpPr>
            <a:spLocks noGrp="1" noChangeArrowheads="1"/>
          </p:cNvSpPr>
          <p:nvPr>
            <p:ph type="sldNum" sz="quarter" idx="5"/>
          </p:nvPr>
        </p:nvSpPr>
        <p:spPr>
          <a:noFill/>
        </p:spPr>
        <p:txBody>
          <a:bodyPr/>
          <a:lstStyle/>
          <a:p>
            <a:r>
              <a:rPr lang="en-US" altLang="ko-KR" dirty="0"/>
              <a:t>Page </a:t>
            </a:r>
            <a:fld id="{1947713B-9E3B-4CF5-AF7E-FEA9F13396C5}" type="slidenum">
              <a:rPr lang="en-US" altLang="ko-KR"/>
              <a:pPr/>
              <a:t>1</a:t>
            </a:fld>
            <a:endParaRPr lang="en-US" altLang="ko-KR" dirty="0"/>
          </a:p>
        </p:txBody>
      </p:sp>
      <p:sp>
        <p:nvSpPr>
          <p:cNvPr id="18436" name="Rectangle 2"/>
          <p:cNvSpPr>
            <a:spLocks noGrp="1" noRot="1" noChangeAspect="1" noChangeArrowheads="1" noTextEdit="1"/>
          </p:cNvSpPr>
          <p:nvPr>
            <p:ph type="sldImg"/>
          </p:nvPr>
        </p:nvSpPr>
        <p:spPr>
          <a:ln/>
        </p:spPr>
      </p:sp>
      <p:sp>
        <p:nvSpPr>
          <p:cNvPr id="18437"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dt" sz="quarter" idx="1"/>
          </p:nvPr>
        </p:nvSpPr>
        <p:spPr>
          <a:noFill/>
        </p:spPr>
        <p:txBody>
          <a:bodyPr/>
          <a:lstStyle/>
          <a:p>
            <a:fld id="{C9A1BDA7-E378-4FA1-963E-9C2F23B73BB3}" type="datetime6">
              <a:rPr lang="en-US" altLang="ko-KR"/>
              <a:pPr/>
              <a:t>July 13</a:t>
            </a:fld>
            <a:endParaRPr lang="en-US" altLang="ko-KR" dirty="0"/>
          </a:p>
        </p:txBody>
      </p:sp>
      <p:sp>
        <p:nvSpPr>
          <p:cNvPr id="19459" name="Rectangle 7"/>
          <p:cNvSpPr>
            <a:spLocks noGrp="1" noChangeArrowheads="1"/>
          </p:cNvSpPr>
          <p:nvPr>
            <p:ph type="sldNum" sz="quarter" idx="5"/>
          </p:nvPr>
        </p:nvSpPr>
        <p:spPr>
          <a:noFill/>
        </p:spPr>
        <p:txBody>
          <a:bodyPr/>
          <a:lstStyle/>
          <a:p>
            <a:r>
              <a:rPr lang="en-US" altLang="ko-KR" dirty="0"/>
              <a:t>Page </a:t>
            </a:r>
            <a:fld id="{657BA1DC-11B0-45A6-8A64-BA2128F712D2}" type="slidenum">
              <a:rPr lang="en-US" altLang="ko-KR"/>
              <a:pPr/>
              <a:t>3</a:t>
            </a:fld>
            <a:endParaRPr lang="en-US" altLang="ko-KR" dirty="0"/>
          </a:p>
        </p:txBody>
      </p:sp>
      <p:sp>
        <p:nvSpPr>
          <p:cNvPr id="19460" name="Rectangle 2"/>
          <p:cNvSpPr>
            <a:spLocks noGrp="1" noRot="1" noChangeAspect="1" noChangeArrowheads="1" noTextEdit="1"/>
          </p:cNvSpPr>
          <p:nvPr>
            <p:ph type="sldImg"/>
          </p:nvPr>
        </p:nvSpPr>
        <p:spPr>
          <a:ln/>
        </p:spPr>
      </p:sp>
      <p:sp>
        <p:nvSpPr>
          <p:cNvPr id="19461"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dt" sz="quarter" idx="1"/>
          </p:nvPr>
        </p:nvSpPr>
        <p:spPr>
          <a:noFill/>
        </p:spPr>
        <p:txBody>
          <a:bodyPr/>
          <a:lstStyle/>
          <a:p>
            <a:fld id="{0ABCF9E2-B099-45B5-9F7C-BA0CA59BDA45}" type="datetime6">
              <a:rPr lang="en-US" altLang="ko-KR"/>
              <a:pPr/>
              <a:t>July 13</a:t>
            </a:fld>
            <a:endParaRPr lang="en-US" altLang="ko-KR" dirty="0"/>
          </a:p>
        </p:txBody>
      </p:sp>
      <p:sp>
        <p:nvSpPr>
          <p:cNvPr id="20483" name="Rectangle 7"/>
          <p:cNvSpPr>
            <a:spLocks noGrp="1" noChangeArrowheads="1"/>
          </p:cNvSpPr>
          <p:nvPr>
            <p:ph type="sldNum" sz="quarter" idx="5"/>
          </p:nvPr>
        </p:nvSpPr>
        <p:spPr>
          <a:noFill/>
        </p:spPr>
        <p:txBody>
          <a:bodyPr/>
          <a:lstStyle/>
          <a:p>
            <a:r>
              <a:rPr lang="en-US" altLang="ko-KR" dirty="0"/>
              <a:t>Page </a:t>
            </a:r>
            <a:fld id="{CA852344-3519-4062-8FFE-69D3370F56E4}" type="slidenum">
              <a:rPr lang="en-US" altLang="ko-KR"/>
              <a:pPr/>
              <a:t>4</a:t>
            </a:fld>
            <a:endParaRPr lang="en-US" altLang="ko-KR" dirty="0"/>
          </a:p>
        </p:txBody>
      </p:sp>
      <p:sp>
        <p:nvSpPr>
          <p:cNvPr id="20484" name="Rectangle 2"/>
          <p:cNvSpPr>
            <a:spLocks noGrp="1" noRot="1" noChangeAspect="1" noChangeArrowheads="1" noTextEdit="1"/>
          </p:cNvSpPr>
          <p:nvPr>
            <p:ph type="sldImg"/>
          </p:nvPr>
        </p:nvSpPr>
        <p:spPr>
          <a:ln/>
        </p:spPr>
      </p:sp>
      <p:sp>
        <p:nvSpPr>
          <p:cNvPr id="20485"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p:spPr>
        <p:txBody>
          <a:bodyPr/>
          <a:lstStyle/>
          <a:p>
            <a:fld id="{4E5BE05F-4AB7-4FD6-85B9-D9827F26D10D}" type="datetime6">
              <a:rPr lang="en-US" altLang="ko-KR"/>
              <a:pPr/>
              <a:t>July 13</a:t>
            </a:fld>
            <a:endParaRPr lang="en-US" altLang="ko-KR" dirty="0"/>
          </a:p>
        </p:txBody>
      </p:sp>
      <p:sp>
        <p:nvSpPr>
          <p:cNvPr id="22531" name="Rectangle 7"/>
          <p:cNvSpPr>
            <a:spLocks noGrp="1" noChangeArrowheads="1"/>
          </p:cNvSpPr>
          <p:nvPr>
            <p:ph type="sldNum" sz="quarter" idx="5"/>
          </p:nvPr>
        </p:nvSpPr>
        <p:spPr>
          <a:noFill/>
        </p:spPr>
        <p:txBody>
          <a:bodyPr/>
          <a:lstStyle/>
          <a:p>
            <a:r>
              <a:rPr lang="en-US" altLang="ko-KR" dirty="0"/>
              <a:t>Page </a:t>
            </a:r>
            <a:fld id="{F4D2CE43-1709-43A1-AE38-0731F4665987}" type="slidenum">
              <a:rPr lang="en-US" altLang="ko-KR"/>
              <a:pPr/>
              <a:t>8</a:t>
            </a:fld>
            <a:endParaRPr lang="en-US" altLang="ko-KR" dirty="0"/>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69213E2-5C75-4E72-ADC0-2DB43F82F4D3}" type="slidenum">
              <a:rPr lang="en-US" altLang="ko-K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1F7EE9B6-C75F-4E2D-9843-F27F5C6AA828}" type="slidenum">
              <a:rPr lang="en-US" altLang="ko-K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6"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526F59E6-31D6-4C1C-AD86-14BEC6C82885}" type="slidenum">
              <a:rPr lang="en-US" altLang="ko-K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3"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4" name="Rectangle 6"/>
          <p:cNvSpPr>
            <a:spLocks noGrp="1" noChangeArrowheads="1"/>
          </p:cNvSpPr>
          <p:nvPr>
            <p:ph type="sldNum" sz="quarter" idx="12"/>
          </p:nvPr>
        </p:nvSpPr>
        <p:spPr/>
        <p:txBody>
          <a:bodyPr/>
          <a:lstStyle>
            <a:lvl1pPr>
              <a:defRPr/>
            </a:lvl1pPr>
          </a:lstStyle>
          <a:p>
            <a:r>
              <a:rPr lang="en-US" altLang="ko-KR"/>
              <a:t>Slide </a:t>
            </a:r>
            <a:fld id="{3A7BA5C9-A822-4C20-955F-BBD7AABA9BB5}" type="slidenum">
              <a:rPr lang="en-US" altLang="ko-K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6"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B780BF4D-CC67-43A5-9F47-0E9EE26D1EC4}" type="slidenum">
              <a:rPr lang="en-US" altLang="ko-K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6"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CD081C28-875F-4326-B024-EC94112F515A}" type="slidenum">
              <a:rPr lang="en-US" altLang="ko-K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49401D7D-1389-40A5-9353-92C10EC45BC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400800" y="-2209800"/>
            <a:ext cx="2133600" cy="48768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0" y="-2209800"/>
            <a:ext cx="6248400" cy="48768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2CFA474-4AC8-42C1-BCD2-4D11448BFE24}"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0" y="-22098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762000" y="396875"/>
            <a:ext cx="10668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smtClean="0"/>
              <a:t>March 2013</a:t>
            </a:r>
            <a:endParaRPr lang="en-US" altLang="ko-KR" dirty="0"/>
          </a:p>
        </p:txBody>
      </p:sp>
      <p:sp>
        <p:nvSpPr>
          <p:cNvPr id="1029" name="Rectangle 5"/>
          <p:cNvSpPr>
            <a:spLocks noGrp="1" noChangeArrowheads="1"/>
          </p:cNvSpPr>
          <p:nvPr>
            <p:ph type="ftr" sz="quarter" idx="3"/>
          </p:nvPr>
        </p:nvSpPr>
        <p:spPr bwMode="auto">
          <a:xfrm>
            <a:off x="6248400" y="647700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en-US" altLang="ko-KR" dirty="0" err="1"/>
              <a:t>Yeong</a:t>
            </a:r>
            <a:r>
              <a:rPr lang="en-US" altLang="ko-KR" dirty="0"/>
              <a:t> Min Jang, </a:t>
            </a:r>
            <a:r>
              <a:rPr lang="en-US" altLang="ko-KR" dirty="0" err="1"/>
              <a:t>Kookmin</a:t>
            </a:r>
            <a:r>
              <a:rPr lang="en-US" altLang="ko-KR" dirty="0"/>
              <a:t>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53E8C03F-F514-4906-AAC8-806673786EEB}" type="slidenum">
              <a:rPr lang="en-US" altLang="ko-KR"/>
              <a:pPr/>
              <a:t>‹#›</a:t>
            </a:fld>
            <a:endParaRPr lang="en-US" altLang="ko-KR"/>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p:spPr>
        <p:txBody>
          <a:bodyPr lIns="0" tIns="0" rIns="0" bIns="0" anchor="b">
            <a:spAutoFit/>
          </a:bodyPr>
          <a:lstStyle/>
          <a:p>
            <a:pPr marL="1428750" lvl="4" algn="r"/>
            <a:r>
              <a:rPr lang="en-US" altLang="ko-KR" sz="1400" b="1">
                <a:ea typeface="굴림" charset="-127"/>
              </a:rPr>
              <a:t>doc.: IEEE </a:t>
            </a:r>
            <a:r>
              <a:rPr lang="en-US" altLang="ko-KR" b="1">
                <a:ea typeface="굴림" charset="-127"/>
              </a:rPr>
              <a:t>15-08-0214-01-vlc</a:t>
            </a:r>
            <a:r>
              <a:rPr lang="en-GB" altLang="ko-KR">
                <a:ea typeface="굴림" charset="-127"/>
              </a:rPr>
              <a:t> </a:t>
            </a:r>
            <a:endParaRPr lang="en-US" altLang="ko-KR">
              <a:ea typeface="굴림" charset="-127"/>
            </a:endParaRPr>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p:spPr>
        <p:txBody>
          <a:bodyPr lIns="0" tIns="0" rIns="0" bIns="0">
            <a:spAutoFit/>
          </a:bodyPr>
          <a:lstStyle/>
          <a:p>
            <a:r>
              <a:rPr lang="en-US" altLang="ko-KR">
                <a:ea typeface="굴림" charset="-127"/>
              </a:rPr>
              <a:t>IG-LED</a:t>
            </a:r>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Lst>
  <p:hf hdr="0"/>
  <p:txStyles>
    <p:titleStyle>
      <a:lvl1pPr algn="ctr" rtl="0" eaLnBrk="0" fontAlgn="base" hangingPunct="0">
        <a:spcBef>
          <a:spcPct val="0"/>
        </a:spcBef>
        <a:spcAft>
          <a:spcPct val="0"/>
        </a:spcAft>
        <a:defRPr sz="4000">
          <a:solidFill>
            <a:schemeClr val="tx2"/>
          </a:solidFill>
          <a:latin typeface="+mj-lt"/>
          <a:ea typeface="+mj-ea"/>
          <a:cs typeface="+mj-cs"/>
        </a:defRPr>
      </a:lvl1pPr>
      <a:lvl2pPr algn="ctr" rtl="0" eaLnBrk="0" fontAlgn="base" hangingPunct="0">
        <a:spcBef>
          <a:spcPct val="0"/>
        </a:spcBef>
        <a:spcAft>
          <a:spcPct val="0"/>
        </a:spcAft>
        <a:defRPr sz="4000">
          <a:solidFill>
            <a:schemeClr val="tx2"/>
          </a:solidFill>
          <a:latin typeface="Times New Roman" pitchFamily="18" charset="0"/>
        </a:defRPr>
      </a:lvl2pPr>
      <a:lvl3pPr algn="ctr" rtl="0" eaLnBrk="0" fontAlgn="base" hangingPunct="0">
        <a:spcBef>
          <a:spcPct val="0"/>
        </a:spcBef>
        <a:spcAft>
          <a:spcPct val="0"/>
        </a:spcAft>
        <a:defRPr sz="4000">
          <a:solidFill>
            <a:schemeClr val="tx2"/>
          </a:solidFill>
          <a:latin typeface="Times New Roman" pitchFamily="18" charset="0"/>
        </a:defRPr>
      </a:lvl3pPr>
      <a:lvl4pPr algn="ctr" rtl="0" eaLnBrk="0" fontAlgn="base" hangingPunct="0">
        <a:spcBef>
          <a:spcPct val="0"/>
        </a:spcBef>
        <a:spcAft>
          <a:spcPct val="0"/>
        </a:spcAft>
        <a:defRPr sz="4000">
          <a:solidFill>
            <a:schemeClr val="tx2"/>
          </a:solidFill>
          <a:latin typeface="Times New Roman" pitchFamily="18" charset="0"/>
        </a:defRPr>
      </a:lvl4pPr>
      <a:lvl5pPr algn="ctr" rtl="0" eaLnBrk="0" fontAlgn="base" hangingPunct="0">
        <a:spcBef>
          <a:spcPct val="0"/>
        </a:spcBef>
        <a:spcAft>
          <a:spcPct val="0"/>
        </a:spcAft>
        <a:defRPr sz="4000">
          <a:solidFill>
            <a:schemeClr val="tx2"/>
          </a:solidFill>
          <a:latin typeface="Times New Roman" pitchFamily="18" charset="0"/>
        </a:defRPr>
      </a:lvl5pPr>
      <a:lvl6pPr marL="457200" algn="ctr" rtl="0" eaLnBrk="0" fontAlgn="base" hangingPunct="0">
        <a:spcBef>
          <a:spcPct val="0"/>
        </a:spcBef>
        <a:spcAft>
          <a:spcPct val="0"/>
        </a:spcAft>
        <a:defRPr sz="4000">
          <a:solidFill>
            <a:schemeClr val="tx2"/>
          </a:solidFill>
          <a:latin typeface="Times New Roman" pitchFamily="18" charset="0"/>
        </a:defRPr>
      </a:lvl6pPr>
      <a:lvl7pPr marL="914400" algn="ctr" rtl="0" eaLnBrk="0" fontAlgn="base" hangingPunct="0">
        <a:spcBef>
          <a:spcPct val="0"/>
        </a:spcBef>
        <a:spcAft>
          <a:spcPct val="0"/>
        </a:spcAft>
        <a:defRPr sz="4000">
          <a:solidFill>
            <a:schemeClr val="tx2"/>
          </a:solidFill>
          <a:latin typeface="Times New Roman" pitchFamily="18" charset="0"/>
        </a:defRPr>
      </a:lvl7pPr>
      <a:lvl8pPr marL="1371600" algn="ctr" rtl="0" eaLnBrk="0" fontAlgn="base" hangingPunct="0">
        <a:spcBef>
          <a:spcPct val="0"/>
        </a:spcBef>
        <a:spcAft>
          <a:spcPct val="0"/>
        </a:spcAft>
        <a:defRPr sz="4000">
          <a:solidFill>
            <a:schemeClr val="tx2"/>
          </a:solidFill>
          <a:latin typeface="Times New Roman" pitchFamily="18" charset="0"/>
        </a:defRPr>
      </a:lvl8pPr>
      <a:lvl9pPr marL="1828800" algn="ctr" rtl="0" eaLnBrk="0" fontAlgn="base" hangingPunct="0">
        <a:spcBef>
          <a:spcPct val="0"/>
        </a:spcBef>
        <a:spcAft>
          <a:spcPct val="0"/>
        </a:spcAft>
        <a:defRPr sz="40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날짜 개체 틀 3"/>
          <p:cNvSpPr>
            <a:spLocks noGrp="1"/>
          </p:cNvSpPr>
          <p:nvPr>
            <p:ph type="dt" sz="half" idx="10"/>
          </p:nvPr>
        </p:nvSpPr>
        <p:spPr>
          <a:xfrm>
            <a:off x="762000" y="397331"/>
            <a:ext cx="1066800" cy="215444"/>
          </a:xfrm>
          <a:noFill/>
        </p:spPr>
        <p:txBody>
          <a:bodyPr/>
          <a:lstStyle/>
          <a:p>
            <a:r>
              <a:rPr lang="en-US" altLang="ko-KR" dirty="0" smtClean="0"/>
              <a:t>July 2013</a:t>
            </a:r>
          </a:p>
        </p:txBody>
      </p:sp>
      <p:sp>
        <p:nvSpPr>
          <p:cNvPr id="10245"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0243" name="슬라이드 번호 개체 틀 5"/>
          <p:cNvSpPr>
            <a:spLocks noGrp="1"/>
          </p:cNvSpPr>
          <p:nvPr>
            <p:ph type="sldNum" sz="quarter" idx="12"/>
          </p:nvPr>
        </p:nvSpPr>
        <p:spPr>
          <a:noFill/>
        </p:spPr>
        <p:txBody>
          <a:bodyPr/>
          <a:lstStyle/>
          <a:p>
            <a:r>
              <a:rPr lang="en-US" altLang="ko-KR" dirty="0"/>
              <a:t>Slide </a:t>
            </a:r>
            <a:fld id="{E65C9EE4-308F-4986-AA30-6072C69C1F83}" type="slidenum">
              <a:rPr lang="en-US" altLang="ko-KR"/>
              <a:pPr/>
              <a:t>1</a:t>
            </a:fld>
            <a:endParaRPr lang="en-US" altLang="ko-KR" dirty="0"/>
          </a:p>
        </p:txBody>
      </p:sp>
      <p:sp>
        <p:nvSpPr>
          <p:cNvPr id="256004" name="Rectangle 4"/>
          <p:cNvSpPr>
            <a:spLocks noChangeArrowheads="1"/>
          </p:cNvSpPr>
          <p:nvPr/>
        </p:nvSpPr>
        <p:spPr bwMode="auto">
          <a:xfrm>
            <a:off x="533400" y="762000"/>
            <a:ext cx="8001000" cy="5448300"/>
          </a:xfrm>
          <a:prstGeom prst="rect">
            <a:avLst/>
          </a:prstGeom>
          <a:noFill/>
          <a:ln w="12700">
            <a:noFill/>
            <a:miter lim="800000"/>
            <a:headEnd type="none" w="sm" len="sm"/>
            <a:tailEnd type="none" w="sm" len="sm"/>
          </a:ln>
          <a:effectLst/>
        </p:spPr>
        <p:txBody>
          <a:bodyPr>
            <a:spAutoFit/>
          </a:bodyPr>
          <a:lstStyle/>
          <a:p>
            <a:pPr marL="914400" indent="-914400"/>
            <a:r>
              <a:rPr lang="en-US" altLang="ko-KR" sz="2000" b="1" u="sng" dirty="0">
                <a:effectLst>
                  <a:outerShdw blurRad="38100" dist="38100" dir="2700000" algn="tl">
                    <a:srgbClr val="C0C0C0"/>
                  </a:outerShdw>
                </a:effectLst>
                <a:ea typeface="굴림" charset="-127"/>
              </a:rPr>
              <a:t>Project: IEEE P802.15 Working Group for Wireless Personal Area Networks (WPANs)</a:t>
            </a:r>
            <a:endParaRPr lang="en-US" altLang="ko-KR" sz="2000" b="1" dirty="0">
              <a:ea typeface="굴림" charset="-127"/>
            </a:endParaRPr>
          </a:p>
          <a:p>
            <a:pPr marL="914400" indent="-914400"/>
            <a:endParaRPr lang="en-US" altLang="ko-KR" sz="2000" dirty="0">
              <a:ea typeface="굴림" charset="-127"/>
            </a:endParaRPr>
          </a:p>
          <a:p>
            <a:pPr marL="914400" indent="-914400"/>
            <a:r>
              <a:rPr lang="en-US" altLang="ko-KR" sz="1800" b="1" dirty="0">
                <a:ea typeface="굴림" charset="-127"/>
              </a:rPr>
              <a:t>Submission Title:</a:t>
            </a:r>
            <a:r>
              <a:rPr lang="en-US" altLang="ko-KR" sz="1800" dirty="0">
                <a:ea typeface="굴림" charset="-127"/>
              </a:rPr>
              <a:t>  IG-LED Closing Report for </a:t>
            </a:r>
            <a:r>
              <a:rPr lang="en-US" altLang="ko-KR" sz="1800" dirty="0" smtClean="0">
                <a:ea typeface="굴림" charset="-127"/>
              </a:rPr>
              <a:t>Geneva  July 2013</a:t>
            </a:r>
            <a:endParaRPr lang="en-US" altLang="ko-KR" sz="1800" dirty="0">
              <a:ea typeface="굴림" charset="-127"/>
            </a:endParaRPr>
          </a:p>
          <a:p>
            <a:pPr marL="914400" indent="-914400"/>
            <a:r>
              <a:rPr lang="en-US" altLang="ko-KR" sz="1800" b="1" dirty="0">
                <a:ea typeface="굴림" charset="-127"/>
              </a:rPr>
              <a:t>Date Submitted</a:t>
            </a:r>
            <a:r>
              <a:rPr lang="en-US" altLang="ko-KR" sz="1800" b="1" dirty="0" smtClean="0">
                <a:ea typeface="굴림" charset="-127"/>
              </a:rPr>
              <a:t>: July 18 2013</a:t>
            </a:r>
            <a:endParaRPr lang="en-US" altLang="ko-KR" sz="1800" dirty="0">
              <a:ea typeface="굴림" charset="-127"/>
            </a:endParaRPr>
          </a:p>
          <a:p>
            <a:pPr marL="914400" indent="-914400"/>
            <a:r>
              <a:rPr lang="en-US" altLang="ko-KR" sz="1800" b="1" dirty="0">
                <a:ea typeface="굴림" charset="-127"/>
              </a:rPr>
              <a:t>Source:</a:t>
            </a:r>
            <a:r>
              <a:rPr lang="en-US" altLang="ko-KR" sz="1800" dirty="0">
                <a:ea typeface="굴림" charset="-127"/>
              </a:rPr>
              <a:t> 	 Yeong Min Jang, Kookmin University</a:t>
            </a:r>
          </a:p>
          <a:p>
            <a:pPr marL="914400" indent="-914400"/>
            <a:r>
              <a:rPr lang="en-US" altLang="ko-KR" sz="1800" b="1" dirty="0">
                <a:ea typeface="굴림" charset="-127"/>
              </a:rPr>
              <a:t>Contact: </a:t>
            </a:r>
            <a:r>
              <a:rPr lang="en-US" altLang="ko-KR" dirty="0">
                <a:ea typeface="굴림" charset="-127"/>
              </a:rPr>
              <a:t>	</a:t>
            </a:r>
            <a:r>
              <a:rPr lang="en-US" altLang="ko-KR" sz="1800" dirty="0">
                <a:ea typeface="굴림" charset="-127"/>
              </a:rPr>
              <a:t> Yeong Min Jang, Kookmin University</a:t>
            </a:r>
          </a:p>
          <a:p>
            <a:pPr marL="914400" indent="-914400"/>
            <a:r>
              <a:rPr lang="en-US" altLang="ko-KR" sz="1800" b="1" dirty="0">
                <a:ea typeface="굴림" charset="-127"/>
              </a:rPr>
              <a:t>Voice:</a:t>
            </a:r>
            <a:r>
              <a:rPr lang="en-US" altLang="ko-KR" sz="1800" dirty="0">
                <a:ea typeface="굴림" charset="-127"/>
              </a:rPr>
              <a:t> 	E-Mail: yjang@kookmin.ac.kr 	</a:t>
            </a:r>
          </a:p>
          <a:p>
            <a:pPr marL="914400" indent="-914400"/>
            <a:r>
              <a:rPr lang="en-US" altLang="ko-KR" sz="1800" b="1" dirty="0">
                <a:ea typeface="굴림" charset="-127"/>
              </a:rPr>
              <a:t>Re:</a:t>
            </a:r>
            <a:r>
              <a:rPr lang="en-US" altLang="ko-KR" sz="1800" dirty="0">
                <a:ea typeface="굴림" charset="-127"/>
              </a:rPr>
              <a:t> 	IG-LED Closing Report for  </a:t>
            </a:r>
            <a:r>
              <a:rPr lang="en-US" altLang="ko-KR" sz="1800" dirty="0" smtClean="0">
                <a:ea typeface="굴림" charset="-127"/>
              </a:rPr>
              <a:t>July 2013 </a:t>
            </a:r>
            <a:r>
              <a:rPr lang="en-US" altLang="ko-KR" sz="1800" dirty="0">
                <a:ea typeface="굴림" charset="-127"/>
              </a:rPr>
              <a:t>Session</a:t>
            </a:r>
          </a:p>
          <a:p>
            <a:pPr marL="914400" indent="-914400"/>
            <a:r>
              <a:rPr lang="en-US" altLang="ko-KR" sz="1800" b="1" dirty="0">
                <a:ea typeface="굴림" charset="-127"/>
              </a:rPr>
              <a:t>Abstract: </a:t>
            </a:r>
            <a:r>
              <a:rPr lang="en-US" altLang="ko-KR" sz="1800" dirty="0">
                <a:ea typeface="굴림" charset="-127"/>
              </a:rPr>
              <a:t>Closing Report for the IG-LED Session in </a:t>
            </a:r>
            <a:r>
              <a:rPr lang="en-US" altLang="ko-KR" sz="1800" dirty="0" smtClean="0">
                <a:ea typeface="굴림" charset="-127"/>
              </a:rPr>
              <a:t>Geneva </a:t>
            </a:r>
          </a:p>
          <a:p>
            <a:pPr marL="914400" indent="-914400"/>
            <a:r>
              <a:rPr lang="en-US" altLang="ko-KR" sz="1800" b="1" dirty="0" smtClean="0">
                <a:ea typeface="굴림" charset="-127"/>
              </a:rPr>
              <a:t>Purpose</a:t>
            </a:r>
            <a:r>
              <a:rPr lang="en-US" altLang="ko-KR" sz="1800" b="1" dirty="0">
                <a:ea typeface="굴림" charset="-127"/>
              </a:rPr>
              <a:t>:</a:t>
            </a:r>
            <a:r>
              <a:rPr lang="en-US" altLang="ko-KR" sz="1800" dirty="0">
                <a:ea typeface="굴림" charset="-127"/>
              </a:rPr>
              <a:t>	To investigate forming an LED PHY and MAC Interest Group.</a:t>
            </a:r>
          </a:p>
          <a:p>
            <a:pPr marL="914400" indent="-914400"/>
            <a:r>
              <a:rPr lang="en-US" altLang="ko-KR" sz="1800" b="1" dirty="0">
                <a:ea typeface="굴림" charset="-127"/>
              </a:rPr>
              <a:t>Notice:</a:t>
            </a:r>
            <a:r>
              <a:rPr lang="en-US" altLang="ko-KR" sz="1800" dirty="0">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a:r>
              <a:rPr lang="en-US" altLang="ko-KR" sz="1800" b="1" dirty="0">
                <a:ea typeface="굴림" charset="-127"/>
              </a:rPr>
              <a:t>Release:</a:t>
            </a:r>
            <a:r>
              <a:rPr lang="en-US" altLang="ko-KR" sz="1800" dirty="0">
                <a:ea typeface="굴림" charset="-127"/>
              </a:rPr>
              <a:t>	The contributor acknowledges and accepts that this contribution becomes the property of IEEE and may be made publicly available by P802.15.	</a:t>
            </a:r>
          </a:p>
        </p:txBody>
      </p:sp>
      <p:grpSp>
        <p:nvGrpSpPr>
          <p:cNvPr id="8" name="그룹 7"/>
          <p:cNvGrpSpPr/>
          <p:nvPr/>
        </p:nvGrpSpPr>
        <p:grpSpPr>
          <a:xfrm>
            <a:off x="6088040" y="296840"/>
            <a:ext cx="3429000" cy="307777"/>
            <a:chOff x="6088040" y="296840"/>
            <a:chExt cx="3429000" cy="307777"/>
          </a:xfrm>
        </p:grpSpPr>
        <p:sp>
          <p:nvSpPr>
            <p:cNvPr id="6" name="직사각형 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7" name="TextBox 6"/>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IEEE </a:t>
              </a:r>
              <a:r>
                <a:rPr lang="en-US" altLang="ko-KR" sz="1400" b="1" dirty="0" smtClean="0">
                  <a:latin typeface="+mj-lt"/>
                </a:rPr>
                <a:t>15-13-0467-00-0led</a:t>
              </a:r>
              <a:endParaRPr lang="ko-KR" altLang="en-US" sz="1400" b="1" dirty="0">
                <a:latin typeface="+mj-lt"/>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날짜 개체 틀 3"/>
          <p:cNvSpPr>
            <a:spLocks noGrp="1"/>
          </p:cNvSpPr>
          <p:nvPr>
            <p:ph type="dt" sz="half" idx="10"/>
          </p:nvPr>
        </p:nvSpPr>
        <p:spPr>
          <a:noFill/>
        </p:spPr>
        <p:txBody>
          <a:bodyPr/>
          <a:lstStyle/>
          <a:p>
            <a:r>
              <a:rPr lang="en-US" altLang="ko-KR" dirty="0" smtClean="0"/>
              <a:t>July 2013</a:t>
            </a:r>
          </a:p>
        </p:txBody>
      </p:sp>
      <p:sp>
        <p:nvSpPr>
          <p:cNvPr id="11268"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1266" name="슬라이드 번호 개체 틀 3"/>
          <p:cNvSpPr>
            <a:spLocks noGrp="1"/>
          </p:cNvSpPr>
          <p:nvPr>
            <p:ph type="sldNum" sz="quarter" idx="12"/>
          </p:nvPr>
        </p:nvSpPr>
        <p:spPr>
          <a:noFill/>
        </p:spPr>
        <p:txBody>
          <a:bodyPr/>
          <a:lstStyle/>
          <a:p>
            <a:r>
              <a:rPr lang="en-US" altLang="ko-KR" dirty="0"/>
              <a:t>Slide </a:t>
            </a:r>
            <a:fld id="{A790B2A2-FF82-4748-A902-F4E0ED896DDB}" type="slidenum">
              <a:rPr lang="en-US" altLang="ko-KR"/>
              <a:pPr/>
              <a:t>2</a:t>
            </a:fld>
            <a:endParaRPr lang="en-US" altLang="ko-KR" dirty="0"/>
          </a:p>
        </p:txBody>
      </p:sp>
      <p:sp>
        <p:nvSpPr>
          <p:cNvPr id="11267" name="Rectangle 4"/>
          <p:cNvSpPr>
            <a:spLocks noChangeArrowheads="1"/>
          </p:cNvSpPr>
          <p:nvPr/>
        </p:nvSpPr>
        <p:spPr bwMode="auto">
          <a:xfrm>
            <a:off x="1273632" y="1905000"/>
            <a:ext cx="6603091" cy="3170099"/>
          </a:xfrm>
          <a:prstGeom prst="rect">
            <a:avLst/>
          </a:prstGeom>
          <a:noFill/>
          <a:ln w="12700">
            <a:noFill/>
            <a:miter lim="800000"/>
            <a:headEnd type="none" w="sm" len="sm"/>
            <a:tailEnd type="none" w="sm" len="sm"/>
          </a:ln>
        </p:spPr>
        <p:txBody>
          <a:bodyPr wrap="none">
            <a:spAutoFit/>
          </a:bodyPr>
          <a:lstStyle/>
          <a:p>
            <a:pPr algn="ctr"/>
            <a:r>
              <a:rPr lang="en-US" altLang="ja-JP" sz="4000" b="1" dirty="0">
                <a:solidFill>
                  <a:schemeClr val="tx2"/>
                </a:solidFill>
                <a:ea typeface="ＭＳ Ｐゴシック" pitchFamily="34" charset="-128"/>
              </a:rPr>
              <a:t>IG-LED </a:t>
            </a:r>
            <a:r>
              <a:rPr lang="en-US" altLang="ja-JP" sz="4000" b="1" dirty="0" smtClean="0">
                <a:solidFill>
                  <a:schemeClr val="tx2"/>
                </a:solidFill>
                <a:ea typeface="ＭＳ Ｐゴシック" pitchFamily="34" charset="-128"/>
              </a:rPr>
              <a:t>5</a:t>
            </a:r>
            <a:r>
              <a:rPr lang="en-US" altLang="ja-JP" sz="4000" b="1" baseline="30000" dirty="0" smtClean="0">
                <a:solidFill>
                  <a:schemeClr val="tx2"/>
                </a:solidFill>
                <a:ea typeface="ＭＳ Ｐゴシック" pitchFamily="34" charset="-128"/>
              </a:rPr>
              <a:t>th</a:t>
            </a:r>
            <a:r>
              <a:rPr lang="en-US" altLang="ja-JP" sz="4000" b="1" dirty="0" smtClean="0">
                <a:solidFill>
                  <a:schemeClr val="tx2"/>
                </a:solidFill>
                <a:ea typeface="ＭＳ Ｐゴシック" pitchFamily="34" charset="-128"/>
              </a:rPr>
              <a:t>Meeting</a:t>
            </a:r>
            <a:r>
              <a:rPr lang="en-US" altLang="ja-JP" sz="4000" b="1" dirty="0">
                <a:solidFill>
                  <a:schemeClr val="tx2"/>
                </a:solidFill>
                <a:ea typeface="ＭＳ Ｐゴシック" pitchFamily="34" charset="-128"/>
              </a:rPr>
              <a:t>, </a:t>
            </a:r>
            <a:r>
              <a:rPr lang="en-US" altLang="ja-JP" sz="4000" b="1" dirty="0" smtClean="0">
                <a:solidFill>
                  <a:schemeClr val="tx2"/>
                </a:solidFill>
                <a:ea typeface="ＭＳ Ｐゴシック" pitchFamily="34" charset="-128"/>
              </a:rPr>
              <a:t>Orlando</a:t>
            </a:r>
            <a:endParaRPr lang="en-US" altLang="ja-JP" sz="4000" b="1" dirty="0">
              <a:solidFill>
                <a:schemeClr val="tx2"/>
              </a:solidFill>
              <a:ea typeface="ＭＳ Ｐゴシック" pitchFamily="34" charset="-128"/>
            </a:endParaRPr>
          </a:p>
          <a:p>
            <a:pPr algn="ctr"/>
            <a:endParaRPr lang="en-US" altLang="ja-JP" sz="4000" b="1" dirty="0">
              <a:solidFill>
                <a:schemeClr val="tx2"/>
              </a:solidFill>
              <a:ea typeface="ＭＳ Ｐゴシック" pitchFamily="34" charset="-128"/>
            </a:endParaRPr>
          </a:p>
          <a:p>
            <a:pPr algn="ctr"/>
            <a:r>
              <a:rPr lang="en-US" altLang="ja-JP" sz="4000" b="1" dirty="0">
                <a:solidFill>
                  <a:schemeClr val="tx2"/>
                </a:solidFill>
                <a:ea typeface="ＭＳ Ｐゴシック" pitchFamily="34" charset="-128"/>
              </a:rPr>
              <a:t>Closing Report</a:t>
            </a:r>
            <a:br>
              <a:rPr lang="en-US" altLang="ja-JP" sz="4000" b="1" dirty="0">
                <a:solidFill>
                  <a:schemeClr val="tx2"/>
                </a:solidFill>
                <a:ea typeface="ＭＳ Ｐゴシック" pitchFamily="34" charset="-128"/>
              </a:rPr>
            </a:br>
            <a:r>
              <a:rPr lang="en-US" altLang="ja-JP" sz="4000" b="1" dirty="0">
                <a:solidFill>
                  <a:schemeClr val="tx2"/>
                </a:solidFill>
                <a:ea typeface="ＭＳ Ｐゴシック" pitchFamily="34" charset="-128"/>
              </a:rPr>
              <a:t/>
            </a:r>
            <a:br>
              <a:rPr lang="en-US" altLang="ja-JP" sz="4000" b="1" dirty="0">
                <a:solidFill>
                  <a:schemeClr val="tx2"/>
                </a:solidFill>
                <a:ea typeface="ＭＳ Ｐゴシック" pitchFamily="34" charset="-128"/>
              </a:rPr>
            </a:br>
            <a:r>
              <a:rPr lang="en-US" altLang="ja-JP" sz="4000" b="1" dirty="0" smtClean="0">
                <a:solidFill>
                  <a:schemeClr val="tx2"/>
                </a:solidFill>
                <a:ea typeface="ＭＳ Ｐゴシック" pitchFamily="34" charset="-128"/>
              </a:rPr>
              <a:t>18</a:t>
            </a:r>
            <a:r>
              <a:rPr lang="en-US" altLang="ja-JP" sz="4000" b="1" dirty="0">
                <a:solidFill>
                  <a:schemeClr val="tx2"/>
                </a:solidFill>
                <a:ea typeface="ＭＳ Ｐゴシック" pitchFamily="34" charset="-128"/>
              </a:rPr>
              <a:t> </a:t>
            </a:r>
            <a:r>
              <a:rPr lang="en-US" altLang="ja-JP" sz="4000" b="1" dirty="0" smtClean="0">
                <a:solidFill>
                  <a:schemeClr val="tx2"/>
                </a:solidFill>
                <a:ea typeface="ＭＳ Ｐゴシック" pitchFamily="34" charset="-128"/>
              </a:rPr>
              <a:t>July, 2013</a:t>
            </a:r>
            <a:endParaRPr lang="en-US" altLang="ko-KR" sz="4000" b="1" dirty="0">
              <a:solidFill>
                <a:schemeClr val="tx2"/>
              </a:solidFill>
              <a:ea typeface="굴림" charset="-127"/>
            </a:endParaRPr>
          </a:p>
        </p:txBody>
      </p:sp>
      <p:sp>
        <p:nvSpPr>
          <p:cNvPr id="6" name="직사각형 5"/>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8" name="그룹 7"/>
          <p:cNvGrpSpPr/>
          <p:nvPr/>
        </p:nvGrpSpPr>
        <p:grpSpPr>
          <a:xfrm>
            <a:off x="6088040" y="296840"/>
            <a:ext cx="3429000" cy="307777"/>
            <a:chOff x="6088040" y="296840"/>
            <a:chExt cx="3429000" cy="307777"/>
          </a:xfrm>
        </p:grpSpPr>
        <p:sp>
          <p:nvSpPr>
            <p:cNvPr id="9" name="직사각형 8"/>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15-12-0467-00-0led</a:t>
              </a:r>
              <a:endParaRPr lang="ko-KR" altLang="en-US" sz="1400" b="1" dirty="0"/>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6"/>
          <p:cNvSpPr>
            <a:spLocks noGrp="1" noChangeArrowheads="1"/>
          </p:cNvSpPr>
          <p:nvPr>
            <p:ph type="title"/>
          </p:nvPr>
        </p:nvSpPr>
        <p:spPr>
          <a:noFill/>
        </p:spPr>
        <p:txBody>
          <a:bodyPr/>
          <a:lstStyle/>
          <a:p>
            <a:r>
              <a:rPr lang="en-US" altLang="ja-JP" b="1" dirty="0" smtClean="0">
                <a:ea typeface="ＭＳ Ｐゴシック" pitchFamily="34" charset="-128"/>
              </a:rPr>
              <a:t>Purpose of LED Interest Group</a:t>
            </a:r>
          </a:p>
        </p:txBody>
      </p:sp>
      <p:sp>
        <p:nvSpPr>
          <p:cNvPr id="12292" name="Rectangle 7"/>
          <p:cNvSpPr>
            <a:spLocks noGrp="1" noChangeArrowheads="1"/>
          </p:cNvSpPr>
          <p:nvPr>
            <p:ph idx="1"/>
          </p:nvPr>
        </p:nvSpPr>
        <p:spPr>
          <a:xfrm>
            <a:off x="228600" y="2057400"/>
            <a:ext cx="8686800" cy="4267200"/>
          </a:xfrm>
          <a:noFill/>
        </p:spPr>
        <p:txBody>
          <a:bodyPr/>
          <a:lstStyle/>
          <a:p>
            <a:r>
              <a:rPr lang="en-US" altLang="ja-JP" dirty="0" smtClean="0">
                <a:ea typeface="ＭＳ Ｐゴシック" pitchFamily="34" charset="-128"/>
              </a:rPr>
              <a:t>Determine whether there is sufficient interest in creating a LED Study Group for the purpose of developing a LED PAR and 5C.</a:t>
            </a:r>
          </a:p>
          <a:p>
            <a:endParaRPr lang="en-US" altLang="ja-JP" dirty="0" smtClean="0">
              <a:ea typeface="ＭＳ Ｐゴシック" pitchFamily="34" charset="-128"/>
            </a:endParaRPr>
          </a:p>
          <a:p>
            <a:endParaRPr lang="en-US" altLang="ja-JP" dirty="0" smtClean="0">
              <a:ea typeface="ＭＳ Ｐゴシック" pitchFamily="34" charset="-128"/>
            </a:endParaRPr>
          </a:p>
        </p:txBody>
      </p:sp>
      <p:sp>
        <p:nvSpPr>
          <p:cNvPr id="12294" name="날짜 개체 틀 3"/>
          <p:cNvSpPr>
            <a:spLocks noGrp="1"/>
          </p:cNvSpPr>
          <p:nvPr>
            <p:ph type="dt" sz="half" idx="10"/>
          </p:nvPr>
        </p:nvSpPr>
        <p:spPr>
          <a:noFill/>
        </p:spPr>
        <p:txBody>
          <a:bodyPr/>
          <a:lstStyle/>
          <a:p>
            <a:r>
              <a:rPr lang="en-US" altLang="ko-KR" dirty="0" smtClean="0"/>
              <a:t>July 2013</a:t>
            </a:r>
          </a:p>
        </p:txBody>
      </p:sp>
      <p:sp>
        <p:nvSpPr>
          <p:cNvPr id="12293"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2290" name="슬라이드 번호 개체 틀 5"/>
          <p:cNvSpPr>
            <a:spLocks noGrp="1"/>
          </p:cNvSpPr>
          <p:nvPr>
            <p:ph type="sldNum" sz="quarter" idx="12"/>
          </p:nvPr>
        </p:nvSpPr>
        <p:spPr>
          <a:noFill/>
        </p:spPr>
        <p:txBody>
          <a:bodyPr/>
          <a:lstStyle/>
          <a:p>
            <a:r>
              <a:rPr lang="en-US" altLang="ko-KR" dirty="0"/>
              <a:t>Slide </a:t>
            </a:r>
            <a:fld id="{90DED258-E7D7-4752-B284-7343E894442F}" type="slidenum">
              <a:rPr lang="en-US" altLang="ko-KR"/>
              <a:pPr/>
              <a:t>3</a:t>
            </a:fld>
            <a:endParaRPr lang="en-US" altLang="ko-KR" dirty="0"/>
          </a:p>
        </p:txBody>
      </p:sp>
      <p:sp>
        <p:nvSpPr>
          <p:cNvPr id="7" name="직사각형 6"/>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8" name="그룹 7"/>
          <p:cNvGrpSpPr/>
          <p:nvPr/>
        </p:nvGrpSpPr>
        <p:grpSpPr>
          <a:xfrm>
            <a:off x="6088040" y="296840"/>
            <a:ext cx="3429000" cy="307777"/>
            <a:chOff x="6088040" y="296840"/>
            <a:chExt cx="3429000" cy="307777"/>
          </a:xfrm>
        </p:grpSpPr>
        <p:sp>
          <p:nvSpPr>
            <p:cNvPr id="9" name="직사각형 8"/>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15-12-0467-00-0led</a:t>
              </a:r>
              <a:endParaRPr lang="ko-KR" altLang="en-US" sz="1400" b="1" dirty="0"/>
            </a:p>
          </p:txBody>
        </p:sp>
      </p:gr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6"/>
          <p:cNvSpPr>
            <a:spLocks noGrp="1" noChangeArrowheads="1"/>
          </p:cNvSpPr>
          <p:nvPr>
            <p:ph type="title"/>
          </p:nvPr>
        </p:nvSpPr>
        <p:spPr>
          <a:noFill/>
        </p:spPr>
        <p:txBody>
          <a:bodyPr/>
          <a:lstStyle/>
          <a:p>
            <a:r>
              <a:rPr lang="en-US" altLang="ja-JP" b="1" dirty="0" smtClean="0">
                <a:ea typeface="ＭＳ Ｐゴシック" pitchFamily="34" charset="-128"/>
              </a:rPr>
              <a:t>Objective of Meeting</a:t>
            </a:r>
          </a:p>
        </p:txBody>
      </p:sp>
      <p:sp>
        <p:nvSpPr>
          <p:cNvPr id="13316" name="Rectangle 7"/>
          <p:cNvSpPr>
            <a:spLocks noGrp="1" noChangeArrowheads="1"/>
          </p:cNvSpPr>
          <p:nvPr>
            <p:ph idx="1"/>
          </p:nvPr>
        </p:nvSpPr>
        <p:spPr>
          <a:xfrm>
            <a:off x="228600" y="2057400"/>
            <a:ext cx="8686800" cy="4267200"/>
          </a:xfrm>
        </p:spPr>
        <p:txBody>
          <a:bodyPr/>
          <a:lstStyle/>
          <a:p>
            <a:r>
              <a:rPr lang="en-US" altLang="ja-JP" dirty="0" smtClean="0">
                <a:ea typeface="ＭＳ Ｐゴシック" pitchFamily="34" charset="-128"/>
              </a:rPr>
              <a:t>Call for presentation about the revision of IEEE 802.15.7 VLC and some study items of </a:t>
            </a:r>
            <a:r>
              <a:rPr lang="en-US" altLang="ja-JP" dirty="0" smtClean="0">
                <a:ea typeface="ＭＳ Ｐゴシック" pitchFamily="34" charset="-128"/>
              </a:rPr>
              <a:t>Camera Communication(</a:t>
            </a:r>
            <a:r>
              <a:rPr lang="en-US" altLang="ja-JP" dirty="0" err="1" smtClean="0">
                <a:ea typeface="ＭＳ Ｐゴシック" pitchFamily="34" charset="-128"/>
              </a:rPr>
              <a:t>CamComm</a:t>
            </a:r>
            <a:r>
              <a:rPr lang="en-US" altLang="ja-JP" dirty="0" smtClean="0">
                <a:ea typeface="ＭＳ Ｐゴシック" pitchFamily="34" charset="-128"/>
              </a:rPr>
              <a:t>), </a:t>
            </a:r>
            <a:r>
              <a:rPr lang="en-US" altLang="ja-JP" dirty="0" smtClean="0">
                <a:ea typeface="ＭＳ Ｐゴシック" pitchFamily="34" charset="-128"/>
              </a:rPr>
              <a:t>LED-ID, and LBS</a:t>
            </a:r>
          </a:p>
          <a:p>
            <a:r>
              <a:rPr lang="en-US" altLang="ja-JP" dirty="0" smtClean="0">
                <a:ea typeface="ＭＳ Ｐゴシック" pitchFamily="34" charset="-128"/>
              </a:rPr>
              <a:t>Hearing of presentations about LED issues </a:t>
            </a:r>
          </a:p>
          <a:p>
            <a:pPr>
              <a:buFontTx/>
              <a:buNone/>
            </a:pPr>
            <a:endParaRPr lang="en-US" altLang="ja-JP" dirty="0" smtClean="0">
              <a:ea typeface="ＭＳ Ｐゴシック" pitchFamily="34" charset="-128"/>
            </a:endParaRPr>
          </a:p>
          <a:p>
            <a:endParaRPr lang="en-US" altLang="ja-JP" dirty="0" smtClean="0">
              <a:ea typeface="ＭＳ Ｐゴシック" pitchFamily="34" charset="-128"/>
            </a:endParaRPr>
          </a:p>
        </p:txBody>
      </p:sp>
      <p:sp>
        <p:nvSpPr>
          <p:cNvPr id="13318" name="날짜 개체 틀 3"/>
          <p:cNvSpPr>
            <a:spLocks noGrp="1"/>
          </p:cNvSpPr>
          <p:nvPr>
            <p:ph type="dt" sz="half" idx="10"/>
          </p:nvPr>
        </p:nvSpPr>
        <p:spPr>
          <a:noFill/>
        </p:spPr>
        <p:txBody>
          <a:bodyPr/>
          <a:lstStyle/>
          <a:p>
            <a:r>
              <a:rPr lang="en-US" altLang="ko-KR" dirty="0" smtClean="0"/>
              <a:t>July 2013</a:t>
            </a:r>
          </a:p>
        </p:txBody>
      </p:sp>
      <p:sp>
        <p:nvSpPr>
          <p:cNvPr id="13317"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3314" name="슬라이드 번호 개체 틀 5"/>
          <p:cNvSpPr>
            <a:spLocks noGrp="1"/>
          </p:cNvSpPr>
          <p:nvPr>
            <p:ph type="sldNum" sz="quarter" idx="12"/>
          </p:nvPr>
        </p:nvSpPr>
        <p:spPr>
          <a:noFill/>
        </p:spPr>
        <p:txBody>
          <a:bodyPr/>
          <a:lstStyle/>
          <a:p>
            <a:r>
              <a:rPr lang="en-US" altLang="ko-KR" dirty="0"/>
              <a:t>Slide </a:t>
            </a:r>
            <a:fld id="{C1A54C5A-C731-4928-A1B6-3CA7D4E200B2}" type="slidenum">
              <a:rPr lang="en-US" altLang="ko-KR"/>
              <a:pPr/>
              <a:t>4</a:t>
            </a:fld>
            <a:endParaRPr lang="en-US" altLang="ko-KR" dirty="0"/>
          </a:p>
        </p:txBody>
      </p:sp>
      <p:sp>
        <p:nvSpPr>
          <p:cNvPr id="7" name="직사각형 6"/>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8" name="그룹 7"/>
          <p:cNvGrpSpPr/>
          <p:nvPr/>
        </p:nvGrpSpPr>
        <p:grpSpPr>
          <a:xfrm>
            <a:off x="6088040" y="296840"/>
            <a:ext cx="3429000" cy="307777"/>
            <a:chOff x="6088040" y="296840"/>
            <a:chExt cx="3429000" cy="307777"/>
          </a:xfrm>
        </p:grpSpPr>
        <p:sp>
          <p:nvSpPr>
            <p:cNvPr id="9" name="직사각형 8"/>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15-12-0467-00-0led</a:t>
              </a:r>
              <a:endParaRPr lang="ko-KR" altLang="en-US" sz="1400" b="1" dirty="0"/>
            </a:p>
          </p:txBody>
        </p:sp>
      </p:gr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날짜 개체 틀 3"/>
          <p:cNvSpPr>
            <a:spLocks noGrp="1"/>
          </p:cNvSpPr>
          <p:nvPr>
            <p:ph type="dt" sz="half" idx="10"/>
          </p:nvPr>
        </p:nvSpPr>
        <p:spPr>
          <a:noFill/>
        </p:spPr>
        <p:txBody>
          <a:bodyPr/>
          <a:lstStyle/>
          <a:p>
            <a:r>
              <a:rPr lang="en-US" altLang="ko-KR" dirty="0" smtClean="0"/>
              <a:t>July 2013</a:t>
            </a:r>
          </a:p>
        </p:txBody>
      </p:sp>
      <p:sp>
        <p:nvSpPr>
          <p:cNvPr id="14340"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5</a:t>
            </a:fld>
            <a:endParaRPr lang="en-US" altLang="ko-KR" dirty="0"/>
          </a:p>
        </p:txBody>
      </p:sp>
      <p:sp>
        <p:nvSpPr>
          <p:cNvPr id="4101" name="Rectangle 4"/>
          <p:cNvSpPr>
            <a:spLocks noChangeArrowheads="1"/>
          </p:cNvSpPr>
          <p:nvPr/>
        </p:nvSpPr>
        <p:spPr bwMode="auto">
          <a:xfrm>
            <a:off x="304800" y="817563"/>
            <a:ext cx="8534400" cy="4893647"/>
          </a:xfrm>
          <a:prstGeom prst="rect">
            <a:avLst/>
          </a:prstGeom>
          <a:noFill/>
          <a:ln w="12700">
            <a:noFill/>
            <a:miter lim="800000"/>
            <a:headEnd type="none" w="sm" len="sm"/>
            <a:tailEnd type="none" w="sm" len="sm"/>
          </a:ln>
        </p:spPr>
        <p:txBody>
          <a:bodyPr>
            <a:spAutoFit/>
          </a:bodyPr>
          <a:lstStyle/>
          <a:p>
            <a:pPr marL="268288" indent="-268288">
              <a:buFontTx/>
              <a:buAutoNum type="arabicPeriod"/>
            </a:pPr>
            <a:endParaRPr lang="en-US" altLang="ja-JP" sz="2400" dirty="0" smtClean="0">
              <a:ea typeface="ＭＳ Ｐゴシック" pitchFamily="34" charset="-128"/>
            </a:endParaRPr>
          </a:p>
          <a:p>
            <a:pPr marL="268288" indent="-268288">
              <a:buFontTx/>
              <a:buAutoNum type="arabicPeriod"/>
            </a:pPr>
            <a:r>
              <a:rPr lang="en-US" altLang="ja-JP" sz="2400" dirty="0" smtClean="0">
                <a:ea typeface="ＭＳ Ｐゴシック" pitchFamily="34" charset="-128"/>
              </a:rPr>
              <a:t>July 2013 meeting: 3 </a:t>
            </a:r>
            <a:r>
              <a:rPr lang="en-US" altLang="ja-JP" sz="2400" dirty="0" smtClean="0">
                <a:ea typeface="ＭＳ Ｐゴシック" pitchFamily="34" charset="-128"/>
              </a:rPr>
              <a:t>Sessions(Tue. PM1, Wed. PM2, Thur. PM1) </a:t>
            </a:r>
          </a:p>
          <a:p>
            <a:pPr marL="268288" indent="-268288">
              <a:buFontTx/>
              <a:buAutoNum type="arabicPeriod"/>
            </a:pPr>
            <a:r>
              <a:rPr lang="en-US" altLang="ja-JP" sz="2400" dirty="0" smtClean="0">
                <a:ea typeface="ＭＳ Ｐゴシック" pitchFamily="34" charset="-128"/>
              </a:rPr>
              <a:t>Attendance: </a:t>
            </a:r>
            <a:r>
              <a:rPr lang="en-US" altLang="ja-JP" sz="2400" dirty="0">
                <a:ea typeface="ＭＳ Ｐゴシック" pitchFamily="34" charset="-128"/>
              </a:rPr>
              <a:t>8</a:t>
            </a:r>
            <a:r>
              <a:rPr lang="en-US" altLang="ja-JP" sz="2400" dirty="0" smtClean="0">
                <a:ea typeface="ＭＳ Ｐゴシック" pitchFamily="34" charset="-128"/>
              </a:rPr>
              <a:t> attendees (Tuesday PM1), 8 </a:t>
            </a:r>
            <a:r>
              <a:rPr lang="en-US" altLang="ja-JP" sz="2400" dirty="0">
                <a:ea typeface="ＭＳ Ｐゴシック" pitchFamily="34" charset="-128"/>
              </a:rPr>
              <a:t>attendees </a:t>
            </a:r>
            <a:r>
              <a:rPr lang="en-US" altLang="ja-JP" sz="2400" dirty="0" smtClean="0">
                <a:ea typeface="ＭＳ Ｐゴシック" pitchFamily="34" charset="-128"/>
              </a:rPr>
              <a:t>(Wed. PM2), </a:t>
            </a:r>
            <a:r>
              <a:rPr lang="en-US" altLang="ja-JP" sz="2400" dirty="0" smtClean="0">
                <a:ea typeface="ＭＳ Ｐゴシック" pitchFamily="34" charset="-128"/>
              </a:rPr>
              <a:t>10</a:t>
            </a:r>
            <a:r>
              <a:rPr lang="en-US" altLang="ja-JP" sz="2400" dirty="0" smtClean="0">
                <a:ea typeface="ＭＳ Ｐゴシック" pitchFamily="34" charset="-128"/>
              </a:rPr>
              <a:t> </a:t>
            </a:r>
            <a:r>
              <a:rPr lang="en-US" altLang="ja-JP" sz="2400" dirty="0">
                <a:ea typeface="ＭＳ Ｐゴシック" pitchFamily="34" charset="-128"/>
              </a:rPr>
              <a:t>attendees (</a:t>
            </a:r>
            <a:r>
              <a:rPr lang="en-US" altLang="ja-JP" sz="2400" dirty="0" smtClean="0">
                <a:ea typeface="ＭＳ Ｐゴシック" pitchFamily="34" charset="-128"/>
              </a:rPr>
              <a:t>Thur. </a:t>
            </a:r>
            <a:r>
              <a:rPr lang="en-US" altLang="ja-JP" sz="2400" dirty="0">
                <a:ea typeface="ＭＳ Ｐゴシック" pitchFamily="34" charset="-128"/>
              </a:rPr>
              <a:t>PM1).</a:t>
            </a:r>
          </a:p>
          <a:p>
            <a:pPr marL="268288" indent="-268288"/>
            <a:endParaRPr lang="en-US" altLang="ja-JP" sz="2400" dirty="0">
              <a:ea typeface="ＭＳ Ｐゴシック" pitchFamily="34" charset="-128"/>
            </a:endParaRPr>
          </a:p>
          <a:p>
            <a:pPr marL="268288" indent="-268288"/>
            <a:r>
              <a:rPr lang="en-US" altLang="ja-JP" sz="2400" dirty="0">
                <a:ea typeface="ＭＳ Ｐゴシック" pitchFamily="34" charset="-128"/>
              </a:rPr>
              <a:t>3</a:t>
            </a:r>
            <a:r>
              <a:rPr lang="en-US" altLang="ja-JP" sz="2400" dirty="0" smtClean="0">
                <a:ea typeface="ＭＳ Ｐゴシック" pitchFamily="34" charset="-128"/>
              </a:rPr>
              <a:t>.  </a:t>
            </a:r>
            <a:r>
              <a:rPr lang="en-US" altLang="ja-JP" sz="2400" dirty="0">
                <a:ea typeface="ＭＳ Ｐゴシック" pitchFamily="34" charset="-128"/>
              </a:rPr>
              <a:t>Relative Documents:</a:t>
            </a:r>
          </a:p>
          <a:p>
            <a:pPr marL="268288" indent="-268288"/>
            <a:r>
              <a:rPr lang="en-US" altLang="ja-JP" sz="2400" dirty="0">
                <a:ea typeface="ＭＳ Ｐゴシック" pitchFamily="34" charset="-128"/>
              </a:rPr>
              <a:t>      - </a:t>
            </a:r>
            <a:r>
              <a:rPr lang="en-US" altLang="ja-JP" sz="2400" dirty="0" smtClean="0">
                <a:ea typeface="ＭＳ Ｐゴシック" pitchFamily="34" charset="-128"/>
              </a:rPr>
              <a:t>Presentations</a:t>
            </a:r>
            <a:endParaRPr lang="en-US" altLang="ja-JP" sz="2400" dirty="0">
              <a:ea typeface="ＭＳ Ｐゴシック" pitchFamily="34" charset="-128"/>
            </a:endParaRPr>
          </a:p>
          <a:p>
            <a:pPr marL="914400" lvl="1" indent="-457200"/>
            <a:r>
              <a:rPr lang="en-US" altLang="ko-KR" sz="2400" dirty="0"/>
              <a:t>Contribution 1 - On Study Group Status for Camera Communications (15-13-0398-01-0led</a:t>
            </a:r>
            <a:r>
              <a:rPr lang="en-US" altLang="ko-KR" sz="2400" dirty="0" smtClean="0"/>
              <a:t>)</a:t>
            </a:r>
          </a:p>
          <a:p>
            <a:pPr marL="914400" lvl="1" indent="-457200"/>
            <a:r>
              <a:rPr lang="en-US" altLang="ko-KR" sz="2400" dirty="0"/>
              <a:t>Contribution 2 - Synchronization scheme for LED-ID systems (15-13-0434-00-0led)</a:t>
            </a:r>
            <a:endParaRPr lang="en-US" altLang="ja-JP" sz="2400" dirty="0" smtClean="0">
              <a:ea typeface="ＭＳ Ｐゴシック" pitchFamily="34" charset="-128"/>
            </a:endParaRPr>
          </a:p>
          <a:p>
            <a:pPr marL="914400" lvl="1" indent="-457200"/>
            <a:r>
              <a:rPr lang="en-US" altLang="ko-KR" sz="2400" dirty="0"/>
              <a:t>Contribution 3- Object based tracking and interactive function with In-building LED lights (15-13-0458-00-0led)</a:t>
            </a:r>
            <a:endParaRPr lang="en-US" altLang="ja-JP" sz="2400" dirty="0" smtClean="0">
              <a:ea typeface="ＭＳ Ｐゴシック" pitchFamily="34" charset="-128"/>
            </a:endParaRPr>
          </a:p>
        </p:txBody>
      </p:sp>
      <p:sp>
        <p:nvSpPr>
          <p:cNvPr id="6" name="직사각형 5"/>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7" name="그룹 6"/>
          <p:cNvGrpSpPr/>
          <p:nvPr/>
        </p:nvGrpSpPr>
        <p:grpSpPr>
          <a:xfrm>
            <a:off x="6088040" y="296840"/>
            <a:ext cx="3429000" cy="307777"/>
            <a:chOff x="6088040" y="296840"/>
            <a:chExt cx="3429000" cy="307777"/>
          </a:xfrm>
        </p:grpSpPr>
        <p:sp>
          <p:nvSpPr>
            <p:cNvPr id="8" name="직사각형 7"/>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15-12-0467-00-0led</a:t>
              </a:r>
              <a:endParaRPr lang="ko-KR" altLang="en-US" sz="1400" b="1" dirty="0"/>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날짜 개체 틀 3"/>
          <p:cNvSpPr>
            <a:spLocks noGrp="1"/>
          </p:cNvSpPr>
          <p:nvPr>
            <p:ph type="dt" sz="half" idx="10"/>
          </p:nvPr>
        </p:nvSpPr>
        <p:spPr>
          <a:noFill/>
        </p:spPr>
        <p:txBody>
          <a:bodyPr/>
          <a:lstStyle/>
          <a:p>
            <a:r>
              <a:rPr lang="en-US" altLang="ko-KR" dirty="0" smtClean="0"/>
              <a:t>July 2013</a:t>
            </a:r>
          </a:p>
        </p:txBody>
      </p:sp>
      <p:sp>
        <p:nvSpPr>
          <p:cNvPr id="14340"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6</a:t>
            </a:fld>
            <a:endParaRPr lang="en-US" altLang="ko-KR" dirty="0"/>
          </a:p>
        </p:txBody>
      </p:sp>
      <p:sp>
        <p:nvSpPr>
          <p:cNvPr id="4101" name="Rectangle 4"/>
          <p:cNvSpPr>
            <a:spLocks noChangeArrowheads="1"/>
          </p:cNvSpPr>
          <p:nvPr/>
        </p:nvSpPr>
        <p:spPr bwMode="auto">
          <a:xfrm>
            <a:off x="304800" y="817563"/>
            <a:ext cx="8534400" cy="4524315"/>
          </a:xfrm>
          <a:prstGeom prst="rect">
            <a:avLst/>
          </a:prstGeom>
          <a:noFill/>
          <a:ln w="12700">
            <a:noFill/>
            <a:miter lim="800000"/>
            <a:headEnd type="none" w="sm" len="sm"/>
            <a:tailEnd type="none" w="sm" len="sm"/>
          </a:ln>
        </p:spPr>
        <p:txBody>
          <a:bodyPr>
            <a:spAutoFit/>
          </a:bodyPr>
          <a:lstStyle/>
          <a:p>
            <a:r>
              <a:rPr lang="en-US" altLang="ja-JP" sz="2400" dirty="0">
                <a:ea typeface="ＭＳ Ｐゴシック" pitchFamily="34" charset="-128"/>
              </a:rPr>
              <a:t> </a:t>
            </a:r>
            <a:r>
              <a:rPr lang="en-US" altLang="ja-JP" sz="2400" dirty="0" smtClean="0">
                <a:ea typeface="ＭＳ Ｐゴシック" pitchFamily="34" charset="-128"/>
              </a:rPr>
              <a:t>  - Presentations(Cont.)</a:t>
            </a:r>
          </a:p>
          <a:p>
            <a:pPr marL="268288" indent="-268288"/>
            <a:endParaRPr lang="en-US" altLang="ja-JP" sz="2400" dirty="0">
              <a:ea typeface="ＭＳ Ｐゴシック" pitchFamily="34" charset="-128"/>
            </a:endParaRPr>
          </a:p>
          <a:p>
            <a:pPr marL="914400" lvl="1" indent="-457200"/>
            <a:r>
              <a:rPr lang="en-US" altLang="ko-KR" sz="2400" dirty="0"/>
              <a:t>Contribution 4 -  Study Issues of VLC Positioning on </a:t>
            </a:r>
            <a:r>
              <a:rPr lang="en-US" altLang="ko-KR" sz="2400" dirty="0" err="1"/>
              <a:t>CamCom</a:t>
            </a:r>
            <a:r>
              <a:rPr lang="en-US" altLang="ko-KR" sz="2400" dirty="0"/>
              <a:t> Platform (15-13-0421-00-0led</a:t>
            </a:r>
            <a:r>
              <a:rPr lang="en-US" altLang="ko-KR" sz="2400" dirty="0" smtClean="0"/>
              <a:t>)</a:t>
            </a:r>
          </a:p>
          <a:p>
            <a:pPr marL="914400" lvl="1" indent="-457200"/>
            <a:r>
              <a:rPr lang="en-US" altLang="ko-KR" sz="2400" dirty="0"/>
              <a:t>Contribution 5- Visual Cell OOK Modulation for MIMO </a:t>
            </a:r>
            <a:r>
              <a:rPr lang="en-US" altLang="ko-KR" sz="2400" dirty="0" err="1"/>
              <a:t>CamCom</a:t>
            </a:r>
            <a:r>
              <a:rPr lang="en-US" altLang="ko-KR" sz="2400" dirty="0"/>
              <a:t> (15-13-0422-00-0led</a:t>
            </a:r>
            <a:r>
              <a:rPr lang="en-US" altLang="ko-KR" sz="2400" dirty="0" smtClean="0"/>
              <a:t>)</a:t>
            </a:r>
          </a:p>
          <a:p>
            <a:pPr marL="914400" lvl="1" indent="-457200"/>
            <a:r>
              <a:rPr lang="en-US" altLang="ko-KR" sz="2400" dirty="0"/>
              <a:t>Contribution 6 - Modulation scheme analysis for Visible light communication by LED-ID  (15-13-0435-00-0led</a:t>
            </a:r>
            <a:r>
              <a:rPr lang="en-US" altLang="ko-KR" sz="2400" dirty="0" smtClean="0"/>
              <a:t>)</a:t>
            </a:r>
          </a:p>
          <a:p>
            <a:pPr marL="914400" lvl="1" indent="-457200"/>
            <a:r>
              <a:rPr lang="en-US" altLang="ja-JP" sz="2400" dirty="0">
                <a:ea typeface="ＭＳ Ｐゴシック" pitchFamily="34" charset="-128"/>
              </a:rPr>
              <a:t>Contribution 7 - Location information transmission solution with LED lights (15-13-0457-00-0led</a:t>
            </a:r>
            <a:r>
              <a:rPr lang="en-US" altLang="ja-JP" sz="2400" dirty="0" smtClean="0">
                <a:ea typeface="ＭＳ Ｐゴシック" pitchFamily="34" charset="-128"/>
              </a:rPr>
              <a:t>)</a:t>
            </a:r>
          </a:p>
          <a:p>
            <a:pPr marL="914400" lvl="1" indent="-457200"/>
            <a:r>
              <a:rPr lang="en-US" altLang="ja-JP" sz="2400" dirty="0">
                <a:ea typeface="ＭＳ Ｐゴシック" pitchFamily="34" charset="-128"/>
              </a:rPr>
              <a:t>Contribution 8- Study Items for LED-ID Standardization (15-13-0436-00-0led)</a:t>
            </a:r>
            <a:endParaRPr lang="en-US" altLang="ja-JP" sz="2400" dirty="0" smtClean="0">
              <a:ea typeface="ＭＳ Ｐゴシック" pitchFamily="34" charset="-128"/>
            </a:endParaRPr>
          </a:p>
        </p:txBody>
      </p:sp>
      <p:sp>
        <p:nvSpPr>
          <p:cNvPr id="6" name="직사각형 5"/>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7" name="그룹 6"/>
          <p:cNvGrpSpPr/>
          <p:nvPr/>
        </p:nvGrpSpPr>
        <p:grpSpPr>
          <a:xfrm>
            <a:off x="6088040" y="296840"/>
            <a:ext cx="3429000" cy="307777"/>
            <a:chOff x="6088040" y="296840"/>
            <a:chExt cx="3429000" cy="307777"/>
          </a:xfrm>
        </p:grpSpPr>
        <p:sp>
          <p:nvSpPr>
            <p:cNvPr id="8" name="직사각형 7"/>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15-12-0467-00-0led</a:t>
              </a:r>
              <a:endParaRPr lang="ko-KR" altLang="en-US" sz="1400" b="1" dirty="0"/>
            </a:p>
          </p:txBody>
        </p:sp>
      </p:grpSp>
    </p:spTree>
    <p:extLst>
      <p:ext uri="{BB962C8B-B14F-4D97-AF65-F5344CB8AC3E}">
        <p14:creationId xmlns:p14="http://schemas.microsoft.com/office/powerpoint/2010/main" val="4114538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날짜 개체 틀 3"/>
          <p:cNvSpPr>
            <a:spLocks noGrp="1"/>
          </p:cNvSpPr>
          <p:nvPr>
            <p:ph type="dt" sz="half" idx="10"/>
          </p:nvPr>
        </p:nvSpPr>
        <p:spPr>
          <a:noFill/>
        </p:spPr>
        <p:txBody>
          <a:bodyPr/>
          <a:lstStyle/>
          <a:p>
            <a:r>
              <a:rPr lang="en-US" altLang="ko-KR" dirty="0" smtClean="0"/>
              <a:t>July 2013</a:t>
            </a:r>
          </a:p>
        </p:txBody>
      </p:sp>
      <p:sp>
        <p:nvSpPr>
          <p:cNvPr id="14340"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7</a:t>
            </a:fld>
            <a:endParaRPr lang="en-US" altLang="ko-KR" dirty="0"/>
          </a:p>
        </p:txBody>
      </p:sp>
      <p:sp>
        <p:nvSpPr>
          <p:cNvPr id="4101" name="Rectangle 4"/>
          <p:cNvSpPr>
            <a:spLocks noChangeArrowheads="1"/>
          </p:cNvSpPr>
          <p:nvPr/>
        </p:nvSpPr>
        <p:spPr bwMode="auto">
          <a:xfrm>
            <a:off x="304800" y="817563"/>
            <a:ext cx="8534400" cy="6001643"/>
          </a:xfrm>
          <a:prstGeom prst="rect">
            <a:avLst/>
          </a:prstGeom>
          <a:noFill/>
          <a:ln w="12700">
            <a:noFill/>
            <a:miter lim="800000"/>
            <a:headEnd type="none" w="sm" len="sm"/>
            <a:tailEnd type="none" w="sm" len="sm"/>
          </a:ln>
        </p:spPr>
        <p:txBody>
          <a:bodyPr>
            <a:spAutoFit/>
          </a:bodyPr>
          <a:lstStyle/>
          <a:p>
            <a:r>
              <a:rPr lang="en-US" altLang="ja-JP" sz="2400" b="1" dirty="0" smtClean="0">
                <a:ea typeface="ＭＳ Ｐゴシック" pitchFamily="34" charset="-128"/>
              </a:rPr>
              <a:t>- </a:t>
            </a:r>
            <a:r>
              <a:rPr lang="en-US" altLang="ja-JP" sz="2400" b="1" dirty="0" smtClean="0"/>
              <a:t>Main</a:t>
            </a:r>
            <a:r>
              <a:rPr lang="en-US" altLang="ko-KR" sz="2400" b="1" dirty="0" smtClean="0"/>
              <a:t> focus of </a:t>
            </a:r>
            <a:r>
              <a:rPr lang="en-US" altLang="ko-KR" sz="2400" b="1" dirty="0" smtClean="0"/>
              <a:t>IG-LED and SG-LED</a:t>
            </a:r>
            <a:r>
              <a:rPr lang="en-US" altLang="ko-KR" sz="2400" b="1" dirty="0" smtClean="0"/>
              <a:t>:</a:t>
            </a:r>
            <a:endParaRPr lang="ko-KR" altLang="ko-KR" sz="2400" b="1" dirty="0"/>
          </a:p>
          <a:p>
            <a:pPr lvl="0" latinLnBrk="1"/>
            <a:r>
              <a:rPr lang="en-US" altLang="ko-KR" sz="2400" dirty="0" smtClean="0"/>
              <a:t>   Camera Communications </a:t>
            </a:r>
          </a:p>
          <a:p>
            <a:pPr lvl="0" latinLnBrk="1"/>
            <a:r>
              <a:rPr lang="en-US" altLang="ko-KR" sz="2400" dirty="0" smtClean="0"/>
              <a:t>   LBS(location based service)</a:t>
            </a:r>
          </a:p>
          <a:p>
            <a:pPr lvl="0" latinLnBrk="1"/>
            <a:r>
              <a:rPr lang="en-US" altLang="ko-KR" sz="2400" dirty="0"/>
              <a:t> </a:t>
            </a:r>
            <a:r>
              <a:rPr lang="en-US" altLang="ko-KR" sz="2400" dirty="0" smtClean="0"/>
              <a:t>  LED-ID applications (digital signage applications)</a:t>
            </a:r>
          </a:p>
          <a:p>
            <a:pPr lvl="0" latinLnBrk="1"/>
            <a:r>
              <a:rPr lang="en-US" altLang="ko-KR" sz="2400" dirty="0" smtClean="0"/>
              <a:t>   MIMO </a:t>
            </a:r>
            <a:r>
              <a:rPr lang="en-US" altLang="ko-KR" sz="2400" dirty="0"/>
              <a:t>(Multi array LED</a:t>
            </a:r>
            <a:r>
              <a:rPr lang="en-US" altLang="ko-KR" sz="2400" dirty="0" smtClean="0"/>
              <a:t>)</a:t>
            </a:r>
          </a:p>
          <a:p>
            <a:pPr lvl="0" latinLnBrk="1"/>
            <a:r>
              <a:rPr lang="en-US" altLang="ko-KR" sz="2400" dirty="0"/>
              <a:t> </a:t>
            </a:r>
            <a:r>
              <a:rPr lang="en-US" altLang="ko-KR" sz="2400" dirty="0" smtClean="0"/>
              <a:t>  Etc.</a:t>
            </a:r>
            <a:endParaRPr lang="ko-KR" altLang="ko-KR" sz="2400" dirty="0"/>
          </a:p>
          <a:p>
            <a:r>
              <a:rPr lang="en-US" altLang="ko-KR" sz="2400" dirty="0"/>
              <a:t> </a:t>
            </a:r>
            <a:endParaRPr lang="ko-KR" altLang="ko-KR" sz="2400" dirty="0"/>
          </a:p>
          <a:p>
            <a:r>
              <a:rPr lang="en-US" altLang="ko-KR" sz="2400" b="1" dirty="0" smtClean="0"/>
              <a:t>- Issues </a:t>
            </a:r>
            <a:r>
              <a:rPr lang="en-US" altLang="ko-KR" sz="2400" b="1" dirty="0"/>
              <a:t>to </a:t>
            </a:r>
            <a:r>
              <a:rPr lang="en-US" altLang="ko-KR" sz="2400" b="1" dirty="0" smtClean="0"/>
              <a:t>discuss in Sept. </a:t>
            </a:r>
            <a:r>
              <a:rPr lang="en-US" altLang="ko-KR" sz="2400" b="1" dirty="0" smtClean="0"/>
              <a:t>meeting </a:t>
            </a:r>
            <a:r>
              <a:rPr lang="en-US" altLang="ko-KR" sz="2400" b="1" dirty="0" smtClean="0"/>
              <a:t>:</a:t>
            </a:r>
            <a:endParaRPr lang="ko-KR" altLang="ko-KR" sz="2400" b="1" dirty="0"/>
          </a:p>
          <a:p>
            <a:pPr lvl="0" latinLnBrk="1"/>
            <a:r>
              <a:rPr lang="en-US" altLang="ko-KR" sz="2400" dirty="0" smtClean="0"/>
              <a:t>  New </a:t>
            </a:r>
            <a:r>
              <a:rPr lang="en-US" altLang="ko-KR" sz="2400" dirty="0"/>
              <a:t>use </a:t>
            </a:r>
            <a:r>
              <a:rPr lang="en-US" altLang="ko-KR" sz="2400" dirty="0" smtClean="0"/>
              <a:t>cases for </a:t>
            </a:r>
            <a:r>
              <a:rPr lang="en-US" altLang="ko-KR" sz="2400" dirty="0" err="1" smtClean="0"/>
              <a:t>CamCom</a:t>
            </a:r>
            <a:r>
              <a:rPr lang="en-US" altLang="ko-KR" sz="2400" dirty="0" smtClean="0"/>
              <a:t> </a:t>
            </a:r>
            <a:endParaRPr lang="ko-KR" altLang="ko-KR" sz="2400" dirty="0"/>
          </a:p>
          <a:p>
            <a:pPr lvl="0" latinLnBrk="1"/>
            <a:r>
              <a:rPr lang="en-US" altLang="ko-KR" sz="2400" dirty="0" smtClean="0"/>
              <a:t>  Market expectations </a:t>
            </a:r>
            <a:endParaRPr lang="ko-KR" altLang="ko-KR" sz="2400" dirty="0"/>
          </a:p>
          <a:p>
            <a:pPr lvl="0" latinLnBrk="1"/>
            <a:r>
              <a:rPr lang="en-US" altLang="ko-KR" sz="2400" dirty="0" smtClean="0"/>
              <a:t>  Implementation and deployment </a:t>
            </a:r>
            <a:r>
              <a:rPr lang="en-US" altLang="ko-KR" sz="2400" dirty="0"/>
              <a:t>issues </a:t>
            </a:r>
            <a:endParaRPr lang="ko-KR" altLang="ko-KR" sz="2400" dirty="0"/>
          </a:p>
          <a:p>
            <a:pPr lvl="0" latinLnBrk="1"/>
            <a:r>
              <a:rPr lang="en-US" altLang="ko-KR" sz="2400" dirty="0" smtClean="0"/>
              <a:t>  Invite </a:t>
            </a:r>
            <a:r>
              <a:rPr lang="en-US" altLang="ko-KR" sz="2400" dirty="0"/>
              <a:t>some c</a:t>
            </a:r>
            <a:r>
              <a:rPr lang="en-US" altLang="ko-KR" sz="2400" dirty="0" smtClean="0"/>
              <a:t>ompanies</a:t>
            </a:r>
          </a:p>
          <a:p>
            <a:pPr lvl="0" latinLnBrk="1"/>
            <a:r>
              <a:rPr lang="en-US" altLang="ko-KR" sz="2400" dirty="0"/>
              <a:t> </a:t>
            </a:r>
            <a:r>
              <a:rPr lang="en-US" altLang="ko-KR" sz="2400" dirty="0" smtClean="0"/>
              <a:t>    - mobile operators, smart phone, LED chip driver, </a:t>
            </a:r>
          </a:p>
          <a:p>
            <a:pPr lvl="0" latinLnBrk="1"/>
            <a:r>
              <a:rPr lang="en-US" altLang="ko-KR" sz="2400" dirty="0"/>
              <a:t> </a:t>
            </a:r>
            <a:r>
              <a:rPr lang="en-US" altLang="ko-KR" sz="2400" dirty="0" smtClean="0"/>
              <a:t>      LED lighting, digital signage, information display, navigation</a:t>
            </a:r>
          </a:p>
          <a:p>
            <a:pPr lvl="0" latinLnBrk="1"/>
            <a:r>
              <a:rPr lang="en-US" altLang="ko-KR" sz="2400" dirty="0"/>
              <a:t> </a:t>
            </a:r>
            <a:r>
              <a:rPr lang="en-US" altLang="ko-KR" sz="2400" dirty="0" smtClean="0"/>
              <a:t>    - etc.</a:t>
            </a:r>
            <a:endParaRPr lang="en-US" altLang="ko-KR" sz="2400" dirty="0"/>
          </a:p>
          <a:p>
            <a:pPr lvl="0" latinLnBrk="1"/>
            <a:endParaRPr lang="en-US" altLang="ja-JP" sz="2400" dirty="0" smtClean="0">
              <a:ea typeface="ＭＳ Ｐゴシック" pitchFamily="34" charset="-128"/>
            </a:endParaRPr>
          </a:p>
        </p:txBody>
      </p:sp>
      <p:sp>
        <p:nvSpPr>
          <p:cNvPr id="6" name="직사각형 5"/>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7" name="그룹 6"/>
          <p:cNvGrpSpPr/>
          <p:nvPr/>
        </p:nvGrpSpPr>
        <p:grpSpPr>
          <a:xfrm>
            <a:off x="6088040" y="296840"/>
            <a:ext cx="3429000" cy="307777"/>
            <a:chOff x="6088040" y="296840"/>
            <a:chExt cx="3429000" cy="307777"/>
          </a:xfrm>
        </p:grpSpPr>
        <p:sp>
          <p:nvSpPr>
            <p:cNvPr id="8" name="직사각형 7"/>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15-12-0467-00-0led</a:t>
              </a:r>
              <a:endParaRPr lang="ko-KR" altLang="en-US" sz="1400" b="1" dirty="0"/>
            </a:p>
          </p:txBody>
        </p:sp>
      </p:grpSp>
    </p:spTree>
    <p:extLst>
      <p:ext uri="{BB962C8B-B14F-4D97-AF65-F5344CB8AC3E}">
        <p14:creationId xmlns:p14="http://schemas.microsoft.com/office/powerpoint/2010/main" val="36348790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p:txBody>
          <a:bodyPr/>
          <a:lstStyle/>
          <a:p>
            <a:r>
              <a:rPr lang="en-US" altLang="ko-KR" sz="3600" b="1" dirty="0" smtClean="0">
                <a:ea typeface="굴림" charset="-127"/>
              </a:rPr>
              <a:t>Plans for </a:t>
            </a:r>
            <a:r>
              <a:rPr lang="en-US" altLang="ko-KR" sz="3600" b="1" dirty="0" err="1" smtClean="0">
                <a:ea typeface="굴림" charset="-127"/>
              </a:rPr>
              <a:t>Sept.Meeting</a:t>
            </a:r>
            <a:endParaRPr lang="en-US" altLang="ko-KR" sz="3600" b="1" dirty="0" smtClean="0">
              <a:ea typeface="굴림" charset="-127"/>
            </a:endParaRPr>
          </a:p>
        </p:txBody>
      </p:sp>
      <p:sp>
        <p:nvSpPr>
          <p:cNvPr id="16390" name="날짜 개체 틀 3"/>
          <p:cNvSpPr>
            <a:spLocks noGrp="1"/>
          </p:cNvSpPr>
          <p:nvPr>
            <p:ph type="dt" sz="half" idx="10"/>
          </p:nvPr>
        </p:nvSpPr>
        <p:spPr>
          <a:noFill/>
        </p:spPr>
        <p:txBody>
          <a:bodyPr/>
          <a:lstStyle/>
          <a:p>
            <a:r>
              <a:rPr lang="en-US" altLang="ko-KR" dirty="0" smtClean="0"/>
              <a:t>July 2013</a:t>
            </a:r>
          </a:p>
        </p:txBody>
      </p:sp>
      <p:sp>
        <p:nvSpPr>
          <p:cNvPr id="16389" name="Rectangle 5"/>
          <p:cNvSpPr>
            <a:spLocks noGrp="1" noChangeArrowheads="1"/>
          </p:cNvSpPr>
          <p:nvPr>
            <p:ph type="ftr" sz="quarter" idx="11"/>
          </p:nvPr>
        </p:nvSpPr>
        <p:spPr>
          <a:noFill/>
        </p:spPr>
        <p:txBody>
          <a:bodyPr/>
          <a:lstStyle/>
          <a:p>
            <a:r>
              <a:rPr lang="en-US" altLang="ko-KR" dirty="0" smtClean="0"/>
              <a:t>Yeong Min Jang, </a:t>
            </a:r>
            <a:r>
              <a:rPr lang="en-US" altLang="ko-KR" dirty="0" err="1" smtClean="0"/>
              <a:t>Kookmin</a:t>
            </a:r>
            <a:r>
              <a:rPr lang="en-US" altLang="ko-KR" dirty="0" smtClean="0"/>
              <a:t> University</a:t>
            </a:r>
          </a:p>
        </p:txBody>
      </p:sp>
      <p:sp>
        <p:nvSpPr>
          <p:cNvPr id="16386" name="슬라이드 번호 개체 틀 5"/>
          <p:cNvSpPr>
            <a:spLocks noGrp="1"/>
          </p:cNvSpPr>
          <p:nvPr>
            <p:ph type="sldNum" sz="quarter" idx="12"/>
          </p:nvPr>
        </p:nvSpPr>
        <p:spPr>
          <a:noFill/>
        </p:spPr>
        <p:txBody>
          <a:bodyPr/>
          <a:lstStyle/>
          <a:p>
            <a:r>
              <a:rPr lang="en-US" altLang="ko-KR" dirty="0"/>
              <a:t>Slide </a:t>
            </a:r>
            <a:fld id="{054E5E52-827F-4085-86A7-844AD6604231}" type="slidenum">
              <a:rPr lang="en-US" altLang="ko-KR"/>
              <a:pPr/>
              <a:t>8</a:t>
            </a:fld>
            <a:endParaRPr lang="en-US" altLang="ko-KR" dirty="0"/>
          </a:p>
        </p:txBody>
      </p:sp>
      <p:sp>
        <p:nvSpPr>
          <p:cNvPr id="11" name="TextBox 10"/>
          <p:cNvSpPr txBox="1"/>
          <p:nvPr/>
        </p:nvSpPr>
        <p:spPr>
          <a:xfrm>
            <a:off x="533400" y="1600200"/>
            <a:ext cx="8382000" cy="4216539"/>
          </a:xfrm>
          <a:prstGeom prst="rect">
            <a:avLst/>
          </a:prstGeom>
          <a:noFill/>
        </p:spPr>
        <p:txBody>
          <a:bodyPr wrap="square" rtlCol="0">
            <a:spAutoFit/>
          </a:bodyPr>
          <a:lstStyle/>
          <a:p>
            <a:pPr>
              <a:buFont typeface="Arial" pitchFamily="34" charset="0"/>
              <a:buChar char="•"/>
            </a:pPr>
            <a:r>
              <a:rPr lang="en-US" sz="2800" dirty="0" smtClean="0"/>
              <a:t> </a:t>
            </a:r>
            <a:r>
              <a:rPr lang="en-US" sz="2400" dirty="0" smtClean="0"/>
              <a:t>Before Sept. </a:t>
            </a:r>
            <a:r>
              <a:rPr lang="en-US" sz="2400" dirty="0" smtClean="0"/>
              <a:t>interim meeting</a:t>
            </a:r>
            <a:r>
              <a:rPr lang="en-US" sz="2400" dirty="0" smtClean="0"/>
              <a:t>: generate and circulate a “call for presentation and participation” paragraph</a:t>
            </a:r>
          </a:p>
          <a:p>
            <a:pPr>
              <a:buFont typeface="Arial" pitchFamily="34" charset="0"/>
              <a:buChar char="•"/>
            </a:pPr>
            <a:r>
              <a:rPr lang="en-US" altLang="ko-KR" sz="2400" dirty="0"/>
              <a:t> C</a:t>
            </a:r>
            <a:r>
              <a:rPr lang="en-US" altLang="ko-KR" sz="2400" dirty="0" smtClean="0"/>
              <a:t>ontinue </a:t>
            </a:r>
            <a:r>
              <a:rPr lang="en-US" altLang="ko-KR" sz="2400" dirty="0"/>
              <a:t>discussion to determine market focused technical objectives of the </a:t>
            </a:r>
            <a:r>
              <a:rPr lang="en-US" altLang="ko-KR" sz="2400" dirty="0" smtClean="0"/>
              <a:t>I</a:t>
            </a:r>
            <a:r>
              <a:rPr lang="en-US" altLang="ko-KR" sz="2400" dirty="0" smtClean="0"/>
              <a:t>G </a:t>
            </a:r>
            <a:endParaRPr lang="en-US" altLang="ko-KR" sz="2400" dirty="0" smtClean="0"/>
          </a:p>
          <a:p>
            <a:pPr lvl="1">
              <a:buFont typeface="Arial" pitchFamily="34" charset="0"/>
              <a:buChar char="•"/>
            </a:pPr>
            <a:r>
              <a:rPr lang="en-US" sz="2400" dirty="0"/>
              <a:t> </a:t>
            </a:r>
            <a:r>
              <a:rPr lang="en-US" sz="2400" dirty="0" smtClean="0"/>
              <a:t>Camera Communication</a:t>
            </a:r>
          </a:p>
          <a:p>
            <a:pPr lvl="1">
              <a:buFont typeface="Arial" pitchFamily="34" charset="0"/>
              <a:buChar char="•"/>
            </a:pPr>
            <a:r>
              <a:rPr lang="en-US" altLang="ko-KR" sz="2400" dirty="0"/>
              <a:t> LBS application using </a:t>
            </a:r>
            <a:r>
              <a:rPr lang="en-US" altLang="ko-KR" sz="2400" dirty="0" smtClean="0"/>
              <a:t>Camera Communication</a:t>
            </a:r>
            <a:endParaRPr lang="en-US" sz="2400" dirty="0" smtClean="0"/>
          </a:p>
          <a:p>
            <a:pPr lvl="1">
              <a:buFont typeface="Arial" pitchFamily="34" charset="0"/>
              <a:buChar char="•"/>
            </a:pPr>
            <a:r>
              <a:rPr lang="en-US" sz="2400" dirty="0"/>
              <a:t> </a:t>
            </a:r>
            <a:r>
              <a:rPr lang="en-US" sz="2400" dirty="0" smtClean="0"/>
              <a:t>Digital signage application using LED-ID</a:t>
            </a:r>
          </a:p>
          <a:p>
            <a:pPr marL="0" lvl="1">
              <a:buFont typeface="Arial" pitchFamily="34" charset="0"/>
              <a:buChar char="•"/>
            </a:pPr>
            <a:r>
              <a:rPr lang="en-US" sz="2400" dirty="0" smtClean="0"/>
              <a:t> </a:t>
            </a:r>
            <a:r>
              <a:rPr lang="en-US" altLang="ko-KR" sz="2400" dirty="0" smtClean="0"/>
              <a:t>Will have a tutorial presentation in Nov. plenary meeting</a:t>
            </a:r>
            <a:endParaRPr lang="en-US" sz="2400" dirty="0" smtClean="0"/>
          </a:p>
          <a:p>
            <a:pPr>
              <a:buFont typeface="Arial" pitchFamily="34" charset="0"/>
              <a:buChar char="•"/>
            </a:pPr>
            <a:r>
              <a:rPr lang="en-US" sz="2400" dirty="0" smtClean="0"/>
              <a:t> During Sept. meeting: make a official formulation of  the study group</a:t>
            </a:r>
          </a:p>
          <a:p>
            <a:pPr>
              <a:buFont typeface="Arial" pitchFamily="34" charset="0"/>
              <a:buChar char="•"/>
            </a:pPr>
            <a:r>
              <a:rPr lang="en-US" sz="2400" dirty="0"/>
              <a:t> </a:t>
            </a:r>
            <a:r>
              <a:rPr lang="en-US" sz="2400" dirty="0" smtClean="0"/>
              <a:t>Invite many interested parties</a:t>
            </a:r>
            <a:endParaRPr lang="en-US" sz="2400" dirty="0"/>
          </a:p>
        </p:txBody>
      </p:sp>
      <p:sp>
        <p:nvSpPr>
          <p:cNvPr id="7" name="직사각형 6"/>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8" name="그룹 7"/>
          <p:cNvGrpSpPr/>
          <p:nvPr/>
        </p:nvGrpSpPr>
        <p:grpSpPr>
          <a:xfrm>
            <a:off x="6088040" y="296840"/>
            <a:ext cx="3429000" cy="307777"/>
            <a:chOff x="6088040" y="296840"/>
            <a:chExt cx="3429000" cy="307777"/>
          </a:xfrm>
        </p:grpSpPr>
        <p:sp>
          <p:nvSpPr>
            <p:cNvPr id="9" name="직사각형 8"/>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15-12-0467-00-0led</a:t>
              </a:r>
              <a:endParaRPr lang="ko-KR" altLang="en-US" sz="1400" b="1" dirty="0"/>
            </a:p>
          </p:txBody>
        </p:sp>
      </p:gr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9572</TotalTime>
  <Words>488</Words>
  <Application>Microsoft Office PowerPoint</Application>
  <PresentationFormat>화면 슬라이드 쇼(4:3)</PresentationFormat>
  <Paragraphs>100</Paragraphs>
  <Slides>8</Slides>
  <Notes>4</Notes>
  <HiddenSlides>0</HiddenSlides>
  <MMClips>0</MMClips>
  <ScaleCrop>false</ScaleCrop>
  <HeadingPairs>
    <vt:vector size="4" baseType="variant">
      <vt:variant>
        <vt:lpstr>테마</vt:lpstr>
      </vt:variant>
      <vt:variant>
        <vt:i4>1</vt:i4>
      </vt:variant>
      <vt:variant>
        <vt:lpstr>슬라이드 제목</vt:lpstr>
      </vt:variant>
      <vt:variant>
        <vt:i4>8</vt:i4>
      </vt:variant>
    </vt:vector>
  </HeadingPairs>
  <TitlesOfParts>
    <vt:vector size="9" baseType="lpstr">
      <vt:lpstr>Default Design</vt:lpstr>
      <vt:lpstr>PowerPoint 프레젠테이션</vt:lpstr>
      <vt:lpstr>PowerPoint 프레젠테이션</vt:lpstr>
      <vt:lpstr>Purpose of LED Interest Group</vt:lpstr>
      <vt:lpstr>Objective of Meeting</vt:lpstr>
      <vt:lpstr>PowerPoint 프레젠테이션</vt:lpstr>
      <vt:lpstr>PowerPoint 프레젠테이션</vt:lpstr>
      <vt:lpstr>PowerPoint 프레젠테이션</vt:lpstr>
      <vt:lpstr>Plans for Sept.Meeting</vt:lpstr>
    </vt:vector>
  </TitlesOfParts>
  <Company>Kinney Consulting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TG4e Closing Report</dc:title>
  <dc:creator>Pat Kinney</dc:creator>
  <cp:lastModifiedBy>Jang</cp:lastModifiedBy>
  <cp:revision>604</cp:revision>
  <cp:lastPrinted>2000-03-07T00:55:37Z</cp:lastPrinted>
  <dcterms:created xsi:type="dcterms:W3CDTF">1998-02-10T13:07:52Z</dcterms:created>
  <dcterms:modified xsi:type="dcterms:W3CDTF">2013-07-18T13:53:07Z</dcterms:modified>
  <cp:category>15-07-0nnn-00-004d</cp:category>
</cp:coreProperties>
</file>