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97" r:id="rId3"/>
    <p:sldId id="291" r:id="rId4"/>
    <p:sldId id="296" r:id="rId5"/>
    <p:sldId id="282" r:id="rId6"/>
    <p:sldId id="295" r:id="rId7"/>
    <p:sldId id="280" r:id="rId8"/>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varScale="1">
        <p:scale>
          <a:sx n="70" d="100"/>
          <a:sy n="70"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9/17/2013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9/17/2013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9/17/2013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[Study Issues for MIMO based CamCom System]</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[September, 2013]</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Ratan Kumar Mondal, and Nam Tuan Le]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[Study Issues for MIMO based CamCom System]</a:t>
            </a:r>
            <a:endParaRPr lang="en-US" sz="1600" dirty="0" smtClean="0">
              <a:solidFill>
                <a:schemeClr val="tx2"/>
              </a:solidFill>
            </a:endParaRP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43912" y="309565"/>
            <a:ext cx="2362200" cy="18573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8" name="TextBox 7"/>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8"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4" name="Title 1"/>
          <p:cNvSpPr txBox="1">
            <a:spLocks/>
          </p:cNvSpPr>
          <p:nvPr/>
        </p:nvSpPr>
        <p:spPr>
          <a:xfrm>
            <a:off x="685800" y="685800"/>
            <a:ext cx="77724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smtClean="0"/>
              <a:t>Goals</a:t>
            </a:r>
          </a:p>
        </p:txBody>
      </p:sp>
      <p:sp>
        <p:nvSpPr>
          <p:cNvPr id="156" name="Content Placeholder 2"/>
          <p:cNvSpPr txBox="1">
            <a:spLocks/>
          </p:cNvSpPr>
          <p:nvPr/>
        </p:nvSpPr>
        <p:spPr>
          <a:xfrm>
            <a:off x="685800" y="14478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400" dirty="0" smtClean="0"/>
              <a:t>Transmitter and receiver section development for increasing the system capacity and perfect light signal detection</a:t>
            </a:r>
          </a:p>
          <a:p>
            <a:pPr algn="just">
              <a:lnSpc>
                <a:spcPct val="114000"/>
              </a:lnSpc>
              <a:spcBef>
                <a:spcPts val="0"/>
              </a:spcBef>
              <a:buFont typeface="Wingdings" pitchFamily="2" charset="2"/>
              <a:buChar char="v"/>
            </a:pPr>
            <a:r>
              <a:rPr lang="en-US" sz="2400" strike="sngStrike" dirty="0" smtClean="0">
                <a:solidFill>
                  <a:srgbClr val="FF0000"/>
                </a:solidFill>
              </a:rPr>
              <a:t>Need to enhance the performance by deploying MIMO concept</a:t>
            </a:r>
          </a:p>
          <a:p>
            <a:pPr algn="just">
              <a:lnSpc>
                <a:spcPct val="114000"/>
              </a:lnSpc>
              <a:spcBef>
                <a:spcPts val="0"/>
              </a:spcBef>
              <a:buFont typeface="Wingdings" pitchFamily="2" charset="2"/>
              <a:buChar char="v"/>
            </a:pPr>
            <a:r>
              <a:rPr lang="en-US" sz="2400" dirty="0" smtClean="0"/>
              <a:t>Addressing user service oriented developing challenges and study direction</a:t>
            </a:r>
          </a:p>
          <a:p>
            <a:pPr algn="just">
              <a:lnSpc>
                <a:spcPct val="114000"/>
              </a:lnSpc>
              <a:spcBef>
                <a:spcPts val="0"/>
              </a:spcBef>
              <a:buFont typeface="Wingdings" pitchFamily="2" charset="2"/>
              <a:buChar char="v"/>
            </a:pPr>
            <a:r>
              <a:rPr lang="en-US" sz="2400" dirty="0" smtClean="0"/>
              <a:t>What we need to study for developing </a:t>
            </a:r>
            <a:r>
              <a:rPr lang="en-US" sz="2400" dirty="0" err="1" smtClean="0"/>
              <a:t>CamCom</a:t>
            </a:r>
            <a:r>
              <a:rPr lang="en-US" sz="2400" dirty="0" smtClean="0"/>
              <a:t>-MIMO system</a:t>
            </a:r>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303215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685800"/>
          </a:xfrm>
        </p:spPr>
        <p:txBody>
          <a:bodyPr/>
          <a:lstStyle/>
          <a:p>
            <a:r>
              <a:rPr lang="en-US" sz="3200" b="1" dirty="0" smtClean="0"/>
              <a:t>System Architecture</a:t>
            </a:r>
          </a:p>
        </p:txBody>
      </p:sp>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7" name="Group 76"/>
          <p:cNvGrpSpPr/>
          <p:nvPr/>
        </p:nvGrpSpPr>
        <p:grpSpPr>
          <a:xfrm>
            <a:off x="381000" y="1849748"/>
            <a:ext cx="7989779" cy="3641109"/>
            <a:chOff x="609600" y="2195513"/>
            <a:chExt cx="7989779" cy="3641109"/>
          </a:xfrm>
        </p:grpSpPr>
        <p:pic>
          <p:nvPicPr>
            <p:cNvPr id="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893" y="3692592"/>
              <a:ext cx="761999" cy="584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9" name="사다리꼴 4"/>
            <p:cNvSpPr/>
            <p:nvPr/>
          </p:nvSpPr>
          <p:spPr bwMode="auto">
            <a:xfrm>
              <a:off x="609600" y="2702125"/>
              <a:ext cx="1756985" cy="1412675"/>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a:outerShdw blurRad="76200" dist="50800" dir="11160000" sx="62000" sy="62000" algn="ctr" rotWithShape="0">
                <a:schemeClr val="accent6">
                  <a:lumMod val="60000"/>
                  <a:lumOff val="40000"/>
                  <a:alpha val="0"/>
                </a:schemeClr>
              </a:outerShdw>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pic>
          <p:nvPicPr>
            <p:cNvPr id="80" name="Picture 7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3293" y="2195513"/>
              <a:ext cx="609599"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8166" y="4187825"/>
              <a:ext cx="1152525"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2" name="Straight Arrow Connector 81"/>
            <p:cNvCxnSpPr/>
            <p:nvPr/>
          </p:nvCxnSpPr>
          <p:spPr bwMode="auto">
            <a:xfrm>
              <a:off x="2366585" y="4648200"/>
              <a:ext cx="757615"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83" name="Straight Connector 82"/>
            <p:cNvCxnSpPr/>
            <p:nvPr/>
          </p:nvCxnSpPr>
          <p:spPr bwMode="auto">
            <a:xfrm flipV="1">
              <a:off x="3200399" y="4835591"/>
              <a:ext cx="2362201" cy="1521"/>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84" name="Oval 83"/>
            <p:cNvSpPr/>
            <p:nvPr/>
          </p:nvSpPr>
          <p:spPr bwMode="auto">
            <a:xfrm>
              <a:off x="3413155" y="4474747"/>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FF0000"/>
                </a:solidFill>
                <a:effectLst/>
                <a:latin typeface="Arial" charset="0"/>
              </a:endParaRPr>
            </a:p>
          </p:txBody>
        </p:sp>
        <p:cxnSp>
          <p:nvCxnSpPr>
            <p:cNvPr id="85" name="Straight Connector 84"/>
            <p:cNvCxnSpPr/>
            <p:nvPr/>
          </p:nvCxnSpPr>
          <p:spPr bwMode="auto">
            <a:xfrm>
              <a:off x="3581400" y="4186398"/>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6" name="Straight Connector 85"/>
            <p:cNvCxnSpPr/>
            <p:nvPr/>
          </p:nvCxnSpPr>
          <p:spPr bwMode="auto">
            <a:xfrm>
              <a:off x="3810000" y="4198085"/>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7" name="Straight Connector 86"/>
            <p:cNvCxnSpPr/>
            <p:nvPr/>
          </p:nvCxnSpPr>
          <p:spPr bwMode="auto">
            <a:xfrm>
              <a:off x="4038600" y="4196564"/>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8" name="Straight Connector 87"/>
            <p:cNvCxnSpPr/>
            <p:nvPr/>
          </p:nvCxnSpPr>
          <p:spPr bwMode="auto">
            <a:xfrm>
              <a:off x="4267200" y="4198084"/>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9" name="Straight Connector 88"/>
            <p:cNvCxnSpPr/>
            <p:nvPr/>
          </p:nvCxnSpPr>
          <p:spPr bwMode="auto">
            <a:xfrm>
              <a:off x="4495800" y="4198085"/>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sp>
          <p:nvSpPr>
            <p:cNvPr id="90" name="Oval 89"/>
            <p:cNvSpPr/>
            <p:nvPr/>
          </p:nvSpPr>
          <p:spPr bwMode="auto">
            <a:xfrm>
              <a:off x="3886200" y="4474746"/>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91" name="Straight Arrow Connector 90"/>
            <p:cNvCxnSpPr/>
            <p:nvPr/>
          </p:nvCxnSpPr>
          <p:spPr bwMode="auto">
            <a:xfrm>
              <a:off x="5791200" y="4724400"/>
              <a:ext cx="529015"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
          <p:nvSpPr>
            <p:cNvPr id="92" name="Oval 91"/>
            <p:cNvSpPr/>
            <p:nvPr/>
          </p:nvSpPr>
          <p:spPr bwMode="auto">
            <a:xfrm>
              <a:off x="4572000" y="4489341"/>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3" name="TextBox 92"/>
            <p:cNvSpPr txBox="1"/>
            <p:nvPr/>
          </p:nvSpPr>
          <p:spPr>
            <a:xfrm>
              <a:off x="3345211" y="4876800"/>
              <a:ext cx="2064989" cy="338554"/>
            </a:xfrm>
            <a:prstGeom prst="rect">
              <a:avLst/>
            </a:prstGeom>
            <a:noFill/>
          </p:spPr>
          <p:txBody>
            <a:bodyPr wrap="none" rtlCol="0">
              <a:spAutoFit/>
            </a:bodyPr>
            <a:lstStyle/>
            <a:p>
              <a:r>
                <a:rPr lang="en-US" sz="1600" dirty="0" smtClean="0"/>
                <a:t>Frame demodulation</a:t>
              </a:r>
              <a:endParaRPr lang="en-US" sz="1600" dirty="0"/>
            </a:p>
          </p:txBody>
        </p:sp>
        <p:sp>
          <p:nvSpPr>
            <p:cNvPr id="95" name="TextBox 94"/>
            <p:cNvSpPr txBox="1"/>
            <p:nvPr/>
          </p:nvSpPr>
          <p:spPr>
            <a:xfrm>
              <a:off x="6258674" y="4888468"/>
              <a:ext cx="2340705" cy="338554"/>
            </a:xfrm>
            <a:prstGeom prst="rect">
              <a:avLst/>
            </a:prstGeom>
            <a:noFill/>
          </p:spPr>
          <p:txBody>
            <a:bodyPr wrap="none" rtlCol="0">
              <a:spAutoFit/>
            </a:bodyPr>
            <a:lstStyle/>
            <a:p>
              <a:r>
                <a:rPr lang="en-US" sz="1600" dirty="0" smtClean="0"/>
                <a:t>OOK demodulated data</a:t>
              </a:r>
              <a:endParaRPr lang="en-US" sz="1600" dirty="0"/>
            </a:p>
          </p:txBody>
        </p:sp>
        <p:sp>
          <p:nvSpPr>
            <p:cNvPr id="96" name="TextBox 95"/>
            <p:cNvSpPr txBox="1"/>
            <p:nvPr/>
          </p:nvSpPr>
          <p:spPr>
            <a:xfrm>
              <a:off x="1839074" y="2286000"/>
              <a:ext cx="478016" cy="307777"/>
            </a:xfrm>
            <a:prstGeom prst="rect">
              <a:avLst/>
            </a:prstGeom>
            <a:noFill/>
          </p:spPr>
          <p:txBody>
            <a:bodyPr wrap="none" rtlCol="0">
              <a:spAutoFit/>
            </a:bodyPr>
            <a:lstStyle/>
            <a:p>
              <a:r>
                <a:rPr lang="en-US" sz="1400" b="1" dirty="0" smtClean="0">
                  <a:latin typeface="Arial Narrow" pitchFamily="34" charset="0"/>
                </a:rPr>
                <a:t>LED</a:t>
              </a:r>
              <a:endParaRPr lang="en-US" sz="1400" b="1" dirty="0">
                <a:latin typeface="Arial Narrow" pitchFamily="34" charset="0"/>
              </a:endParaRPr>
            </a:p>
          </p:txBody>
        </p:sp>
        <p:sp>
          <p:nvSpPr>
            <p:cNvPr id="97" name="TextBox 96"/>
            <p:cNvSpPr txBox="1"/>
            <p:nvPr/>
          </p:nvSpPr>
          <p:spPr>
            <a:xfrm>
              <a:off x="1881093" y="3669268"/>
              <a:ext cx="1043876" cy="307777"/>
            </a:xfrm>
            <a:prstGeom prst="rect">
              <a:avLst/>
            </a:prstGeom>
            <a:noFill/>
          </p:spPr>
          <p:txBody>
            <a:bodyPr wrap="none" rtlCol="0">
              <a:spAutoFit/>
            </a:bodyPr>
            <a:lstStyle/>
            <a:p>
              <a:r>
                <a:rPr lang="en-US" sz="1400" b="1" dirty="0" smtClean="0">
                  <a:latin typeface="Arial Narrow" pitchFamily="34" charset="0"/>
                </a:rPr>
                <a:t>Smartphone</a:t>
              </a:r>
              <a:endParaRPr lang="en-US" sz="1400" b="1" dirty="0">
                <a:latin typeface="Arial Narrow" pitchFamily="34" charset="0"/>
              </a:endParaRPr>
            </a:p>
          </p:txBody>
        </p:sp>
        <p:sp>
          <p:nvSpPr>
            <p:cNvPr id="98" name="TextBox 97"/>
            <p:cNvSpPr txBox="1"/>
            <p:nvPr/>
          </p:nvSpPr>
          <p:spPr>
            <a:xfrm>
              <a:off x="2057400" y="4825425"/>
              <a:ext cx="1142999" cy="584775"/>
            </a:xfrm>
            <a:prstGeom prst="rect">
              <a:avLst/>
            </a:prstGeom>
            <a:noFill/>
          </p:spPr>
          <p:txBody>
            <a:bodyPr wrap="square" rtlCol="0">
              <a:spAutoFit/>
            </a:bodyPr>
            <a:lstStyle/>
            <a:p>
              <a:pPr algn="ctr"/>
              <a:r>
                <a:rPr lang="en-US" sz="1600" dirty="0" smtClean="0"/>
                <a:t>Frame sampling</a:t>
              </a:r>
              <a:endParaRPr lang="en-US" sz="1600" dirty="0"/>
            </a:p>
          </p:txBody>
        </p:sp>
        <p:sp>
          <p:nvSpPr>
            <p:cNvPr id="99" name="TextBox 98"/>
            <p:cNvSpPr txBox="1"/>
            <p:nvPr/>
          </p:nvSpPr>
          <p:spPr>
            <a:xfrm>
              <a:off x="652219" y="5498068"/>
              <a:ext cx="1475084" cy="338554"/>
            </a:xfrm>
            <a:prstGeom prst="rect">
              <a:avLst/>
            </a:prstGeom>
            <a:noFill/>
          </p:spPr>
          <p:txBody>
            <a:bodyPr wrap="none" rtlCol="0">
              <a:spAutoFit/>
            </a:bodyPr>
            <a:lstStyle/>
            <a:p>
              <a:r>
                <a:rPr lang="en-US" sz="1600" dirty="0" smtClean="0"/>
                <a:t>30 frames/sec</a:t>
              </a:r>
              <a:endParaRPr lang="en-US" sz="1600" dirty="0"/>
            </a:p>
          </p:txBody>
        </p:sp>
        <p:cxnSp>
          <p:nvCxnSpPr>
            <p:cNvPr id="100" name="Straight Connector 99"/>
            <p:cNvCxnSpPr/>
            <p:nvPr/>
          </p:nvCxnSpPr>
          <p:spPr bwMode="auto">
            <a:xfrm>
              <a:off x="3352800" y="4191000"/>
              <a:ext cx="1981200"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5334000" y="4191000"/>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102" name="Straight Connector 101"/>
            <p:cNvCxnSpPr/>
            <p:nvPr/>
          </p:nvCxnSpPr>
          <p:spPr bwMode="auto">
            <a:xfrm>
              <a:off x="3352800" y="4191000"/>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103" name="Straight Connector 102"/>
            <p:cNvCxnSpPr/>
            <p:nvPr/>
          </p:nvCxnSpPr>
          <p:spPr bwMode="auto">
            <a:xfrm>
              <a:off x="4724400" y="4198085"/>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104" name="Straight Connector 103"/>
            <p:cNvCxnSpPr/>
            <p:nvPr/>
          </p:nvCxnSpPr>
          <p:spPr bwMode="auto">
            <a:xfrm>
              <a:off x="5029200" y="4191000"/>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sp>
          <p:nvSpPr>
            <p:cNvPr id="105" name="Oval 104"/>
            <p:cNvSpPr/>
            <p:nvPr/>
          </p:nvSpPr>
          <p:spPr bwMode="auto">
            <a:xfrm>
              <a:off x="5147311" y="4489340"/>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nvGrpSpPr>
            <p:cNvPr id="106" name="Group 105"/>
            <p:cNvGrpSpPr/>
            <p:nvPr/>
          </p:nvGrpSpPr>
          <p:grpSpPr>
            <a:xfrm>
              <a:off x="6477000" y="4198085"/>
              <a:ext cx="1828800" cy="613675"/>
              <a:chOff x="3352800" y="3581400"/>
              <a:chExt cx="1828800" cy="392160"/>
            </a:xfrm>
          </p:grpSpPr>
          <p:cxnSp>
            <p:nvCxnSpPr>
              <p:cNvPr id="141" name="Straight Connector 140"/>
              <p:cNvCxnSpPr/>
              <p:nvPr/>
            </p:nvCxnSpPr>
            <p:spPr bwMode="auto">
              <a:xfrm flipV="1">
                <a:off x="3352800" y="3581401"/>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2" name="Straight Connector 141"/>
              <p:cNvCxnSpPr/>
              <p:nvPr/>
            </p:nvCxnSpPr>
            <p:spPr bwMode="auto">
              <a:xfrm>
                <a:off x="3352800" y="3581402"/>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3" name="Straight Connector 142"/>
              <p:cNvCxnSpPr/>
              <p:nvPr/>
            </p:nvCxnSpPr>
            <p:spPr bwMode="auto">
              <a:xfrm flipV="1">
                <a:off x="3581400" y="358140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4" name="Straight Connector 143"/>
              <p:cNvCxnSpPr/>
              <p:nvPr/>
            </p:nvCxnSpPr>
            <p:spPr bwMode="auto">
              <a:xfrm>
                <a:off x="3581400" y="3965116"/>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5" name="Straight Connector 144"/>
              <p:cNvCxnSpPr/>
              <p:nvPr/>
            </p:nvCxnSpPr>
            <p:spPr bwMode="auto">
              <a:xfrm>
                <a:off x="3810000" y="3586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6" name="Straight Connector 145"/>
              <p:cNvCxnSpPr/>
              <p:nvPr/>
            </p:nvCxnSpPr>
            <p:spPr bwMode="auto">
              <a:xfrm flipV="1">
                <a:off x="38095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7" name="Straight Connector 146"/>
              <p:cNvCxnSpPr/>
              <p:nvPr/>
            </p:nvCxnSpPr>
            <p:spPr bwMode="auto">
              <a:xfrm flipV="1">
                <a:off x="4038600"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8" name="Straight Connector 147"/>
              <p:cNvCxnSpPr/>
              <p:nvPr/>
            </p:nvCxnSpPr>
            <p:spPr bwMode="auto">
              <a:xfrm>
                <a:off x="4495800" y="3586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9" name="Straight Connector 148"/>
              <p:cNvCxnSpPr/>
              <p:nvPr/>
            </p:nvCxnSpPr>
            <p:spPr bwMode="auto">
              <a:xfrm flipV="1">
                <a:off x="44953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0" name="Straight Connector 149"/>
              <p:cNvCxnSpPr/>
              <p:nvPr/>
            </p:nvCxnSpPr>
            <p:spPr bwMode="auto">
              <a:xfrm flipV="1">
                <a:off x="4724400"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1" name="Straight Connector 150"/>
              <p:cNvCxnSpPr/>
              <p:nvPr/>
            </p:nvCxnSpPr>
            <p:spPr bwMode="auto">
              <a:xfrm>
                <a:off x="4724400" y="3967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2" name="Straight Connector 151"/>
              <p:cNvCxnSpPr/>
              <p:nvPr/>
            </p:nvCxnSpPr>
            <p:spPr bwMode="auto">
              <a:xfrm flipV="1">
                <a:off x="49525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3" name="Straight Connector 152"/>
              <p:cNvCxnSpPr/>
              <p:nvPr/>
            </p:nvCxnSpPr>
            <p:spPr bwMode="auto">
              <a:xfrm>
                <a:off x="4953000" y="3586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4" name="Straight Connector 153"/>
              <p:cNvCxnSpPr/>
              <p:nvPr/>
            </p:nvCxnSpPr>
            <p:spPr bwMode="auto">
              <a:xfrm flipV="1">
                <a:off x="51811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5" name="Straight Connector 154"/>
              <p:cNvCxnSpPr/>
              <p:nvPr/>
            </p:nvCxnSpPr>
            <p:spPr bwMode="auto">
              <a:xfrm>
                <a:off x="4033463" y="3966210"/>
                <a:ext cx="467474" cy="0"/>
              </a:xfrm>
              <a:prstGeom prst="line">
                <a:avLst/>
              </a:prstGeom>
              <a:solidFill>
                <a:schemeClr val="accent1"/>
              </a:solidFill>
              <a:ln w="19050" cap="flat" cmpd="sng" algn="ctr">
                <a:solidFill>
                  <a:srgbClr val="FF0000"/>
                </a:solidFill>
                <a:prstDash val="solid"/>
                <a:round/>
                <a:headEnd type="none" w="med" len="med"/>
                <a:tailEnd type="none" w="med" len="med"/>
              </a:ln>
              <a:effectLst/>
            </p:spPr>
          </p:cxnSp>
        </p:grpSp>
        <p:sp>
          <p:nvSpPr>
            <p:cNvPr id="107" name="Oval 106"/>
            <p:cNvSpPr/>
            <p:nvPr/>
          </p:nvSpPr>
          <p:spPr bwMode="auto">
            <a:xfrm>
              <a:off x="6552703" y="4178062"/>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8" name="Oval 107"/>
            <p:cNvSpPr/>
            <p:nvPr/>
          </p:nvSpPr>
          <p:spPr bwMode="auto">
            <a:xfrm>
              <a:off x="7010400" y="4191000"/>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9" name="Oval 108"/>
            <p:cNvSpPr/>
            <p:nvPr/>
          </p:nvSpPr>
          <p:spPr bwMode="auto">
            <a:xfrm>
              <a:off x="6795133" y="4778523"/>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0" name="Oval 109"/>
            <p:cNvSpPr/>
            <p:nvPr/>
          </p:nvSpPr>
          <p:spPr bwMode="auto">
            <a:xfrm>
              <a:off x="7239000" y="4765309"/>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1" name="Oval 110"/>
            <p:cNvSpPr/>
            <p:nvPr/>
          </p:nvSpPr>
          <p:spPr bwMode="auto">
            <a:xfrm>
              <a:off x="7467600" y="4758951"/>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2" name="Oval 111"/>
            <p:cNvSpPr/>
            <p:nvPr/>
          </p:nvSpPr>
          <p:spPr bwMode="auto">
            <a:xfrm>
              <a:off x="7696200" y="4191000"/>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3" name="Oval 112"/>
            <p:cNvSpPr/>
            <p:nvPr/>
          </p:nvSpPr>
          <p:spPr bwMode="auto">
            <a:xfrm>
              <a:off x="7951467" y="4756194"/>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4" name="Oval 113"/>
            <p:cNvSpPr/>
            <p:nvPr/>
          </p:nvSpPr>
          <p:spPr bwMode="auto">
            <a:xfrm>
              <a:off x="8166733" y="4191000"/>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5" name="TextBox 114"/>
            <p:cNvSpPr txBox="1"/>
            <p:nvPr/>
          </p:nvSpPr>
          <p:spPr>
            <a:xfrm>
              <a:off x="3200400" y="3897869"/>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16" name="Oval 115"/>
            <p:cNvSpPr/>
            <p:nvPr/>
          </p:nvSpPr>
          <p:spPr bwMode="auto">
            <a:xfrm>
              <a:off x="1295400" y="5088523"/>
              <a:ext cx="170428" cy="245477"/>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7" name="TextBox 116"/>
            <p:cNvSpPr txBox="1"/>
            <p:nvPr/>
          </p:nvSpPr>
          <p:spPr>
            <a:xfrm>
              <a:off x="3538163" y="4191000"/>
              <a:ext cx="304800" cy="646331"/>
            </a:xfrm>
            <a:prstGeom prst="rect">
              <a:avLst/>
            </a:prstGeom>
            <a:noFill/>
          </p:spPr>
          <p:txBody>
            <a:bodyPr wrap="square" rtlCol="0">
              <a:spAutoFit/>
            </a:bodyPr>
            <a:lstStyle/>
            <a:p>
              <a:r>
                <a:rPr lang="en-US" sz="1200" dirty="0" smtClean="0"/>
                <a:t>OFF</a:t>
              </a:r>
              <a:endParaRPr lang="en-US" sz="1200" dirty="0"/>
            </a:p>
          </p:txBody>
        </p:sp>
        <p:sp>
          <p:nvSpPr>
            <p:cNvPr id="118" name="TextBox 117"/>
            <p:cNvSpPr txBox="1"/>
            <p:nvPr/>
          </p:nvSpPr>
          <p:spPr>
            <a:xfrm>
              <a:off x="4020312" y="4196564"/>
              <a:ext cx="304800" cy="646331"/>
            </a:xfrm>
            <a:prstGeom prst="rect">
              <a:avLst/>
            </a:prstGeom>
            <a:noFill/>
          </p:spPr>
          <p:txBody>
            <a:bodyPr wrap="square" rtlCol="0">
              <a:spAutoFit/>
            </a:bodyPr>
            <a:lstStyle/>
            <a:p>
              <a:r>
                <a:rPr lang="en-US" sz="1200" dirty="0" smtClean="0"/>
                <a:t>OFF</a:t>
              </a:r>
              <a:endParaRPr lang="en-US" sz="1200" dirty="0"/>
            </a:p>
          </p:txBody>
        </p:sp>
        <p:sp>
          <p:nvSpPr>
            <p:cNvPr id="119" name="TextBox 118"/>
            <p:cNvSpPr txBox="1"/>
            <p:nvPr/>
          </p:nvSpPr>
          <p:spPr>
            <a:xfrm>
              <a:off x="4229100" y="4196564"/>
              <a:ext cx="304800" cy="646331"/>
            </a:xfrm>
            <a:prstGeom prst="rect">
              <a:avLst/>
            </a:prstGeom>
            <a:noFill/>
          </p:spPr>
          <p:txBody>
            <a:bodyPr wrap="square" rtlCol="0">
              <a:spAutoFit/>
            </a:bodyPr>
            <a:lstStyle/>
            <a:p>
              <a:r>
                <a:rPr lang="en-US" sz="1200" dirty="0" smtClean="0"/>
                <a:t>OFF</a:t>
              </a:r>
              <a:endParaRPr lang="en-US" sz="1200" dirty="0"/>
            </a:p>
          </p:txBody>
        </p:sp>
        <p:sp>
          <p:nvSpPr>
            <p:cNvPr id="120" name="TextBox 119"/>
            <p:cNvSpPr txBox="1"/>
            <p:nvPr/>
          </p:nvSpPr>
          <p:spPr>
            <a:xfrm>
              <a:off x="3733800" y="3886200"/>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21" name="TextBox 120"/>
            <p:cNvSpPr txBox="1"/>
            <p:nvPr/>
          </p:nvSpPr>
          <p:spPr>
            <a:xfrm>
              <a:off x="4343400" y="3886200"/>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22" name="TextBox 121"/>
            <p:cNvSpPr txBox="1"/>
            <p:nvPr/>
          </p:nvSpPr>
          <p:spPr>
            <a:xfrm>
              <a:off x="4714126" y="4183604"/>
              <a:ext cx="304800" cy="646331"/>
            </a:xfrm>
            <a:prstGeom prst="rect">
              <a:avLst/>
            </a:prstGeom>
            <a:noFill/>
          </p:spPr>
          <p:txBody>
            <a:bodyPr wrap="square" rtlCol="0">
              <a:spAutoFit/>
            </a:bodyPr>
            <a:lstStyle/>
            <a:p>
              <a:r>
                <a:rPr lang="en-US" sz="1200" dirty="0" smtClean="0"/>
                <a:t>OFF</a:t>
              </a:r>
              <a:endParaRPr lang="en-US" sz="1200" dirty="0"/>
            </a:p>
          </p:txBody>
        </p:sp>
        <p:sp>
          <p:nvSpPr>
            <p:cNvPr id="123" name="TextBox 122"/>
            <p:cNvSpPr txBox="1"/>
            <p:nvPr/>
          </p:nvSpPr>
          <p:spPr>
            <a:xfrm>
              <a:off x="4953000" y="3886200"/>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24" name="Down Arrow 123"/>
            <p:cNvSpPr/>
            <p:nvPr/>
          </p:nvSpPr>
          <p:spPr bwMode="auto">
            <a:xfrm>
              <a:off x="1407541" y="2743200"/>
              <a:ext cx="192659" cy="869550"/>
            </a:xfrm>
            <a:prstGeom prst="downArrow">
              <a:avLst/>
            </a:prstGeom>
            <a:solidFill>
              <a:schemeClr val="bg1">
                <a:lumMod val="65000"/>
              </a:schemeClr>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nvGrpSpPr>
            <p:cNvPr id="125" name="Group 124"/>
            <p:cNvGrpSpPr/>
            <p:nvPr/>
          </p:nvGrpSpPr>
          <p:grpSpPr>
            <a:xfrm>
              <a:off x="609600" y="2743200"/>
              <a:ext cx="1828800" cy="533400"/>
              <a:chOff x="4953000" y="2514600"/>
              <a:chExt cx="1828800" cy="392160"/>
            </a:xfrm>
          </p:grpSpPr>
          <p:cxnSp>
            <p:nvCxnSpPr>
              <p:cNvPr id="126" name="Straight Connector 125"/>
              <p:cNvCxnSpPr/>
              <p:nvPr/>
            </p:nvCxnSpPr>
            <p:spPr bwMode="auto">
              <a:xfrm flipV="1">
                <a:off x="4953000" y="2514601"/>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7" name="Straight Connector 126"/>
              <p:cNvCxnSpPr/>
              <p:nvPr/>
            </p:nvCxnSpPr>
            <p:spPr bwMode="auto">
              <a:xfrm>
                <a:off x="4953000" y="2514602"/>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8" name="Straight Connector 127"/>
              <p:cNvCxnSpPr/>
              <p:nvPr/>
            </p:nvCxnSpPr>
            <p:spPr bwMode="auto">
              <a:xfrm flipV="1">
                <a:off x="5181600" y="251460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9" name="Straight Connector 128"/>
              <p:cNvCxnSpPr/>
              <p:nvPr/>
            </p:nvCxnSpPr>
            <p:spPr bwMode="auto">
              <a:xfrm>
                <a:off x="5181600" y="2898316"/>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0" name="Straight Connector 129"/>
              <p:cNvCxnSpPr/>
              <p:nvPr/>
            </p:nvCxnSpPr>
            <p:spPr bwMode="auto">
              <a:xfrm>
                <a:off x="5410200" y="2520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1" name="Straight Connector 130"/>
              <p:cNvCxnSpPr/>
              <p:nvPr/>
            </p:nvCxnSpPr>
            <p:spPr bwMode="auto">
              <a:xfrm flipV="1">
                <a:off x="54097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2" name="Straight Connector 131"/>
              <p:cNvCxnSpPr/>
              <p:nvPr/>
            </p:nvCxnSpPr>
            <p:spPr bwMode="auto">
              <a:xfrm flipV="1">
                <a:off x="5638800"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3" name="Straight Connector 132"/>
              <p:cNvCxnSpPr/>
              <p:nvPr/>
            </p:nvCxnSpPr>
            <p:spPr bwMode="auto">
              <a:xfrm>
                <a:off x="6096000" y="2520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4" name="Straight Connector 133"/>
              <p:cNvCxnSpPr/>
              <p:nvPr/>
            </p:nvCxnSpPr>
            <p:spPr bwMode="auto">
              <a:xfrm flipV="1">
                <a:off x="60955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5" name="Straight Connector 134"/>
              <p:cNvCxnSpPr/>
              <p:nvPr/>
            </p:nvCxnSpPr>
            <p:spPr bwMode="auto">
              <a:xfrm flipV="1">
                <a:off x="6324600"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6" name="Straight Connector 135"/>
              <p:cNvCxnSpPr/>
              <p:nvPr/>
            </p:nvCxnSpPr>
            <p:spPr bwMode="auto">
              <a:xfrm>
                <a:off x="6324600" y="2901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7" name="Straight Connector 136"/>
              <p:cNvCxnSpPr/>
              <p:nvPr/>
            </p:nvCxnSpPr>
            <p:spPr bwMode="auto">
              <a:xfrm flipV="1">
                <a:off x="65527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8" name="Straight Connector 137"/>
              <p:cNvCxnSpPr/>
              <p:nvPr/>
            </p:nvCxnSpPr>
            <p:spPr bwMode="auto">
              <a:xfrm>
                <a:off x="6553200" y="2520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9" name="Straight Connector 138"/>
              <p:cNvCxnSpPr/>
              <p:nvPr/>
            </p:nvCxnSpPr>
            <p:spPr bwMode="auto">
              <a:xfrm flipV="1">
                <a:off x="67813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0" name="Straight Connector 139"/>
              <p:cNvCxnSpPr/>
              <p:nvPr/>
            </p:nvCxnSpPr>
            <p:spPr bwMode="auto">
              <a:xfrm>
                <a:off x="5633663" y="2899410"/>
                <a:ext cx="467474" cy="0"/>
              </a:xfrm>
              <a:prstGeom prst="line">
                <a:avLst/>
              </a:prstGeom>
              <a:solidFill>
                <a:schemeClr val="accent1"/>
              </a:solidFill>
              <a:ln w="19050" cap="flat" cmpd="sng" algn="ctr">
                <a:solidFill>
                  <a:srgbClr val="FF0000"/>
                </a:solidFill>
                <a:prstDash val="solid"/>
                <a:round/>
                <a:headEnd type="none" w="med" len="med"/>
                <a:tailEnd type="none" w="med" len="med"/>
              </a:ln>
              <a:effectLst/>
            </p:spPr>
          </p:cxnSp>
        </p:grpSp>
      </p:grpSp>
      <p:sp>
        <p:nvSpPr>
          <p:cNvPr id="157" name="TextBox 156"/>
          <p:cNvSpPr txBox="1"/>
          <p:nvPr/>
        </p:nvSpPr>
        <p:spPr>
          <a:xfrm>
            <a:off x="2259904" y="2246293"/>
            <a:ext cx="3378896" cy="954107"/>
          </a:xfrm>
          <a:prstGeom prst="rect">
            <a:avLst/>
          </a:prstGeom>
          <a:noFill/>
        </p:spPr>
        <p:txBody>
          <a:bodyPr wrap="square" rtlCol="0">
            <a:spAutoFit/>
          </a:bodyPr>
          <a:lstStyle/>
          <a:p>
            <a:pPr marL="342900" indent="-342900">
              <a:buAutoNum type="arabicPeriod"/>
            </a:pPr>
            <a:r>
              <a:rPr lang="en-US" sz="1400" b="1" dirty="0" smtClean="0">
                <a:latin typeface="Arial Narrow" pitchFamily="34" charset="0"/>
              </a:rPr>
              <a:t>OOK modulated data</a:t>
            </a:r>
          </a:p>
          <a:p>
            <a:pPr marL="342900" indent="-342900">
              <a:buAutoNum type="arabicPeriod"/>
            </a:pPr>
            <a:r>
              <a:rPr lang="en-US" sz="1400" b="1" dirty="0" smtClean="0">
                <a:latin typeface="Arial Narrow" pitchFamily="34" charset="0"/>
              </a:rPr>
              <a:t>UFSOOK modulated data</a:t>
            </a:r>
          </a:p>
          <a:p>
            <a:pPr marL="342900" indent="-342900">
              <a:buAutoNum type="arabicPeriod"/>
            </a:pPr>
            <a:r>
              <a:rPr lang="en-US" sz="1400" b="1" dirty="0" smtClean="0">
                <a:latin typeface="Arial Narrow" pitchFamily="34" charset="0"/>
              </a:rPr>
              <a:t>Visual cell OOK for multi-array LED system</a:t>
            </a:r>
          </a:p>
        </p:txBody>
      </p:sp>
      <p:sp>
        <p:nvSpPr>
          <p:cNvPr id="158"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4" name="TextBox 93"/>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7" name="Title 1"/>
          <p:cNvSpPr>
            <a:spLocks noGrp="1"/>
          </p:cNvSpPr>
          <p:nvPr>
            <p:ph type="title"/>
          </p:nvPr>
        </p:nvSpPr>
        <p:spPr>
          <a:xfrm>
            <a:off x="685800" y="685800"/>
            <a:ext cx="7772400" cy="533400"/>
          </a:xfrm>
        </p:spPr>
        <p:txBody>
          <a:bodyPr/>
          <a:lstStyle/>
          <a:p>
            <a:r>
              <a:rPr lang="en-US" sz="2800" b="1" dirty="0" smtClean="0"/>
              <a:t>Transmitter Section</a:t>
            </a:r>
          </a:p>
        </p:txBody>
      </p:sp>
      <p:sp>
        <p:nvSpPr>
          <p:cNvPr id="18" name="Content Placeholder 2"/>
          <p:cNvSpPr>
            <a:spLocks noGrp="1"/>
          </p:cNvSpPr>
          <p:nvPr>
            <p:ph idx="1"/>
          </p:nvPr>
        </p:nvSpPr>
        <p:spPr>
          <a:xfrm>
            <a:off x="609600" y="1295400"/>
            <a:ext cx="7924800" cy="5105400"/>
          </a:xfrm>
        </p:spPr>
        <p:txBody>
          <a:bodyPr/>
          <a:lstStyle/>
          <a:p>
            <a:pPr algn="just">
              <a:spcBef>
                <a:spcPts val="600"/>
              </a:spcBef>
              <a:spcAft>
                <a:spcPts val="600"/>
              </a:spcAft>
              <a:buFont typeface="Wingdings" pitchFamily="2" charset="2"/>
              <a:buChar char="v"/>
            </a:pPr>
            <a:r>
              <a:rPr lang="en-US" sz="2000" b="1" dirty="0" smtClean="0"/>
              <a:t>Modulation schemes-</a:t>
            </a:r>
          </a:p>
          <a:p>
            <a:pPr lvl="1" algn="just">
              <a:spcBef>
                <a:spcPts val="600"/>
              </a:spcBef>
              <a:spcAft>
                <a:spcPts val="600"/>
              </a:spcAft>
              <a:buFont typeface="Wingdings" pitchFamily="2" charset="2"/>
              <a:buChar char="v"/>
            </a:pPr>
            <a:r>
              <a:rPr lang="en-US" sz="1600" dirty="0" smtClean="0"/>
              <a:t>ON-OFF Keying (OOK)</a:t>
            </a:r>
          </a:p>
          <a:p>
            <a:pPr lvl="1" algn="just">
              <a:spcBef>
                <a:spcPts val="600"/>
              </a:spcBef>
              <a:spcAft>
                <a:spcPts val="600"/>
              </a:spcAft>
              <a:buFont typeface="Wingdings" pitchFamily="2" charset="2"/>
              <a:buChar char="v"/>
            </a:pPr>
            <a:r>
              <a:rPr lang="en-US" sz="1600" dirty="0" smtClean="0"/>
              <a:t>FSOOK</a:t>
            </a:r>
            <a:endParaRPr lang="en-US" sz="2000" dirty="0" smtClean="0"/>
          </a:p>
          <a:p>
            <a:pPr algn="just">
              <a:spcBef>
                <a:spcPts val="600"/>
              </a:spcBef>
              <a:spcAft>
                <a:spcPts val="600"/>
              </a:spcAft>
              <a:buFont typeface="Wingdings" pitchFamily="2" charset="2"/>
              <a:buChar char="v"/>
            </a:pPr>
            <a:r>
              <a:rPr lang="en-US" sz="2000" b="1" dirty="0" smtClean="0"/>
              <a:t>Providing dimming support in the transmitter</a:t>
            </a:r>
          </a:p>
          <a:p>
            <a:pPr algn="just">
              <a:spcBef>
                <a:spcPts val="600"/>
              </a:spcBef>
              <a:spcAft>
                <a:spcPts val="600"/>
              </a:spcAft>
              <a:buFont typeface="Wingdings" pitchFamily="2" charset="2"/>
              <a:buChar char="v"/>
            </a:pPr>
            <a:r>
              <a:rPr lang="en-US" sz="2000" b="1" dirty="0" smtClean="0"/>
              <a:t>Multi-array LED based transmitter design </a:t>
            </a:r>
          </a:p>
          <a:p>
            <a:pPr algn="just">
              <a:spcBef>
                <a:spcPts val="600"/>
              </a:spcBef>
              <a:spcAft>
                <a:spcPts val="600"/>
              </a:spcAft>
              <a:buFont typeface="Wingdings" pitchFamily="2" charset="2"/>
              <a:buChar char="v"/>
            </a:pPr>
            <a:r>
              <a:rPr lang="en-US" sz="2000" b="1" dirty="0" smtClean="0"/>
              <a:t>Pre-coding system development for MIMO based CamCom system</a:t>
            </a:r>
          </a:p>
          <a:p>
            <a:pPr lvl="1" algn="just">
              <a:spcBef>
                <a:spcPts val="600"/>
              </a:spcBef>
              <a:spcAft>
                <a:spcPts val="600"/>
              </a:spcAft>
              <a:buFont typeface="Wingdings" pitchFamily="2" charset="2"/>
              <a:buChar char="v"/>
            </a:pPr>
            <a:r>
              <a:rPr lang="en-US" sz="1600" dirty="0" smtClean="0"/>
              <a:t>Distinguish the multi-channel</a:t>
            </a:r>
          </a:p>
          <a:p>
            <a:pPr lvl="1" algn="just">
              <a:spcBef>
                <a:spcPts val="600"/>
              </a:spcBef>
              <a:spcAft>
                <a:spcPts val="600"/>
              </a:spcAft>
              <a:buFont typeface="Wingdings" pitchFamily="2" charset="2"/>
              <a:buChar char="v"/>
            </a:pPr>
            <a:r>
              <a:rPr lang="en-US" sz="1600" dirty="0" smtClean="0"/>
              <a:t>Multi-user interference reduction</a:t>
            </a:r>
          </a:p>
          <a:p>
            <a:pPr lvl="1" algn="just">
              <a:spcBef>
                <a:spcPts val="600"/>
              </a:spcBef>
              <a:spcAft>
                <a:spcPts val="600"/>
              </a:spcAft>
              <a:buFont typeface="Wingdings" pitchFamily="2" charset="2"/>
              <a:buChar char="v"/>
            </a:pPr>
            <a:endParaRPr lang="en-US" sz="1600" b="1" dirty="0" smtClean="0"/>
          </a:p>
          <a:p>
            <a:pPr lvl="1" algn="just">
              <a:spcBef>
                <a:spcPts val="600"/>
              </a:spcBef>
              <a:spcAft>
                <a:spcPts val="600"/>
              </a:spcAft>
              <a:buFont typeface="Wingdings" pitchFamily="2" charset="2"/>
              <a:buChar char="v"/>
            </a:pPr>
            <a:endParaRPr lang="en-US" sz="1600" b="1" dirty="0" smtClean="0"/>
          </a:p>
          <a:p>
            <a:pPr algn="just">
              <a:spcBef>
                <a:spcPts val="600"/>
              </a:spcBef>
              <a:spcAft>
                <a:spcPts val="600"/>
              </a:spcAft>
              <a:buFont typeface="Wingdings" pitchFamily="2" charset="2"/>
              <a:buChar char="v"/>
            </a:pPr>
            <a:endParaRPr lang="en-US" sz="2000" b="1" dirty="0" smtClean="0"/>
          </a:p>
          <a:p>
            <a:pPr algn="just">
              <a:spcBef>
                <a:spcPts val="600"/>
              </a:spcBef>
              <a:spcAft>
                <a:spcPts val="600"/>
              </a:spcAft>
              <a:buFont typeface="Wingdings" pitchFamily="2" charset="2"/>
              <a:buChar char="v"/>
            </a:pPr>
            <a:endParaRPr lang="en-US" sz="2000" dirty="0" smtClean="0"/>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1463559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2800" b="1" dirty="0" smtClean="0"/>
              <a:t>Receiving Section</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Content Placeholder 2"/>
          <p:cNvSpPr>
            <a:spLocks noGrp="1"/>
          </p:cNvSpPr>
          <p:nvPr>
            <p:ph idx="1"/>
          </p:nvPr>
        </p:nvSpPr>
        <p:spPr>
          <a:xfrm>
            <a:off x="685800" y="1295400"/>
            <a:ext cx="7848600" cy="5029200"/>
          </a:xfrm>
        </p:spPr>
        <p:txBody>
          <a:bodyPr/>
          <a:lstStyle/>
          <a:p>
            <a:pPr algn="just">
              <a:spcBef>
                <a:spcPts val="600"/>
              </a:spcBef>
              <a:spcAft>
                <a:spcPts val="0"/>
              </a:spcAft>
              <a:buFont typeface="Wingdings" pitchFamily="2" charset="2"/>
              <a:buChar char="v"/>
            </a:pPr>
            <a:r>
              <a:rPr lang="en-US" sz="2400" b="1" dirty="0" smtClean="0"/>
              <a:t>Challenges in the receiver section</a:t>
            </a:r>
          </a:p>
          <a:p>
            <a:pPr lvl="1" algn="just">
              <a:spcBef>
                <a:spcPts val="600"/>
              </a:spcBef>
              <a:spcAft>
                <a:spcPts val="0"/>
              </a:spcAft>
              <a:buFont typeface="Wingdings" pitchFamily="2" charset="2"/>
              <a:buChar char="v"/>
            </a:pPr>
            <a:r>
              <a:rPr lang="en-US" sz="1800" b="1" dirty="0" smtClean="0"/>
              <a:t>Color filter</a:t>
            </a:r>
            <a:r>
              <a:rPr lang="en-US" sz="1800" dirty="0" smtClean="0"/>
              <a:t>– rejecting ‘out-of-band’ illumination color noise and deploying multi-color LED based communication</a:t>
            </a:r>
            <a:endParaRPr lang="en-US" sz="1800" b="1" dirty="0" smtClean="0"/>
          </a:p>
          <a:p>
            <a:pPr lvl="1" algn="just">
              <a:spcBef>
                <a:spcPts val="600"/>
              </a:spcBef>
              <a:spcAft>
                <a:spcPts val="0"/>
              </a:spcAft>
              <a:buFont typeface="Wingdings" pitchFamily="2" charset="2"/>
              <a:buChar char="v"/>
            </a:pPr>
            <a:r>
              <a:rPr lang="en-US" sz="1800" b="1" dirty="0" smtClean="0"/>
              <a:t>Tracking algorithm</a:t>
            </a:r>
          </a:p>
          <a:p>
            <a:pPr lvl="1" algn="just">
              <a:spcBef>
                <a:spcPts val="600"/>
              </a:spcBef>
              <a:spcAft>
                <a:spcPts val="0"/>
              </a:spcAft>
              <a:buFont typeface="Wingdings" pitchFamily="2" charset="2"/>
              <a:buChar char="v"/>
            </a:pPr>
            <a:r>
              <a:rPr lang="en-US" sz="1800" b="1" dirty="0" smtClean="0"/>
              <a:t>Pattern classification</a:t>
            </a:r>
            <a:r>
              <a:rPr lang="en-US" sz="1800" dirty="0" smtClean="0"/>
              <a:t>– to select the whole pattern of multi-array LED transmitter for any angle (of course inside of the FOV capability)</a:t>
            </a:r>
          </a:p>
          <a:p>
            <a:pPr lvl="1" algn="just">
              <a:spcBef>
                <a:spcPts val="600"/>
              </a:spcBef>
              <a:spcAft>
                <a:spcPts val="0"/>
              </a:spcAft>
              <a:buFont typeface="Wingdings" pitchFamily="2" charset="2"/>
              <a:buChar char="v"/>
            </a:pPr>
            <a:r>
              <a:rPr lang="en-US" sz="1800" b="1" dirty="0" smtClean="0"/>
              <a:t>Blur and Gaussian effect</a:t>
            </a:r>
            <a:r>
              <a:rPr lang="en-US" sz="1800" dirty="0" smtClean="0"/>
              <a:t>– effect of lens blur on the resolvability of the images</a:t>
            </a:r>
          </a:p>
          <a:p>
            <a:pPr lvl="1" algn="just">
              <a:spcBef>
                <a:spcPts val="600"/>
              </a:spcBef>
              <a:spcAft>
                <a:spcPts val="0"/>
              </a:spcAft>
              <a:buFont typeface="Wingdings" pitchFamily="2" charset="2"/>
              <a:buChar char="v"/>
            </a:pPr>
            <a:r>
              <a:rPr lang="en-US" sz="1800" b="1" dirty="0" smtClean="0"/>
              <a:t>Selector or combiner</a:t>
            </a:r>
            <a:r>
              <a:rPr lang="en-US" sz="1800" dirty="0" smtClean="0"/>
              <a:t>– develop a receiver selector or combiner for the direct detection (DD) of the light signal</a:t>
            </a:r>
          </a:p>
        </p:txBody>
      </p:sp>
      <p:sp>
        <p:nvSpPr>
          <p:cNvPr id="14"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1" name="Title 1"/>
          <p:cNvSpPr txBox="1">
            <a:spLocks/>
          </p:cNvSpPr>
          <p:nvPr/>
        </p:nvSpPr>
        <p:spPr>
          <a:xfrm>
            <a:off x="685800" y="685800"/>
            <a:ext cx="7772400" cy="5334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800" b="1" dirty="0" smtClean="0"/>
              <a:t>CamCom MIMO System</a:t>
            </a:r>
          </a:p>
        </p:txBody>
      </p:sp>
      <p:sp>
        <p:nvSpPr>
          <p:cNvPr id="12" name="Content Placeholder 2"/>
          <p:cNvSpPr txBox="1">
            <a:spLocks/>
          </p:cNvSpPr>
          <p:nvPr/>
        </p:nvSpPr>
        <p:spPr>
          <a:xfrm>
            <a:off x="685800" y="1295400"/>
            <a:ext cx="7848600" cy="5029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spcBef>
                <a:spcPts val="600"/>
              </a:spcBef>
              <a:spcAft>
                <a:spcPts val="0"/>
              </a:spcAft>
              <a:buFont typeface="Wingdings" pitchFamily="2" charset="2"/>
              <a:buChar char="v"/>
            </a:pPr>
            <a:r>
              <a:rPr lang="en-US" sz="2000" b="1" dirty="0" smtClean="0"/>
              <a:t>Use cases of CamCom-MIMO</a:t>
            </a:r>
            <a:r>
              <a:rPr lang="en-US" sz="2000" dirty="0" smtClean="0"/>
              <a:t>—</a:t>
            </a:r>
            <a:endParaRPr lang="en-US" sz="2000" b="1" dirty="0" smtClean="0"/>
          </a:p>
          <a:p>
            <a:pPr lvl="1" algn="just">
              <a:spcBef>
                <a:spcPts val="600"/>
              </a:spcBef>
              <a:spcAft>
                <a:spcPts val="0"/>
              </a:spcAft>
              <a:buFont typeface="Wingdings" pitchFamily="2" charset="2"/>
              <a:buChar char="v"/>
            </a:pPr>
            <a:r>
              <a:rPr lang="en-US" sz="1600" dirty="0" smtClean="0"/>
              <a:t>Spatial Multiplexing for enhancing the capacity </a:t>
            </a:r>
          </a:p>
          <a:p>
            <a:pPr lvl="1" algn="just">
              <a:spcBef>
                <a:spcPts val="600"/>
              </a:spcBef>
              <a:spcAft>
                <a:spcPts val="0"/>
              </a:spcAft>
              <a:buFont typeface="Wingdings" pitchFamily="2" charset="2"/>
              <a:buChar char="v"/>
            </a:pPr>
            <a:r>
              <a:rPr lang="en-US" sz="1600" dirty="0" smtClean="0"/>
              <a:t>Achieve robust reception by using angle-diversity in </a:t>
            </a:r>
            <a:r>
              <a:rPr lang="en-US" sz="1600" dirty="0" err="1" smtClean="0"/>
              <a:t>ComCom</a:t>
            </a:r>
            <a:r>
              <a:rPr lang="en-US" sz="1600" dirty="0" smtClean="0"/>
              <a:t> system</a:t>
            </a:r>
          </a:p>
          <a:p>
            <a:pPr algn="just">
              <a:spcBef>
                <a:spcPts val="600"/>
              </a:spcBef>
              <a:spcAft>
                <a:spcPts val="0"/>
              </a:spcAft>
              <a:buFont typeface="Wingdings" pitchFamily="2" charset="2"/>
              <a:buChar char="v"/>
            </a:pPr>
            <a:r>
              <a:rPr lang="en-US" sz="2000" b="1" dirty="0" smtClean="0"/>
              <a:t>Multiple-Access Techniques</a:t>
            </a:r>
            <a:r>
              <a:rPr lang="en-US" sz="2000" dirty="0" smtClean="0"/>
              <a:t>—</a:t>
            </a:r>
            <a:endParaRPr lang="en-US" sz="2000" b="1" dirty="0" smtClean="0"/>
          </a:p>
          <a:p>
            <a:pPr lvl="1" algn="just">
              <a:spcBef>
                <a:spcPts val="600"/>
              </a:spcBef>
              <a:spcAft>
                <a:spcPts val="0"/>
              </a:spcAft>
              <a:buFont typeface="Wingdings" pitchFamily="2" charset="2"/>
              <a:buChar char="v"/>
            </a:pPr>
            <a:r>
              <a:rPr lang="en-US" sz="1600" dirty="0" smtClean="0"/>
              <a:t>The imaging lens has the additional advantages as this lens naturally provides angle separation between multiple LED light sources</a:t>
            </a:r>
          </a:p>
          <a:p>
            <a:pPr lvl="1" algn="just">
              <a:spcBef>
                <a:spcPts val="600"/>
              </a:spcBef>
              <a:spcAft>
                <a:spcPts val="0"/>
              </a:spcAft>
              <a:buFont typeface="Wingdings" pitchFamily="2" charset="2"/>
              <a:buChar char="v"/>
            </a:pPr>
            <a:r>
              <a:rPr lang="en-US" sz="1600" dirty="0" smtClean="0"/>
              <a:t>Spatial separation characteristic can provide SDMA</a:t>
            </a:r>
          </a:p>
          <a:p>
            <a:pPr lvl="1" algn="just">
              <a:spcBef>
                <a:spcPts val="600"/>
              </a:spcBef>
              <a:spcAft>
                <a:spcPts val="0"/>
              </a:spcAft>
              <a:buFont typeface="Wingdings" pitchFamily="2" charset="2"/>
              <a:buChar char="v"/>
            </a:pPr>
            <a:r>
              <a:rPr lang="en-US" sz="1600" dirty="0" smtClean="0"/>
              <a:t>For more robust operation optical multiplexing (e.g. SDMA) may combine with the electrical multiplexing technique (e.g. TDMA)</a:t>
            </a:r>
          </a:p>
          <a:p>
            <a:pPr algn="just">
              <a:spcBef>
                <a:spcPts val="600"/>
              </a:spcBef>
              <a:spcAft>
                <a:spcPts val="0"/>
              </a:spcAft>
              <a:buFont typeface="Wingdings" pitchFamily="2" charset="2"/>
              <a:buChar char="v"/>
            </a:pPr>
            <a:r>
              <a:rPr lang="en-US" sz="2000" b="1" dirty="0" smtClean="0"/>
              <a:t>Study Issues</a:t>
            </a:r>
            <a:r>
              <a:rPr lang="en-US" sz="2000" dirty="0" smtClean="0"/>
              <a:t>—</a:t>
            </a:r>
          </a:p>
          <a:p>
            <a:pPr lvl="1" algn="just">
              <a:spcBef>
                <a:spcPts val="600"/>
              </a:spcBef>
              <a:spcAft>
                <a:spcPts val="0"/>
              </a:spcAft>
              <a:buFont typeface="Wingdings" pitchFamily="2" charset="2"/>
              <a:buChar char="v"/>
            </a:pPr>
            <a:r>
              <a:rPr lang="en-US" sz="1600" dirty="0" smtClean="0"/>
              <a:t>Co-channel interference reduction</a:t>
            </a:r>
          </a:p>
          <a:p>
            <a:pPr lvl="1" algn="just">
              <a:spcBef>
                <a:spcPts val="600"/>
              </a:spcBef>
              <a:spcAft>
                <a:spcPts val="0"/>
              </a:spcAft>
              <a:buFont typeface="Wingdings" pitchFamily="2" charset="2"/>
              <a:buChar char="v"/>
            </a:pPr>
            <a:r>
              <a:rPr lang="en-US" sz="1600" dirty="0" smtClean="0"/>
              <a:t>Detection technique development for MIMO system– selector or combiner (e.g. MRC) developing for achieve the advantages of MIMO perfectly</a:t>
            </a:r>
          </a:p>
          <a:p>
            <a:pPr lvl="1" algn="just">
              <a:spcBef>
                <a:spcPts val="600"/>
              </a:spcBef>
              <a:spcAft>
                <a:spcPts val="0"/>
              </a:spcAft>
              <a:buFont typeface="Wingdings" pitchFamily="2" charset="2"/>
              <a:buChar char="v"/>
            </a:pPr>
            <a:r>
              <a:rPr lang="en-US" sz="1600" dirty="0" smtClean="0"/>
              <a:t>Pre-coding system development for CamCom-MIMO system </a:t>
            </a:r>
          </a:p>
          <a:p>
            <a:pPr algn="just">
              <a:spcBef>
                <a:spcPts val="600"/>
              </a:spcBef>
              <a:spcAft>
                <a:spcPts val="0"/>
              </a:spcAft>
              <a:buFont typeface="Wingdings" pitchFamily="2" charset="2"/>
              <a:buChar char="v"/>
            </a:pPr>
            <a:endParaRPr lang="en-US" sz="2000" dirty="0" smtClean="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1030548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b="1"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000" dirty="0" smtClean="0"/>
              <a:t>Need to </a:t>
            </a:r>
            <a:r>
              <a:rPr lang="en-US" sz="2000" dirty="0" smtClean="0"/>
              <a:t>study </a:t>
            </a:r>
            <a:r>
              <a:rPr lang="en-US" sz="2000" dirty="0" smtClean="0"/>
              <a:t>about multi-array LED based transmitter with additional supporting characteristics (e.g. dimming, flickering)</a:t>
            </a:r>
          </a:p>
          <a:p>
            <a:pPr algn="just">
              <a:lnSpc>
                <a:spcPct val="150000"/>
              </a:lnSpc>
              <a:buFont typeface="Wingdings" pitchFamily="2" charset="2"/>
              <a:buChar char="v"/>
            </a:pPr>
            <a:r>
              <a:rPr lang="en-US" sz="2000" dirty="0" smtClean="0"/>
              <a:t>The possibilities of developing novel modulation schemes will arise due to the multi-array LED pattern in transmitter</a:t>
            </a:r>
          </a:p>
          <a:p>
            <a:pPr algn="just">
              <a:lnSpc>
                <a:spcPct val="150000"/>
              </a:lnSpc>
              <a:buFont typeface="Wingdings" pitchFamily="2" charset="2"/>
              <a:buChar char="v"/>
            </a:pPr>
            <a:r>
              <a:rPr lang="en-US" sz="2000" dirty="0" smtClean="0"/>
              <a:t>Need to develop a selector or combiner technology for detecting the multiple LED’s signal in </a:t>
            </a:r>
            <a:r>
              <a:rPr lang="en-US" sz="2000" dirty="0" err="1" smtClean="0"/>
              <a:t>CamCom</a:t>
            </a:r>
            <a:r>
              <a:rPr lang="en-US" sz="2000" dirty="0" smtClean="0"/>
              <a:t>-MIMO system  </a:t>
            </a:r>
          </a:p>
          <a:p>
            <a:pPr algn="just">
              <a:lnSpc>
                <a:spcPct val="150000"/>
              </a:lnSpc>
              <a:buFont typeface="Wingdings" pitchFamily="2" charset="2"/>
              <a:buChar char="v"/>
            </a:pPr>
            <a:r>
              <a:rPr lang="en-US" sz="2000" dirty="0" smtClean="0"/>
              <a:t>Need to fixed easy deployment strategies of the current standard of particular application</a:t>
            </a:r>
            <a:endParaRPr lang="en-US" sz="2000"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12658</TotalTime>
  <Words>523</Words>
  <Application>Microsoft Office PowerPoint</Application>
  <PresentationFormat>화면 슬라이드 쇼(4:3)</PresentationFormat>
  <Paragraphs>107</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VLC_Composition_090917</vt:lpstr>
      <vt:lpstr>PowerPoint 프레젠테이션</vt:lpstr>
      <vt:lpstr>PowerPoint 프레젠테이션</vt:lpstr>
      <vt:lpstr>System Architecture</vt:lpstr>
      <vt:lpstr>Transmitter Section</vt:lpstr>
      <vt:lpstr>Receiving Section</vt:lpstr>
      <vt:lpstr>PowerPoint 프레젠테이션</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886</cp:revision>
  <cp:lastPrinted>2013-09-15T00:13:49Z</cp:lastPrinted>
  <dcterms:created xsi:type="dcterms:W3CDTF">2009-09-18T11:31:33Z</dcterms:created>
  <dcterms:modified xsi:type="dcterms:W3CDTF">2013-09-17T05:20:24Z</dcterms:modified>
</cp:coreProperties>
</file>