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70" r:id="rId2"/>
    <p:sldId id="384" r:id="rId3"/>
    <p:sldId id="372" r:id="rId4"/>
    <p:sldId id="387" r:id="rId5"/>
    <p:sldId id="385" r:id="rId6"/>
    <p:sldId id="390" r:id="rId7"/>
    <p:sldId id="389" r:id="rId8"/>
    <p:sldId id="391" r:id="rId9"/>
    <p:sldId id="386" r:id="rId10"/>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74" d="100"/>
          <a:sy n="74" d="100"/>
        </p:scale>
        <p:origin x="-1620" y="-10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September 13</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September 13</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September 13</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September 13</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September 13</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September 13</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9</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3"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6875"/>
            <a:ext cx="10668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smtClean="0"/>
              <a:t>March 2013</a:t>
            </a:r>
            <a:endParaRPr lang="en-US" altLang="ko-KR" dirty="0"/>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en-US" altLang="ko-KR" dirty="0" err="1"/>
              <a:t>Yeong</a:t>
            </a:r>
            <a:r>
              <a:rPr lang="en-US" altLang="ko-KR" dirty="0"/>
              <a:t> Min Jang, </a:t>
            </a:r>
            <a:r>
              <a:rPr lang="en-US" altLang="ko-KR" dirty="0" err="1"/>
              <a:t>Kookmin</a:t>
            </a:r>
            <a:r>
              <a:rPr lang="en-US" altLang="ko-KR" dirty="0"/>
              <a:t>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a:ea typeface="굴림" charset="-127"/>
              </a:rPr>
              <a:t>doc.: IEEE </a:t>
            </a:r>
            <a:r>
              <a:rPr lang="en-US" altLang="ko-KR" b="1">
                <a:ea typeface="굴림" charset="-127"/>
              </a:rPr>
              <a:t>15-08-0214-01-vlc</a:t>
            </a:r>
            <a:r>
              <a:rPr lang="en-GB" altLang="ko-KR">
                <a:ea typeface="굴림" charset="-127"/>
              </a:rPr>
              <a:t> </a:t>
            </a:r>
            <a:endParaRPr lang="en-US" altLang="ko-KR">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p:spPr>
        <p:txBody>
          <a:bodyPr lIns="0" tIns="0" rIns="0" bIns="0">
            <a:spAutoFit/>
          </a:bodyPr>
          <a:lstStyle/>
          <a:p>
            <a:r>
              <a:rPr lang="en-US" altLang="ko-KR">
                <a:ea typeface="굴림" charset="-127"/>
              </a:rPr>
              <a:t>IG-LED</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날짜 개체 틀 3"/>
          <p:cNvSpPr>
            <a:spLocks noGrp="1"/>
          </p:cNvSpPr>
          <p:nvPr>
            <p:ph type="dt" sz="half" idx="10"/>
          </p:nvPr>
        </p:nvSpPr>
        <p:spPr>
          <a:xfrm>
            <a:off x="762000" y="397331"/>
            <a:ext cx="1066800" cy="215444"/>
          </a:xfrm>
          <a:noFill/>
        </p:spPr>
        <p:txBody>
          <a:bodyPr/>
          <a:lstStyle/>
          <a:p>
            <a:r>
              <a:rPr lang="en-US" altLang="ko-KR" dirty="0" smtClean="0"/>
              <a:t>Sept.</a:t>
            </a:r>
            <a:r>
              <a:rPr lang="en-US" altLang="ko-KR" dirty="0" smtClean="0"/>
              <a:t> </a:t>
            </a:r>
            <a:r>
              <a:rPr lang="en-US" altLang="ko-KR" dirty="0" smtClean="0"/>
              <a:t>2013</a:t>
            </a:r>
          </a:p>
        </p:txBody>
      </p:sp>
      <p:sp>
        <p:nvSpPr>
          <p:cNvPr id="10245"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533400" y="762000"/>
            <a:ext cx="8001000" cy="5448300"/>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IG-LED Closing Report for </a:t>
            </a:r>
            <a:r>
              <a:rPr lang="en-US" altLang="ko-KR" sz="1800" dirty="0" smtClean="0">
                <a:ea typeface="굴림" charset="-127"/>
              </a:rPr>
              <a:t>Nanjing</a:t>
            </a:r>
            <a:r>
              <a:rPr lang="en-US" altLang="ko-KR" sz="1800" dirty="0" smtClean="0">
                <a:ea typeface="굴림" charset="-127"/>
              </a:rPr>
              <a:t> Sept </a:t>
            </a:r>
            <a:r>
              <a:rPr lang="en-US" altLang="ko-KR" sz="1800" dirty="0" smtClean="0">
                <a:ea typeface="굴림" charset="-127"/>
              </a:rPr>
              <a:t>2013</a:t>
            </a:r>
            <a:endParaRPr lang="en-US" altLang="ko-KR" sz="1800" dirty="0">
              <a:ea typeface="굴림" charset="-127"/>
            </a:endParaRPr>
          </a:p>
          <a:p>
            <a:pPr marL="914400" indent="-914400"/>
            <a:r>
              <a:rPr lang="en-US" altLang="ko-KR" sz="1800" b="1" dirty="0">
                <a:ea typeface="굴림" charset="-127"/>
              </a:rPr>
              <a:t>Date Submitted</a:t>
            </a:r>
            <a:r>
              <a:rPr lang="en-US" altLang="ko-KR" sz="1800" b="1" dirty="0" smtClean="0">
                <a:ea typeface="굴림" charset="-127"/>
              </a:rPr>
              <a:t>: </a:t>
            </a:r>
            <a:r>
              <a:rPr lang="en-US" altLang="ko-KR" sz="1800" b="1" dirty="0" smtClean="0">
                <a:ea typeface="굴림" charset="-127"/>
              </a:rPr>
              <a:t>Sept.</a:t>
            </a:r>
            <a:r>
              <a:rPr lang="en-US" altLang="ko-KR" sz="1800" b="1" dirty="0" smtClean="0">
                <a:ea typeface="굴림" charset="-127"/>
              </a:rPr>
              <a:t> </a:t>
            </a:r>
            <a:r>
              <a:rPr lang="en-US" altLang="ko-KR" sz="1800" b="1" dirty="0" smtClean="0">
                <a:ea typeface="굴림" charset="-127"/>
              </a:rPr>
              <a:t>18 2013</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IG-LED Closing Report for  </a:t>
            </a:r>
            <a:r>
              <a:rPr lang="en-US" altLang="ko-KR" sz="1800" dirty="0" smtClean="0">
                <a:ea typeface="굴림" charset="-127"/>
              </a:rPr>
              <a:t>Sept </a:t>
            </a:r>
            <a:r>
              <a:rPr lang="en-US" altLang="ko-KR" sz="1800" dirty="0" smtClean="0">
                <a:ea typeface="굴림" charset="-127"/>
              </a:rPr>
              <a:t> </a:t>
            </a:r>
            <a:r>
              <a:rPr lang="en-US" altLang="ko-KR" sz="1800" dirty="0" smtClean="0">
                <a:ea typeface="굴림" charset="-127"/>
              </a:rPr>
              <a:t>2013 </a:t>
            </a:r>
            <a:r>
              <a:rPr lang="en-US" altLang="ko-KR" sz="1800" dirty="0">
                <a:ea typeface="굴림" charset="-127"/>
              </a:rPr>
              <a:t>Session</a:t>
            </a:r>
          </a:p>
          <a:p>
            <a:pPr marL="914400" indent="-914400"/>
            <a:r>
              <a:rPr lang="en-US" altLang="ko-KR" sz="1800" b="1" dirty="0">
                <a:ea typeface="굴림" charset="-127"/>
              </a:rPr>
              <a:t>Abstract: </a:t>
            </a:r>
            <a:r>
              <a:rPr lang="en-US" altLang="ko-KR" sz="1800" dirty="0">
                <a:ea typeface="굴림" charset="-127"/>
              </a:rPr>
              <a:t>Closing Report for the IG-LED Session in </a:t>
            </a:r>
            <a:r>
              <a:rPr lang="en-US" altLang="ko-KR" sz="1800" dirty="0" smtClean="0">
                <a:ea typeface="굴림" charset="-127"/>
              </a:rPr>
              <a:t>Nanjing</a:t>
            </a:r>
            <a:endParaRPr lang="en-US" altLang="ko-KR" sz="1800" dirty="0" smtClean="0">
              <a:ea typeface="굴림" charset="-127"/>
            </a:endParaRPr>
          </a:p>
          <a:p>
            <a:pPr marL="914400" indent="-914400"/>
            <a:r>
              <a:rPr lang="en-US" altLang="ko-KR" sz="1800" b="1" dirty="0" smtClean="0">
                <a:ea typeface="굴림" charset="-127"/>
              </a:rPr>
              <a:t>Purpose</a:t>
            </a:r>
            <a:r>
              <a:rPr lang="en-US" altLang="ko-KR" sz="1800" b="1" dirty="0">
                <a:ea typeface="굴림" charset="-127"/>
              </a:rPr>
              <a:t>:</a:t>
            </a:r>
            <a:r>
              <a:rPr lang="en-US" altLang="ko-KR" sz="1800" dirty="0">
                <a:ea typeface="굴림" charset="-127"/>
              </a:rPr>
              <a:t>	To investigate forming an LED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grpSp>
        <p:nvGrpSpPr>
          <p:cNvPr id="8" name="그룹 7"/>
          <p:cNvGrpSpPr/>
          <p:nvPr/>
        </p:nvGrpSpPr>
        <p:grpSpPr>
          <a:xfrm>
            <a:off x="6088040" y="296840"/>
            <a:ext cx="3429000" cy="307777"/>
            <a:chOff x="6088040" y="296840"/>
            <a:chExt cx="3429000" cy="307777"/>
          </a:xfrm>
        </p:grpSpPr>
        <p:sp>
          <p:nvSpPr>
            <p:cNvPr id="6" name="직사각형 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15-13-0560-00-0led</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날짜 개체 틀 3"/>
          <p:cNvSpPr>
            <a:spLocks noGrp="1"/>
          </p:cNvSpPr>
          <p:nvPr>
            <p:ph type="dt" sz="half" idx="10"/>
          </p:nvPr>
        </p:nvSpPr>
        <p:spPr>
          <a:noFill/>
        </p:spPr>
        <p:txBody>
          <a:bodyPr/>
          <a:lstStyle/>
          <a:p>
            <a:r>
              <a:rPr lang="en-US" altLang="ko-KR" dirty="0"/>
              <a:t>Sept. 2013</a:t>
            </a:r>
          </a:p>
        </p:txBody>
      </p:sp>
      <p:sp>
        <p:nvSpPr>
          <p:cNvPr id="11268"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316112" y="1905000"/>
            <a:ext cx="6518131" cy="3170099"/>
          </a:xfrm>
          <a:prstGeom prst="rect">
            <a:avLst/>
          </a:prstGeom>
          <a:noFill/>
          <a:ln w="12700">
            <a:noFill/>
            <a:miter lim="800000"/>
            <a:headEnd type="none" w="sm" len="sm"/>
            <a:tailEnd type="none" w="sm" len="sm"/>
          </a:ln>
        </p:spPr>
        <p:txBody>
          <a:bodyPr wrap="none">
            <a:spAutoFit/>
          </a:bodyPr>
          <a:lstStyle/>
          <a:p>
            <a:pPr algn="ctr"/>
            <a:r>
              <a:rPr lang="en-US" altLang="ja-JP" sz="4000" b="1" dirty="0">
                <a:solidFill>
                  <a:schemeClr val="tx2"/>
                </a:solidFill>
                <a:ea typeface="ＭＳ Ｐゴシック" pitchFamily="34" charset="-128"/>
              </a:rPr>
              <a:t>IG-LED </a:t>
            </a:r>
            <a:r>
              <a:rPr lang="en-US" altLang="ja-JP" sz="4000" b="1" dirty="0" smtClean="0">
                <a:solidFill>
                  <a:schemeClr val="tx2"/>
                </a:solidFill>
                <a:ea typeface="ＭＳ Ｐゴシック" pitchFamily="34" charset="-128"/>
              </a:rPr>
              <a:t>7</a:t>
            </a:r>
            <a:r>
              <a:rPr lang="en-US" altLang="ja-JP" sz="4000" b="1" baseline="30000" dirty="0" smtClean="0">
                <a:solidFill>
                  <a:schemeClr val="tx2"/>
                </a:solidFill>
                <a:ea typeface="ＭＳ Ｐゴシック" pitchFamily="34" charset="-128"/>
              </a:rPr>
              <a:t>th</a:t>
            </a:r>
            <a:r>
              <a:rPr lang="en-US" altLang="ja-JP" sz="4000" b="1" dirty="0" smtClean="0">
                <a:solidFill>
                  <a:schemeClr val="tx2"/>
                </a:solidFill>
                <a:ea typeface="ＭＳ Ｐゴシック" pitchFamily="34" charset="-128"/>
              </a:rPr>
              <a:t>Meeting</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Nanjing</a:t>
            </a:r>
            <a:endParaRPr lang="en-US" altLang="ja-JP" sz="4000" b="1" dirty="0">
              <a:solidFill>
                <a:schemeClr val="tx2"/>
              </a:solidFill>
              <a:ea typeface="ＭＳ Ｐゴシック" pitchFamily="34" charset="-128"/>
            </a:endParaRP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Report</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r>
              <a:rPr lang="en-US" altLang="ja-JP" sz="4000" b="1" dirty="0" smtClean="0">
                <a:solidFill>
                  <a:schemeClr val="tx2"/>
                </a:solidFill>
                <a:ea typeface="ＭＳ Ｐゴシック" pitchFamily="34" charset="-128"/>
              </a:rPr>
              <a:t>18</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Sept.</a:t>
            </a:r>
            <a:r>
              <a:rPr lang="en-US" altLang="ja-JP" sz="4000" b="1" dirty="0" smtClean="0">
                <a:solidFill>
                  <a:schemeClr val="tx2"/>
                </a:solidFill>
                <a:ea typeface="ＭＳ Ｐゴシック" pitchFamily="34" charset="-128"/>
              </a:rPr>
              <a:t>, </a:t>
            </a:r>
            <a:r>
              <a:rPr lang="en-US" altLang="ja-JP" sz="4000" b="1" dirty="0" smtClean="0">
                <a:solidFill>
                  <a:schemeClr val="tx2"/>
                </a:solidFill>
                <a:ea typeface="ＭＳ Ｐゴシック" pitchFamily="34" charset="-128"/>
              </a:rPr>
              <a:t>2013</a:t>
            </a:r>
            <a:endParaRPr lang="en-US" altLang="ko-KR" sz="4000" b="1" dirty="0">
              <a:solidFill>
                <a:schemeClr val="tx2"/>
              </a:solidFill>
              <a:ea typeface="굴림" charset="-127"/>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15-13-0560-00-0led</a:t>
              </a:r>
              <a:endParaRPr lang="ko-KR" altLang="en-US" sz="1400" b="1"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LED Interest Group</a:t>
            </a:r>
          </a:p>
        </p:txBody>
      </p:sp>
      <p:sp>
        <p:nvSpPr>
          <p:cNvPr id="12292" name="Rectangle 7"/>
          <p:cNvSpPr>
            <a:spLocks noGrp="1" noChangeArrowheads="1"/>
          </p:cNvSpPr>
          <p:nvPr>
            <p:ph idx="1"/>
          </p:nvPr>
        </p:nvSpPr>
        <p:spPr>
          <a:xfrm>
            <a:off x="228600" y="2057400"/>
            <a:ext cx="8686800" cy="4267200"/>
          </a:xfrm>
          <a:noFill/>
        </p:spPr>
        <p:txBody>
          <a:bodyPr/>
          <a:lstStyle/>
          <a:p>
            <a:r>
              <a:rPr lang="en-US" altLang="ja-JP" dirty="0" smtClean="0">
                <a:ea typeface="ＭＳ Ｐゴシック" pitchFamily="34" charset="-128"/>
              </a:rPr>
              <a:t>Determine whether there is sufficient interest in creating a LED Study Group for the purpose of developing a </a:t>
            </a:r>
            <a:r>
              <a:rPr lang="en-US" altLang="ja-JP" dirty="0" smtClean="0">
                <a:ea typeface="ＭＳ Ｐゴシック" pitchFamily="34" charset="-128"/>
              </a:rPr>
              <a:t>LED ID </a:t>
            </a:r>
            <a:r>
              <a:rPr lang="en-US" altLang="ja-JP" dirty="0" smtClean="0">
                <a:ea typeface="ＭＳ Ｐゴシック" pitchFamily="34" charset="-128"/>
              </a:rPr>
              <a:t>PAR and 5C.</a:t>
            </a:r>
          </a:p>
          <a:p>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2294" name="날짜 개체 틀 3"/>
          <p:cNvSpPr>
            <a:spLocks noGrp="1"/>
          </p:cNvSpPr>
          <p:nvPr>
            <p:ph type="dt" sz="half" idx="10"/>
          </p:nvPr>
        </p:nvSpPr>
        <p:spPr>
          <a:noFill/>
        </p:spPr>
        <p:txBody>
          <a:bodyPr/>
          <a:lstStyle/>
          <a:p>
            <a:r>
              <a:rPr lang="en-US" altLang="ko-KR" dirty="0"/>
              <a:t>Sept. 2013</a:t>
            </a:r>
          </a:p>
        </p:txBody>
      </p:sp>
      <p:sp>
        <p:nvSpPr>
          <p:cNvPr id="12293"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2290" name="슬라이드 번호 개체 틀 5"/>
          <p:cNvSpPr>
            <a:spLocks noGrp="1"/>
          </p:cNvSpPr>
          <p:nvPr>
            <p:ph type="sldNum" sz="quarter" idx="12"/>
          </p:nvPr>
        </p:nvSpPr>
        <p:spPr>
          <a:noFill/>
        </p:spPr>
        <p:txBody>
          <a:bodyPr/>
          <a:lstStyle/>
          <a:p>
            <a:r>
              <a:rPr lang="en-US" altLang="ko-KR" dirty="0"/>
              <a:t>Slide </a:t>
            </a:r>
            <a:fld id="{90DED258-E7D7-4752-B284-7343E894442F}" type="slidenum">
              <a:rPr lang="en-US" altLang="ko-KR"/>
              <a:pPr/>
              <a:t>3</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15-13-0560-00-0led</a:t>
              </a:r>
              <a:endParaRPr lang="ko-KR" altLang="en-US" sz="1400" b="1"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1"/>
          </p:nvPr>
        </p:nvSpPr>
        <p:spPr>
          <a:xfrm>
            <a:off x="228600" y="2057400"/>
            <a:ext cx="8686800" cy="4267200"/>
          </a:xfrm>
        </p:spPr>
        <p:txBody>
          <a:bodyPr/>
          <a:lstStyle/>
          <a:p>
            <a:r>
              <a:rPr lang="en-US" altLang="ja-JP" dirty="0" smtClean="0">
                <a:ea typeface="ＭＳ Ｐゴシック" pitchFamily="34" charset="-128"/>
              </a:rPr>
              <a:t>Call for presentation about the revision of IEEE 802.15.7 VLC and some study items of Camera Communication(</a:t>
            </a:r>
            <a:r>
              <a:rPr lang="en-US" altLang="ja-JP" dirty="0" err="1" smtClean="0">
                <a:ea typeface="ＭＳ Ｐゴシック" pitchFamily="34" charset="-128"/>
              </a:rPr>
              <a:t>CamComm</a:t>
            </a:r>
            <a:r>
              <a:rPr lang="en-US" altLang="ja-JP" dirty="0" smtClean="0">
                <a:ea typeface="ＭＳ Ｐゴシック" pitchFamily="34" charset="-128"/>
              </a:rPr>
              <a:t>), </a:t>
            </a:r>
            <a:r>
              <a:rPr lang="en-US" altLang="ja-JP" dirty="0" smtClean="0">
                <a:ea typeface="ＭＳ Ｐゴシック" pitchFamily="34" charset="-128"/>
              </a:rPr>
              <a:t>and LED-ID</a:t>
            </a:r>
            <a:endParaRPr lang="en-US" altLang="ja-JP" dirty="0" smtClean="0">
              <a:ea typeface="ＭＳ Ｐゴシック" pitchFamily="34" charset="-128"/>
            </a:endParaRPr>
          </a:p>
          <a:p>
            <a:r>
              <a:rPr lang="en-US" altLang="ja-JP" dirty="0" smtClean="0">
                <a:ea typeface="ＭＳ Ｐゴシック" pitchFamily="34" charset="-128"/>
              </a:rPr>
              <a:t>Hearing of presentations about </a:t>
            </a:r>
            <a:r>
              <a:rPr lang="en-US" altLang="ja-JP" dirty="0" err="1" smtClean="0">
                <a:ea typeface="ＭＳ Ｐゴシック" pitchFamily="34" charset="-128"/>
              </a:rPr>
              <a:t>CamCom</a:t>
            </a:r>
            <a:r>
              <a:rPr lang="en-US" altLang="ja-JP" dirty="0" smtClean="0">
                <a:ea typeface="ＭＳ Ｐゴシック" pitchFamily="34" charset="-128"/>
              </a:rPr>
              <a:t> and LED ID </a:t>
            </a:r>
            <a:r>
              <a:rPr lang="en-US" altLang="ja-JP" dirty="0" smtClean="0">
                <a:ea typeface="ＭＳ Ｐゴシック" pitchFamily="34" charset="-128"/>
              </a:rPr>
              <a:t>issues </a:t>
            </a:r>
            <a:endParaRPr lang="en-US" altLang="ja-JP" dirty="0" smtClean="0">
              <a:ea typeface="ＭＳ Ｐゴシック" pitchFamily="34" charset="-128"/>
            </a:endParaRPr>
          </a:p>
          <a:p>
            <a:r>
              <a:rPr lang="en-US" altLang="ja-JP" dirty="0" smtClean="0">
                <a:ea typeface="ＭＳ Ｐゴシック" pitchFamily="34" charset="-128"/>
              </a:rPr>
              <a:t>Discuss about the PAR and 5C</a:t>
            </a:r>
            <a:endParaRPr lang="en-US" altLang="ja-JP" dirty="0" smtClean="0">
              <a:ea typeface="ＭＳ Ｐゴシック" pitchFamily="34" charset="-128"/>
            </a:endParaRP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3318" name="날짜 개체 틀 3"/>
          <p:cNvSpPr>
            <a:spLocks noGrp="1"/>
          </p:cNvSpPr>
          <p:nvPr>
            <p:ph type="dt" sz="half" idx="10"/>
          </p:nvPr>
        </p:nvSpPr>
        <p:spPr>
          <a:noFill/>
        </p:spPr>
        <p:txBody>
          <a:bodyPr/>
          <a:lstStyle/>
          <a:p>
            <a:r>
              <a:rPr lang="en-US" altLang="ko-KR" dirty="0"/>
              <a:t>Sept. 2013</a:t>
            </a:r>
          </a:p>
        </p:txBody>
      </p:sp>
      <p:sp>
        <p:nvSpPr>
          <p:cNvPr id="13317"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4</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15-13-0560-00-0led</a:t>
              </a:r>
              <a:endParaRPr lang="ko-KR" altLang="en-US" sz="1400" b="1" dirty="0"/>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a:t>Sept. 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5</a:t>
            </a:fld>
            <a:endParaRPr lang="en-US" altLang="ko-KR" dirty="0"/>
          </a:p>
        </p:txBody>
      </p:sp>
      <p:sp>
        <p:nvSpPr>
          <p:cNvPr id="4101" name="Rectangle 4"/>
          <p:cNvSpPr>
            <a:spLocks noChangeArrowheads="1"/>
          </p:cNvSpPr>
          <p:nvPr/>
        </p:nvSpPr>
        <p:spPr bwMode="auto">
          <a:xfrm>
            <a:off x="304800" y="817563"/>
            <a:ext cx="8534400" cy="5262979"/>
          </a:xfrm>
          <a:prstGeom prst="rect">
            <a:avLst/>
          </a:prstGeom>
          <a:noFill/>
          <a:ln w="12700">
            <a:noFill/>
            <a:miter lim="800000"/>
            <a:headEnd type="none" w="sm" len="sm"/>
            <a:tailEnd type="none" w="sm" len="sm"/>
          </a:ln>
        </p:spPr>
        <p:txBody>
          <a:bodyPr>
            <a:spAutoFit/>
          </a:bodyPr>
          <a:lstStyle/>
          <a:p>
            <a:pPr marL="268288" indent="-268288">
              <a:buFontTx/>
              <a:buAutoNum type="arabicPeriod"/>
            </a:pPr>
            <a:endParaRPr lang="en-US" altLang="ja-JP" sz="2400" dirty="0" smtClean="0">
              <a:ea typeface="ＭＳ Ｐゴシック" pitchFamily="34" charset="-128"/>
            </a:endParaRPr>
          </a:p>
          <a:p>
            <a:pPr marL="268288" indent="-268288">
              <a:buFontTx/>
              <a:buAutoNum type="arabicPeriod"/>
            </a:pPr>
            <a:r>
              <a:rPr lang="en-US" altLang="ja-JP" sz="2400" dirty="0" smtClean="0">
                <a:ea typeface="ＭＳ Ｐゴシック" pitchFamily="34" charset="-128"/>
              </a:rPr>
              <a:t>Sept</a:t>
            </a:r>
            <a:r>
              <a:rPr lang="en-US" altLang="ja-JP" sz="2400" dirty="0" smtClean="0">
                <a:ea typeface="ＭＳ Ｐゴシック" pitchFamily="34" charset="-128"/>
              </a:rPr>
              <a:t> </a:t>
            </a:r>
            <a:r>
              <a:rPr lang="en-US" altLang="ja-JP" sz="2400" dirty="0" smtClean="0">
                <a:ea typeface="ＭＳ Ｐゴシック" pitchFamily="34" charset="-128"/>
              </a:rPr>
              <a:t>2013 meeting: 3 </a:t>
            </a:r>
            <a:r>
              <a:rPr lang="en-US" altLang="ja-JP" sz="2400" dirty="0" smtClean="0">
                <a:ea typeface="ＭＳ Ｐゴシック" pitchFamily="34" charset="-128"/>
              </a:rPr>
              <a:t>Sessions(Mon. PM1, PM2 and Tue</a:t>
            </a:r>
            <a:r>
              <a:rPr lang="en-US" altLang="ja-JP" sz="2400" dirty="0" smtClean="0">
                <a:ea typeface="ＭＳ Ｐゴシック" pitchFamily="34" charset="-128"/>
              </a:rPr>
              <a:t>. </a:t>
            </a:r>
            <a:r>
              <a:rPr lang="en-US" altLang="ja-JP" sz="2400" dirty="0" smtClean="0">
                <a:ea typeface="ＭＳ Ｐゴシック" pitchFamily="34" charset="-128"/>
              </a:rPr>
              <a:t>PM1) </a:t>
            </a:r>
            <a:endParaRPr lang="en-US" altLang="ja-JP" sz="2400" dirty="0" smtClean="0">
              <a:ea typeface="ＭＳ Ｐゴシック" pitchFamily="34" charset="-128"/>
            </a:endParaRPr>
          </a:p>
          <a:p>
            <a:pPr marL="268288" indent="-268288">
              <a:buFontTx/>
              <a:buAutoNum type="arabicPeriod"/>
            </a:pPr>
            <a:r>
              <a:rPr lang="en-US" altLang="ja-JP" sz="2400" dirty="0" smtClean="0">
                <a:ea typeface="ＭＳ Ｐゴシック" pitchFamily="34" charset="-128"/>
              </a:rPr>
              <a:t>Attendance: </a:t>
            </a:r>
            <a:r>
              <a:rPr lang="en-US" altLang="ja-JP" sz="2400" dirty="0" smtClean="0">
                <a:ea typeface="ＭＳ Ｐゴシック" pitchFamily="34" charset="-128"/>
              </a:rPr>
              <a:t>12</a:t>
            </a:r>
            <a:r>
              <a:rPr lang="en-US" altLang="ja-JP" sz="2400" dirty="0" smtClean="0">
                <a:ea typeface="ＭＳ Ｐゴシック" pitchFamily="34" charset="-128"/>
              </a:rPr>
              <a:t> </a:t>
            </a:r>
            <a:r>
              <a:rPr lang="en-US" altLang="ja-JP" sz="2400" dirty="0" smtClean="0">
                <a:ea typeface="ＭＳ Ｐゴシック" pitchFamily="34" charset="-128"/>
              </a:rPr>
              <a:t>attendees </a:t>
            </a:r>
            <a:r>
              <a:rPr lang="en-US" altLang="ja-JP" sz="2400" dirty="0" smtClean="0">
                <a:ea typeface="ＭＳ Ｐゴシック" pitchFamily="34" charset="-128"/>
              </a:rPr>
              <a:t>(</a:t>
            </a:r>
            <a:r>
              <a:rPr lang="en-US" altLang="ja-JP" sz="2400" dirty="0" smtClean="0">
                <a:ea typeface="ＭＳ Ｐゴシック" pitchFamily="34" charset="-128"/>
              </a:rPr>
              <a:t>Mon </a:t>
            </a:r>
            <a:r>
              <a:rPr lang="en-US" altLang="ja-JP" sz="2400" dirty="0" smtClean="0">
                <a:ea typeface="ＭＳ Ｐゴシック" pitchFamily="34" charset="-128"/>
              </a:rPr>
              <a:t>PM1</a:t>
            </a:r>
            <a:r>
              <a:rPr lang="en-US" altLang="ja-JP" sz="2400" dirty="0" smtClean="0">
                <a:ea typeface="ＭＳ Ｐゴシック" pitchFamily="34" charset="-128"/>
              </a:rPr>
              <a:t>), </a:t>
            </a:r>
            <a:r>
              <a:rPr lang="en-US" altLang="ja-JP" sz="2400" dirty="0" smtClean="0">
                <a:ea typeface="ＭＳ Ｐゴシック" pitchFamily="34" charset="-128"/>
              </a:rPr>
              <a:t>10 </a:t>
            </a:r>
            <a:r>
              <a:rPr lang="en-US" altLang="ja-JP" sz="2400" dirty="0">
                <a:ea typeface="ＭＳ Ｐゴシック" pitchFamily="34" charset="-128"/>
              </a:rPr>
              <a:t>attendees </a:t>
            </a:r>
            <a:r>
              <a:rPr lang="en-US" altLang="ja-JP" sz="2400" dirty="0" smtClean="0">
                <a:ea typeface="ＭＳ Ｐゴシック" pitchFamily="34" charset="-128"/>
              </a:rPr>
              <a:t>(</a:t>
            </a:r>
            <a:r>
              <a:rPr lang="en-US" altLang="ja-JP" sz="2400" dirty="0" smtClean="0">
                <a:ea typeface="ＭＳ Ｐゴシック" pitchFamily="34" charset="-128"/>
              </a:rPr>
              <a:t>Mon </a:t>
            </a:r>
            <a:r>
              <a:rPr lang="en-US" altLang="ja-JP" sz="2400" dirty="0" smtClean="0">
                <a:ea typeface="ＭＳ Ｐゴシック" pitchFamily="34" charset="-128"/>
              </a:rPr>
              <a:t>PM2</a:t>
            </a:r>
            <a:r>
              <a:rPr lang="en-US" altLang="ja-JP" sz="2400" dirty="0" smtClean="0">
                <a:ea typeface="ＭＳ Ｐゴシック" pitchFamily="34" charset="-128"/>
              </a:rPr>
              <a:t>), 10 </a:t>
            </a:r>
            <a:r>
              <a:rPr lang="en-US" altLang="ja-JP" sz="2400" dirty="0">
                <a:ea typeface="ＭＳ Ｐゴシック" pitchFamily="34" charset="-128"/>
              </a:rPr>
              <a:t>attendees </a:t>
            </a:r>
            <a:r>
              <a:rPr lang="en-US" altLang="ja-JP" sz="2400" dirty="0" smtClean="0">
                <a:ea typeface="ＭＳ Ｐゴシック" pitchFamily="34" charset="-128"/>
              </a:rPr>
              <a:t>(</a:t>
            </a:r>
            <a:r>
              <a:rPr lang="en-US" altLang="ja-JP" sz="2400" dirty="0" smtClean="0">
                <a:ea typeface="ＭＳ Ｐゴシック" pitchFamily="34" charset="-128"/>
              </a:rPr>
              <a:t>Tue. </a:t>
            </a:r>
            <a:r>
              <a:rPr lang="en-US" altLang="ja-JP" sz="2400" dirty="0" smtClean="0">
                <a:ea typeface="ＭＳ Ｐゴシック" pitchFamily="34" charset="-128"/>
              </a:rPr>
              <a:t>PM1</a:t>
            </a:r>
            <a:r>
              <a:rPr lang="en-US" altLang="ja-JP" sz="2400" dirty="0">
                <a:ea typeface="ＭＳ Ｐゴシック" pitchFamily="34" charset="-128"/>
              </a:rPr>
              <a:t>).</a:t>
            </a:r>
          </a:p>
          <a:p>
            <a:pPr marL="268288" indent="-268288"/>
            <a:endParaRPr lang="en-US" altLang="ja-JP" sz="2400" dirty="0">
              <a:ea typeface="ＭＳ Ｐゴシック" pitchFamily="34" charset="-128"/>
            </a:endParaRPr>
          </a:p>
          <a:p>
            <a:pPr marL="268288" indent="-268288"/>
            <a:r>
              <a:rPr lang="en-US" altLang="ja-JP" sz="2400" dirty="0">
                <a:ea typeface="ＭＳ Ｐゴシック" pitchFamily="34" charset="-128"/>
              </a:rPr>
              <a:t>3</a:t>
            </a:r>
            <a:r>
              <a:rPr lang="en-US" altLang="ja-JP" sz="2400" dirty="0" smtClean="0">
                <a:ea typeface="ＭＳ Ｐゴシック" pitchFamily="34" charset="-128"/>
              </a:rPr>
              <a:t>.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p>
          <a:p>
            <a:pPr marL="268288" indent="-268288"/>
            <a:endParaRPr lang="en-US" altLang="ja-JP" sz="2400" dirty="0">
              <a:ea typeface="ＭＳ Ｐゴシック" pitchFamily="34" charset="-128"/>
            </a:endParaRPr>
          </a:p>
          <a:p>
            <a:pPr marL="914400" lvl="1" indent="-457200"/>
            <a:r>
              <a:rPr lang="en-US" altLang="ko-KR" sz="2400" dirty="0" smtClean="0"/>
              <a:t>Contribution </a:t>
            </a:r>
            <a:r>
              <a:rPr lang="en-US" altLang="ko-KR" sz="2400" dirty="0"/>
              <a:t>1 - The </a:t>
            </a:r>
            <a:r>
              <a:rPr lang="en-US" altLang="ko-KR" sz="2400" dirty="0" err="1"/>
              <a:t>CamCom</a:t>
            </a:r>
            <a:r>
              <a:rPr lang="en-US" altLang="ko-KR" sz="2400" dirty="0"/>
              <a:t> LLC Dilemma (15-13-0502-00-0led)</a:t>
            </a:r>
            <a:endParaRPr lang="en-US" altLang="ko-KR" sz="2400" dirty="0" smtClean="0"/>
          </a:p>
          <a:p>
            <a:pPr marL="914400" lvl="1" indent="-457200"/>
            <a:r>
              <a:rPr lang="en-US" altLang="ko-KR" sz="2400" dirty="0"/>
              <a:t>Contribution 2- Study Issues for MIMO based </a:t>
            </a:r>
            <a:r>
              <a:rPr lang="en-US" altLang="ko-KR" sz="2400" dirty="0" err="1"/>
              <a:t>CamCom</a:t>
            </a:r>
            <a:r>
              <a:rPr lang="en-US" altLang="ko-KR" sz="2400" dirty="0"/>
              <a:t> System (15-13-0528-01-0led</a:t>
            </a:r>
            <a:r>
              <a:rPr lang="en-US" altLang="ko-KR" sz="2400" dirty="0" smtClean="0"/>
              <a:t>)</a:t>
            </a:r>
          </a:p>
          <a:p>
            <a:pPr marL="914400" lvl="1" indent="-457200"/>
            <a:r>
              <a:rPr lang="en-US" altLang="ko-KR" sz="2400" dirty="0"/>
              <a:t>Contribution 3- Smart Device based LED Communication examples (15-13-0532-00-0led)</a:t>
            </a:r>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15-13-0560-00-0led</a:t>
              </a:r>
              <a:endParaRPr lang="ko-KR" altLang="en-US" sz="1400" b="1"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a:t>Sept. 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6</a:t>
            </a:fld>
            <a:endParaRPr lang="en-US" altLang="ko-KR" dirty="0"/>
          </a:p>
        </p:txBody>
      </p:sp>
      <p:sp>
        <p:nvSpPr>
          <p:cNvPr id="4101" name="Rectangle 4"/>
          <p:cNvSpPr>
            <a:spLocks noChangeArrowheads="1"/>
          </p:cNvSpPr>
          <p:nvPr/>
        </p:nvSpPr>
        <p:spPr bwMode="auto">
          <a:xfrm>
            <a:off x="304800" y="817563"/>
            <a:ext cx="8534400" cy="4524315"/>
          </a:xfrm>
          <a:prstGeom prst="rect">
            <a:avLst/>
          </a:prstGeom>
          <a:noFill/>
          <a:ln w="12700">
            <a:noFill/>
            <a:miter lim="800000"/>
            <a:headEnd type="none" w="sm" len="sm"/>
            <a:tailEnd type="none" w="sm" len="sm"/>
          </a:ln>
        </p:spPr>
        <p:txBody>
          <a:bodyPr>
            <a:spAutoFit/>
          </a:bodyPr>
          <a:lstStyle/>
          <a:p>
            <a:r>
              <a:rPr lang="en-US" altLang="ja-JP" sz="2400" dirty="0">
                <a:ea typeface="ＭＳ Ｐゴシック" pitchFamily="34" charset="-128"/>
              </a:rPr>
              <a:t> </a:t>
            </a:r>
            <a:r>
              <a:rPr lang="en-US" altLang="ja-JP" sz="2400" dirty="0" smtClean="0">
                <a:ea typeface="ＭＳ Ｐゴシック" pitchFamily="34" charset="-128"/>
              </a:rPr>
              <a:t>  - Presentations(Cont.)</a:t>
            </a:r>
          </a:p>
          <a:p>
            <a:pPr marL="268288" indent="-268288"/>
            <a:endParaRPr lang="en-US" altLang="ja-JP" sz="2400" dirty="0">
              <a:ea typeface="ＭＳ Ｐゴシック" pitchFamily="34" charset="-128"/>
            </a:endParaRPr>
          </a:p>
          <a:p>
            <a:pPr marL="914400" lvl="1" indent="-457200"/>
            <a:r>
              <a:rPr lang="en-US" altLang="ko-KR" sz="2400" dirty="0"/>
              <a:t>Contribution 4 -  Development Issues for LED-ID Services Using </a:t>
            </a:r>
            <a:r>
              <a:rPr lang="en-US" altLang="ko-KR" sz="2400" dirty="0" err="1"/>
              <a:t>CamCom</a:t>
            </a:r>
            <a:r>
              <a:rPr lang="en-US" altLang="ko-KR" sz="2400" dirty="0"/>
              <a:t> (15-13-0530-01-0led</a:t>
            </a:r>
            <a:r>
              <a:rPr lang="en-US" altLang="ko-KR" sz="2400" dirty="0" smtClean="0"/>
              <a:t>)</a:t>
            </a:r>
          </a:p>
          <a:p>
            <a:pPr marL="914400" lvl="1" indent="-457200"/>
            <a:r>
              <a:rPr lang="en-US" altLang="ko-KR" sz="2400" dirty="0"/>
              <a:t>Contribution 5 -  Energy Efficient LED light Control using Object based sensor (</a:t>
            </a:r>
            <a:r>
              <a:rPr lang="en-US" altLang="ko-KR" sz="2400" dirty="0" smtClean="0"/>
              <a:t>15-13-0531-00-0led)</a:t>
            </a:r>
          </a:p>
          <a:p>
            <a:pPr marL="914400" lvl="1" indent="-457200"/>
            <a:endParaRPr lang="en-US" altLang="ko-KR" sz="2400" dirty="0" smtClean="0"/>
          </a:p>
          <a:p>
            <a:pPr marL="914400" lvl="1" indent="-457200"/>
            <a:r>
              <a:rPr lang="en-US" altLang="ko-KR" sz="2400" dirty="0" smtClean="0"/>
              <a:t>4. Discussions and completed</a:t>
            </a:r>
          </a:p>
          <a:p>
            <a:pPr marL="914400" lvl="1" indent="-457200"/>
            <a:r>
              <a:rPr lang="en-US" altLang="ko-KR" sz="2400" dirty="0"/>
              <a:t> </a:t>
            </a:r>
            <a:r>
              <a:rPr lang="en-US" altLang="ko-KR" sz="2400" dirty="0" smtClean="0"/>
              <a:t> - Completed  </a:t>
            </a:r>
            <a:r>
              <a:rPr lang="en-US" altLang="ko-KR" sz="2400" dirty="0"/>
              <a:t>Call for Applications document (15-13-0555-00-0led</a:t>
            </a:r>
            <a:r>
              <a:rPr lang="en-US" altLang="ko-KR" sz="2400" dirty="0" smtClean="0"/>
              <a:t>)</a:t>
            </a:r>
          </a:p>
          <a:p>
            <a:pPr marL="914400" lvl="1" indent="-457200"/>
            <a:r>
              <a:rPr lang="en-US" altLang="ko-KR" sz="2400" dirty="0"/>
              <a:t> </a:t>
            </a:r>
            <a:r>
              <a:rPr lang="en-US" altLang="ko-KR" sz="2400" dirty="0" smtClean="0"/>
              <a:t> - Walk-through </a:t>
            </a:r>
            <a:r>
              <a:rPr lang="en-US" altLang="ko-KR" sz="2400" dirty="0"/>
              <a:t>of 15.7 </a:t>
            </a:r>
            <a:r>
              <a:rPr lang="en-US" altLang="ko-KR" sz="2400" dirty="0" smtClean="0"/>
              <a:t>standard</a:t>
            </a:r>
          </a:p>
          <a:p>
            <a:pPr marL="914400" lvl="1" indent="-457200"/>
            <a:r>
              <a:rPr lang="en-US" altLang="ko-KR" sz="2400" dirty="0"/>
              <a:t> </a:t>
            </a:r>
            <a:r>
              <a:rPr lang="en-US" altLang="ko-KR" sz="2400" dirty="0" smtClean="0"/>
              <a:t> - Initial discussion </a:t>
            </a:r>
            <a:r>
              <a:rPr lang="en-US" altLang="ko-KR" sz="2400" dirty="0"/>
              <a:t>about PAR and 5C</a:t>
            </a:r>
            <a:endParaRPr lang="en-US" altLang="ko-KR" sz="2400" dirty="0" smtClean="0"/>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15-13-0560-00-0led</a:t>
              </a:r>
              <a:endParaRPr lang="ko-KR" altLang="en-US" sz="1400" b="1" dirty="0"/>
            </a:p>
          </p:txBody>
        </p:sp>
      </p:grpSp>
    </p:spTree>
    <p:extLst>
      <p:ext uri="{BB962C8B-B14F-4D97-AF65-F5344CB8AC3E}">
        <p14:creationId xmlns:p14="http://schemas.microsoft.com/office/powerpoint/2010/main" val="411453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a:t>Sept. 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7</a:t>
            </a:fld>
            <a:endParaRPr lang="en-US" altLang="ko-KR" dirty="0"/>
          </a:p>
        </p:txBody>
      </p:sp>
      <p:sp>
        <p:nvSpPr>
          <p:cNvPr id="4101" name="Rectangle 4"/>
          <p:cNvSpPr>
            <a:spLocks noChangeArrowheads="1"/>
          </p:cNvSpPr>
          <p:nvPr/>
        </p:nvSpPr>
        <p:spPr bwMode="auto">
          <a:xfrm>
            <a:off x="304800" y="817563"/>
            <a:ext cx="8534400" cy="5632311"/>
          </a:xfrm>
          <a:prstGeom prst="rect">
            <a:avLst/>
          </a:prstGeom>
          <a:noFill/>
          <a:ln w="12700">
            <a:noFill/>
            <a:miter lim="800000"/>
            <a:headEnd type="none" w="sm" len="sm"/>
            <a:tailEnd type="none" w="sm" len="sm"/>
          </a:ln>
        </p:spPr>
        <p:txBody>
          <a:bodyPr>
            <a:spAutoFit/>
          </a:bodyPr>
          <a:lstStyle/>
          <a:p>
            <a:r>
              <a:rPr lang="en-US" altLang="ja-JP" sz="2400" b="1" dirty="0" smtClean="0">
                <a:ea typeface="ＭＳ Ｐゴシック" pitchFamily="34" charset="-128"/>
              </a:rPr>
              <a:t>- </a:t>
            </a:r>
            <a:r>
              <a:rPr lang="en-US" altLang="ja-JP" sz="2400" b="1" dirty="0" smtClean="0"/>
              <a:t>Main</a:t>
            </a:r>
            <a:r>
              <a:rPr lang="en-US" altLang="ko-KR" sz="2400" b="1" dirty="0" smtClean="0"/>
              <a:t> </a:t>
            </a:r>
            <a:r>
              <a:rPr lang="en-US" altLang="ko-KR" sz="2400" b="1" dirty="0" smtClean="0"/>
              <a:t>focus </a:t>
            </a:r>
            <a:r>
              <a:rPr lang="en-US" altLang="ko-KR" sz="2400" b="1" dirty="0" smtClean="0"/>
              <a:t>of IG-LED and SG-LED:</a:t>
            </a:r>
            <a:endParaRPr lang="ko-KR" altLang="ko-KR" sz="2400" b="1" dirty="0"/>
          </a:p>
          <a:p>
            <a:pPr lvl="0" latinLnBrk="1"/>
            <a:r>
              <a:rPr lang="en-US" altLang="ko-KR" sz="2400" dirty="0" smtClean="0"/>
              <a:t>   Camera Communications </a:t>
            </a:r>
          </a:p>
          <a:p>
            <a:pPr lvl="0" latinLnBrk="1"/>
            <a:r>
              <a:rPr lang="en-US" altLang="ko-KR" sz="2400" dirty="0" smtClean="0"/>
              <a:t>   LBS(location based service)</a:t>
            </a:r>
          </a:p>
          <a:p>
            <a:pPr lvl="0" latinLnBrk="1"/>
            <a:r>
              <a:rPr lang="en-US" altLang="ko-KR" sz="2400" dirty="0"/>
              <a:t> </a:t>
            </a:r>
            <a:r>
              <a:rPr lang="en-US" altLang="ko-KR" sz="2400" dirty="0" smtClean="0"/>
              <a:t>  LED-ID applications (digital signage applications)</a:t>
            </a:r>
          </a:p>
          <a:p>
            <a:pPr lvl="0" latinLnBrk="1"/>
            <a:r>
              <a:rPr lang="en-US" altLang="ko-KR" sz="2400" dirty="0" smtClean="0"/>
              <a:t>   MIMO </a:t>
            </a:r>
            <a:r>
              <a:rPr lang="en-US" altLang="ko-KR" sz="2400" dirty="0"/>
              <a:t>(Multi array LED</a:t>
            </a:r>
            <a:r>
              <a:rPr lang="en-US" altLang="ko-KR" sz="2400" dirty="0" smtClean="0"/>
              <a:t>)</a:t>
            </a:r>
          </a:p>
          <a:p>
            <a:pPr lvl="0" latinLnBrk="1"/>
            <a:r>
              <a:rPr lang="en-US" altLang="ko-KR" sz="2400" dirty="0"/>
              <a:t> </a:t>
            </a:r>
            <a:r>
              <a:rPr lang="en-US" altLang="ko-KR" sz="2400" dirty="0" smtClean="0"/>
              <a:t>  Etc</a:t>
            </a:r>
            <a:r>
              <a:rPr lang="en-US" altLang="ko-KR" sz="2400" dirty="0" smtClean="0"/>
              <a:t>.</a:t>
            </a:r>
            <a:endParaRPr lang="ko-KR" altLang="ko-KR" sz="2400" dirty="0"/>
          </a:p>
          <a:p>
            <a:r>
              <a:rPr lang="en-US" altLang="ko-KR" sz="2400" b="1" dirty="0" smtClean="0"/>
              <a:t>- Issues </a:t>
            </a:r>
            <a:r>
              <a:rPr lang="en-US" altLang="ko-KR" sz="2400" b="1" dirty="0"/>
              <a:t>to </a:t>
            </a:r>
            <a:r>
              <a:rPr lang="en-US" altLang="ko-KR" sz="2400" b="1" dirty="0" smtClean="0"/>
              <a:t>discuss in </a:t>
            </a:r>
            <a:r>
              <a:rPr lang="en-US" altLang="ko-KR" sz="2400" b="1" dirty="0" smtClean="0"/>
              <a:t>Nov.</a:t>
            </a:r>
            <a:r>
              <a:rPr lang="en-US" altLang="ko-KR" sz="2400" b="1" dirty="0" smtClean="0"/>
              <a:t> </a:t>
            </a:r>
            <a:r>
              <a:rPr lang="en-US" altLang="ko-KR" sz="2400" b="1" dirty="0" smtClean="0"/>
              <a:t>meeting :</a:t>
            </a:r>
            <a:endParaRPr lang="ko-KR" altLang="ko-KR" sz="2400" b="1" dirty="0"/>
          </a:p>
          <a:p>
            <a:pPr lvl="0" latinLnBrk="1"/>
            <a:r>
              <a:rPr lang="en-US" altLang="ko-KR" sz="2400" dirty="0" smtClean="0"/>
              <a:t>  </a:t>
            </a:r>
            <a:r>
              <a:rPr lang="en-US" altLang="ko-KR" sz="2400" dirty="0"/>
              <a:t> </a:t>
            </a:r>
            <a:r>
              <a:rPr lang="en-US" altLang="ko-KR" sz="2400" dirty="0" smtClean="0"/>
              <a:t>Call </a:t>
            </a:r>
            <a:r>
              <a:rPr lang="en-US" altLang="ko-KR" sz="2400" dirty="0"/>
              <a:t>for Applications Presentations </a:t>
            </a:r>
          </a:p>
          <a:p>
            <a:pPr lvl="0" latinLnBrk="1"/>
            <a:r>
              <a:rPr lang="en-US" altLang="ko-KR" sz="2400" dirty="0" smtClean="0"/>
              <a:t>   EC Approval for SG-LED</a:t>
            </a:r>
            <a:endParaRPr lang="en-US" altLang="ko-KR" sz="2400" dirty="0"/>
          </a:p>
          <a:p>
            <a:pPr lvl="0" latinLnBrk="1"/>
            <a:r>
              <a:rPr lang="en-US" altLang="ko-KR" sz="2400" dirty="0" smtClean="0"/>
              <a:t>   Market </a:t>
            </a:r>
            <a:r>
              <a:rPr lang="en-US" altLang="ko-KR" sz="2400" dirty="0" smtClean="0"/>
              <a:t>expectations </a:t>
            </a:r>
            <a:r>
              <a:rPr lang="en-US" altLang="ko-KR" sz="2400" dirty="0" smtClean="0"/>
              <a:t>, </a:t>
            </a:r>
            <a:r>
              <a:rPr lang="en-US" altLang="ko-KR" sz="2400" dirty="0" smtClean="0"/>
              <a:t>Implementation </a:t>
            </a:r>
            <a:r>
              <a:rPr lang="en-US" altLang="ko-KR" sz="2400" dirty="0" smtClean="0"/>
              <a:t>and deployment </a:t>
            </a:r>
            <a:r>
              <a:rPr lang="en-US" altLang="ko-KR" sz="2400" dirty="0"/>
              <a:t>issues </a:t>
            </a:r>
            <a:endParaRPr lang="ko-KR" altLang="ko-KR" sz="2400" dirty="0"/>
          </a:p>
          <a:p>
            <a:pPr lvl="0" latinLnBrk="1"/>
            <a:r>
              <a:rPr lang="en-US" altLang="ko-KR" sz="2400" dirty="0" smtClean="0"/>
              <a:t> </a:t>
            </a:r>
            <a:r>
              <a:rPr lang="en-US" altLang="ko-KR" sz="2400" dirty="0" smtClean="0"/>
              <a:t>  </a:t>
            </a:r>
            <a:r>
              <a:rPr lang="en-US" altLang="ko-KR" sz="2400" dirty="0" smtClean="0"/>
              <a:t>Invite </a:t>
            </a:r>
            <a:r>
              <a:rPr lang="en-US" altLang="ko-KR" sz="2400" dirty="0"/>
              <a:t>some c</a:t>
            </a:r>
            <a:r>
              <a:rPr lang="en-US" altLang="ko-KR" sz="2400" dirty="0" smtClean="0"/>
              <a:t>ompanies</a:t>
            </a:r>
          </a:p>
          <a:p>
            <a:pPr lvl="0" latinLnBrk="1"/>
            <a:r>
              <a:rPr lang="en-US" altLang="ko-KR" sz="2400" dirty="0"/>
              <a:t> </a:t>
            </a:r>
            <a:r>
              <a:rPr lang="en-US" altLang="ko-KR" sz="2400" dirty="0" smtClean="0"/>
              <a:t>  </a:t>
            </a:r>
            <a:r>
              <a:rPr lang="en-US" altLang="ko-KR" sz="2400" dirty="0" smtClean="0"/>
              <a:t>   </a:t>
            </a:r>
            <a:r>
              <a:rPr lang="en-US" altLang="ko-KR" sz="2400" dirty="0" smtClean="0"/>
              <a:t>- mobile operators, smart phone, LED chip driver, </a:t>
            </a:r>
          </a:p>
          <a:p>
            <a:pPr lvl="0" latinLnBrk="1"/>
            <a:r>
              <a:rPr lang="en-US" altLang="ko-KR" sz="2400" dirty="0"/>
              <a:t> </a:t>
            </a:r>
            <a:r>
              <a:rPr lang="en-US" altLang="ko-KR" sz="2400" dirty="0" smtClean="0"/>
              <a:t>      LED lighting, digital signage, information display, navigation</a:t>
            </a:r>
          </a:p>
          <a:p>
            <a:pPr lvl="0" latinLnBrk="1"/>
            <a:r>
              <a:rPr lang="en-US" altLang="ko-KR" sz="2400" dirty="0"/>
              <a:t> </a:t>
            </a:r>
            <a:r>
              <a:rPr lang="en-US" altLang="ko-KR" sz="2400" dirty="0" smtClean="0"/>
              <a:t>    - etc.</a:t>
            </a:r>
            <a:endParaRPr lang="en-US" altLang="ko-KR" sz="2400" dirty="0"/>
          </a:p>
          <a:p>
            <a:pPr lvl="0" latinLnBrk="1"/>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15-13-0560-00-0led</a:t>
              </a:r>
              <a:endParaRPr lang="ko-KR" altLang="en-US" sz="1400" b="1" dirty="0"/>
            </a:p>
          </p:txBody>
        </p:sp>
      </p:grpSp>
    </p:spTree>
    <p:extLst>
      <p:ext uri="{BB962C8B-B14F-4D97-AF65-F5344CB8AC3E}">
        <p14:creationId xmlns:p14="http://schemas.microsoft.com/office/powerpoint/2010/main" val="3634879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a:t>Sept. 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8</a:t>
            </a:fld>
            <a:endParaRPr lang="en-US" altLang="ko-KR" dirty="0"/>
          </a:p>
        </p:txBody>
      </p:sp>
      <p:sp>
        <p:nvSpPr>
          <p:cNvPr id="4101" name="Rectangle 4"/>
          <p:cNvSpPr>
            <a:spLocks noChangeArrowheads="1"/>
          </p:cNvSpPr>
          <p:nvPr/>
        </p:nvSpPr>
        <p:spPr bwMode="auto">
          <a:xfrm>
            <a:off x="304800" y="817563"/>
            <a:ext cx="8534400" cy="1938992"/>
          </a:xfrm>
          <a:prstGeom prst="rect">
            <a:avLst/>
          </a:prstGeom>
          <a:noFill/>
          <a:ln w="12700">
            <a:noFill/>
            <a:miter lim="800000"/>
            <a:headEnd type="none" w="sm" len="sm"/>
            <a:tailEnd type="none" w="sm" len="sm"/>
          </a:ln>
        </p:spPr>
        <p:txBody>
          <a:bodyPr>
            <a:spAutoFit/>
          </a:bodyPr>
          <a:lstStyle/>
          <a:p>
            <a:pPr marL="342900" indent="-342900">
              <a:buFontTx/>
              <a:buChar char="-"/>
            </a:pPr>
            <a:r>
              <a:rPr lang="en-US" altLang="ja-JP" sz="2400" b="1" dirty="0"/>
              <a:t>Discussion about PAR and </a:t>
            </a:r>
            <a:r>
              <a:rPr lang="en-US" altLang="ja-JP" sz="2400" b="1" dirty="0" smtClean="0"/>
              <a:t>5C</a:t>
            </a:r>
          </a:p>
          <a:p>
            <a:pPr marL="800100" lvl="1" indent="-342900">
              <a:buFontTx/>
              <a:buChar char="-"/>
            </a:pPr>
            <a:r>
              <a:rPr lang="en-US" altLang="ja-JP" sz="2400" dirty="0" smtClean="0"/>
              <a:t>We discussed about the PAR and 5C for </a:t>
            </a:r>
            <a:r>
              <a:rPr lang="en-US" altLang="ja-JP" sz="2400" dirty="0" smtClean="0"/>
              <a:t>SG-LED based on IEEE </a:t>
            </a:r>
            <a:r>
              <a:rPr lang="en-US" altLang="ja-JP" sz="2400" dirty="0" smtClean="0"/>
              <a:t>802.15.7 for inspiration. We will continue to discuss in </a:t>
            </a:r>
            <a:r>
              <a:rPr lang="en-US" altLang="ja-JP" sz="2400" dirty="0" smtClean="0"/>
              <a:t>Nov. </a:t>
            </a:r>
            <a:r>
              <a:rPr lang="en-US" altLang="ja-JP" sz="2400" dirty="0" smtClean="0"/>
              <a:t>meeting</a:t>
            </a:r>
            <a:endParaRPr lang="en-US" altLang="ja-JP" sz="2400" b="1" dirty="0"/>
          </a:p>
          <a:p>
            <a:pPr marL="800100" lvl="1" indent="-342900">
              <a:buFontTx/>
              <a:buChar char="-"/>
            </a:pPr>
            <a:endParaRPr lang="en-US" altLang="ja-JP" sz="2400" dirty="0" smtClean="0"/>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15-13-0560-00-0led</a:t>
              </a:r>
              <a:endParaRPr lang="ko-KR" altLang="en-US" sz="1400" b="1" dirty="0"/>
            </a:p>
          </p:txBody>
        </p:sp>
      </p:grpSp>
    </p:spTree>
    <p:extLst>
      <p:ext uri="{BB962C8B-B14F-4D97-AF65-F5344CB8AC3E}">
        <p14:creationId xmlns:p14="http://schemas.microsoft.com/office/powerpoint/2010/main" val="3888877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a:t>
            </a:r>
            <a:r>
              <a:rPr lang="en-US" altLang="ko-KR" sz="3600" b="1" dirty="0" smtClean="0">
                <a:ea typeface="굴림" charset="-127"/>
              </a:rPr>
              <a:t>Nov. </a:t>
            </a:r>
            <a:r>
              <a:rPr lang="en-US" altLang="ko-KR" sz="3600" b="1" dirty="0" smtClean="0">
                <a:ea typeface="굴림" charset="-127"/>
              </a:rPr>
              <a:t>Meeting</a:t>
            </a:r>
            <a:endParaRPr lang="en-US" altLang="ko-KR" sz="3600" b="1" dirty="0" smtClean="0">
              <a:ea typeface="굴림" charset="-127"/>
            </a:endParaRPr>
          </a:p>
        </p:txBody>
      </p:sp>
      <p:sp>
        <p:nvSpPr>
          <p:cNvPr id="16390" name="날짜 개체 틀 3"/>
          <p:cNvSpPr>
            <a:spLocks noGrp="1"/>
          </p:cNvSpPr>
          <p:nvPr>
            <p:ph type="dt" sz="half" idx="10"/>
          </p:nvPr>
        </p:nvSpPr>
        <p:spPr>
          <a:noFill/>
        </p:spPr>
        <p:txBody>
          <a:bodyPr/>
          <a:lstStyle/>
          <a:p>
            <a:r>
              <a:rPr lang="en-US" altLang="ko-KR" dirty="0"/>
              <a:t>Sept. 2013</a:t>
            </a:r>
          </a:p>
        </p:txBody>
      </p:sp>
      <p:sp>
        <p:nvSpPr>
          <p:cNvPr id="16389" name="Rectangle 5"/>
          <p:cNvSpPr>
            <a:spLocks noGrp="1" noChangeArrowheads="1"/>
          </p:cNvSpPr>
          <p:nvPr>
            <p:ph type="ftr" sz="quarter" idx="11"/>
          </p:nvPr>
        </p:nvSpPr>
        <p:spPr>
          <a:noFill/>
        </p:spPr>
        <p:txBody>
          <a:bodyPr/>
          <a:lstStyle/>
          <a:p>
            <a:r>
              <a:rPr lang="en-US" altLang="ko-KR" dirty="0" smtClean="0"/>
              <a:t>Yeong Min Jang, </a:t>
            </a:r>
            <a:r>
              <a:rPr lang="en-US" altLang="ko-KR" dirty="0" err="1" smtClean="0"/>
              <a:t>Kookmin</a:t>
            </a:r>
            <a:r>
              <a:rPr lang="en-US" altLang="ko-KR" dirty="0" smtClean="0"/>
              <a:t> University</a:t>
            </a:r>
          </a:p>
        </p:txBody>
      </p:sp>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9</a:t>
            </a:fld>
            <a:endParaRPr lang="en-US" altLang="ko-KR" dirty="0"/>
          </a:p>
        </p:txBody>
      </p:sp>
      <p:sp>
        <p:nvSpPr>
          <p:cNvPr id="11" name="TextBox 10"/>
          <p:cNvSpPr txBox="1"/>
          <p:nvPr/>
        </p:nvSpPr>
        <p:spPr>
          <a:xfrm>
            <a:off x="533400" y="1600200"/>
            <a:ext cx="8382000" cy="4585871"/>
          </a:xfrm>
          <a:prstGeom prst="rect">
            <a:avLst/>
          </a:prstGeom>
          <a:noFill/>
        </p:spPr>
        <p:txBody>
          <a:bodyPr wrap="square" rtlCol="0">
            <a:spAutoFit/>
          </a:bodyPr>
          <a:lstStyle/>
          <a:p>
            <a:pPr>
              <a:buFont typeface="Arial" pitchFamily="34" charset="0"/>
              <a:buChar char="•"/>
            </a:pPr>
            <a:r>
              <a:rPr lang="en-US" sz="2800" dirty="0" smtClean="0"/>
              <a:t> </a:t>
            </a:r>
            <a:r>
              <a:rPr lang="en-US" sz="2400" dirty="0" smtClean="0"/>
              <a:t>Before </a:t>
            </a:r>
            <a:r>
              <a:rPr lang="en-US" sz="2400" dirty="0" smtClean="0"/>
              <a:t>Nov.</a:t>
            </a:r>
            <a:r>
              <a:rPr lang="en-US" sz="2400" dirty="0" smtClean="0"/>
              <a:t> </a:t>
            </a:r>
            <a:r>
              <a:rPr lang="en-US" sz="2400" dirty="0" smtClean="0"/>
              <a:t>Plenary </a:t>
            </a:r>
            <a:r>
              <a:rPr lang="en-US" sz="2400" dirty="0" smtClean="0"/>
              <a:t>meeting</a:t>
            </a:r>
            <a:r>
              <a:rPr lang="en-US" sz="2400" dirty="0" smtClean="0"/>
              <a:t>: generate and circulate a </a:t>
            </a:r>
            <a:endParaRPr lang="en-US" sz="2400" dirty="0" smtClean="0"/>
          </a:p>
          <a:p>
            <a:r>
              <a:rPr lang="en-US" sz="2400" dirty="0"/>
              <a:t> </a:t>
            </a:r>
            <a:r>
              <a:rPr lang="en-US" sz="2400" dirty="0" smtClean="0"/>
              <a:t> </a:t>
            </a:r>
            <a:r>
              <a:rPr lang="en-US" sz="2400" dirty="0" smtClean="0"/>
              <a:t>“</a:t>
            </a:r>
            <a:r>
              <a:rPr lang="en-US" sz="2400" dirty="0" err="1" smtClean="0"/>
              <a:t>CamCom</a:t>
            </a:r>
            <a:r>
              <a:rPr lang="en-US" sz="2400" dirty="0" smtClean="0"/>
              <a:t> Call </a:t>
            </a:r>
            <a:r>
              <a:rPr lang="en-US" sz="2400" dirty="0" smtClean="0"/>
              <a:t>for </a:t>
            </a:r>
            <a:r>
              <a:rPr lang="en-US" sz="2400" dirty="0" smtClean="0"/>
              <a:t>Applications</a:t>
            </a:r>
            <a:r>
              <a:rPr lang="en-US" sz="2400" dirty="0" smtClean="0"/>
              <a:t> </a:t>
            </a:r>
            <a:r>
              <a:rPr lang="en-US" sz="2400" dirty="0" smtClean="0"/>
              <a:t>Presentation</a:t>
            </a:r>
            <a:r>
              <a:rPr lang="en-US" sz="2400" dirty="0" smtClean="0"/>
              <a:t>” </a:t>
            </a:r>
            <a:r>
              <a:rPr lang="en-US" sz="2400" dirty="0" smtClean="0"/>
              <a:t>paragraph</a:t>
            </a:r>
          </a:p>
          <a:p>
            <a:pPr>
              <a:buFont typeface="Arial" pitchFamily="34" charset="0"/>
              <a:buChar char="•"/>
            </a:pPr>
            <a:r>
              <a:rPr lang="en-US" altLang="ko-KR" sz="2400" dirty="0"/>
              <a:t> C</a:t>
            </a:r>
            <a:r>
              <a:rPr lang="en-US" altLang="ko-KR" sz="2400" dirty="0" smtClean="0"/>
              <a:t>ontinue </a:t>
            </a:r>
            <a:r>
              <a:rPr lang="en-US" altLang="ko-KR" sz="2400" dirty="0"/>
              <a:t>discussion to determine market focused technical </a:t>
            </a:r>
            <a:r>
              <a:rPr lang="en-US" altLang="ko-KR" sz="2400" dirty="0" smtClean="0"/>
              <a:t> objectives </a:t>
            </a:r>
            <a:r>
              <a:rPr lang="en-US" altLang="ko-KR" sz="2400" dirty="0"/>
              <a:t>of the </a:t>
            </a:r>
            <a:r>
              <a:rPr lang="en-US" altLang="ko-KR" sz="2400" dirty="0" smtClean="0"/>
              <a:t>SG</a:t>
            </a:r>
            <a:endParaRPr lang="en-US" altLang="ko-KR" sz="2400" dirty="0" smtClean="0"/>
          </a:p>
          <a:p>
            <a:pPr lvl="1">
              <a:buFont typeface="Arial" pitchFamily="34" charset="0"/>
              <a:buChar char="•"/>
            </a:pPr>
            <a:r>
              <a:rPr lang="en-US" sz="2400" dirty="0"/>
              <a:t> </a:t>
            </a:r>
            <a:r>
              <a:rPr lang="en-US" sz="2400" dirty="0" smtClean="0"/>
              <a:t>Camera Communication</a:t>
            </a:r>
          </a:p>
          <a:p>
            <a:pPr lvl="1">
              <a:buFont typeface="Arial" pitchFamily="34" charset="0"/>
              <a:buChar char="•"/>
            </a:pPr>
            <a:r>
              <a:rPr lang="en-US" altLang="ko-KR" sz="2400" dirty="0"/>
              <a:t> LBS application using </a:t>
            </a:r>
            <a:r>
              <a:rPr lang="en-US" altLang="ko-KR" sz="2400" dirty="0" smtClean="0"/>
              <a:t>Camera Communication</a:t>
            </a:r>
            <a:endParaRPr lang="en-US" sz="2400" dirty="0" smtClean="0"/>
          </a:p>
          <a:p>
            <a:pPr lvl="1">
              <a:buFont typeface="Arial" pitchFamily="34" charset="0"/>
              <a:buChar char="•"/>
            </a:pPr>
            <a:r>
              <a:rPr lang="en-US" sz="2400" dirty="0"/>
              <a:t> </a:t>
            </a:r>
            <a:r>
              <a:rPr lang="en-US" sz="2400" dirty="0" smtClean="0"/>
              <a:t>Digital signage application using LED-ID</a:t>
            </a:r>
          </a:p>
          <a:p>
            <a:pPr marL="0" lvl="1">
              <a:buFont typeface="Arial" pitchFamily="34" charset="0"/>
              <a:buChar char="•"/>
            </a:pPr>
            <a:r>
              <a:rPr lang="en-US" sz="2400" dirty="0" smtClean="0"/>
              <a:t> </a:t>
            </a:r>
            <a:r>
              <a:rPr lang="en-US" altLang="ko-KR" sz="2400" dirty="0" smtClean="0"/>
              <a:t>Will have a </a:t>
            </a:r>
            <a:r>
              <a:rPr lang="en-US" altLang="ko-KR" sz="2400" dirty="0" smtClean="0"/>
              <a:t>802.15 </a:t>
            </a:r>
            <a:r>
              <a:rPr lang="en-US" altLang="ko-KR" sz="2400" dirty="0" smtClean="0"/>
              <a:t>WNG tutorial </a:t>
            </a:r>
            <a:r>
              <a:rPr lang="en-US" altLang="ko-KR" sz="2400" dirty="0" smtClean="0"/>
              <a:t>presentation in </a:t>
            </a:r>
            <a:r>
              <a:rPr lang="en-US" altLang="ko-KR" sz="2400" dirty="0" smtClean="0"/>
              <a:t>Nov. or Jan. meeting</a:t>
            </a:r>
            <a:endParaRPr lang="en-US" sz="2400" dirty="0" smtClean="0"/>
          </a:p>
          <a:p>
            <a:pPr>
              <a:buFont typeface="Arial" pitchFamily="34" charset="0"/>
              <a:buChar char="•"/>
            </a:pPr>
            <a:r>
              <a:rPr lang="en-US" sz="2400" dirty="0" smtClean="0"/>
              <a:t> During </a:t>
            </a:r>
            <a:r>
              <a:rPr lang="en-US" sz="2400" dirty="0" smtClean="0"/>
              <a:t>Nov. </a:t>
            </a:r>
            <a:r>
              <a:rPr lang="en-US" sz="2400" dirty="0" smtClean="0"/>
              <a:t>meeting</a:t>
            </a:r>
            <a:r>
              <a:rPr lang="en-US" sz="2400" dirty="0" smtClean="0"/>
              <a:t>: make a official formulation of  the </a:t>
            </a:r>
            <a:r>
              <a:rPr lang="en-US" sz="2400" dirty="0" smtClean="0"/>
              <a:t>Study </a:t>
            </a:r>
            <a:r>
              <a:rPr lang="en-US" sz="2400" dirty="0"/>
              <a:t>G</a:t>
            </a:r>
            <a:r>
              <a:rPr lang="en-US" sz="2400" dirty="0" smtClean="0"/>
              <a:t>roup</a:t>
            </a:r>
            <a:endParaRPr lang="en-US" sz="2400" dirty="0" smtClean="0"/>
          </a:p>
          <a:p>
            <a:pPr>
              <a:buFont typeface="Arial" pitchFamily="34" charset="0"/>
              <a:buChar char="•"/>
            </a:pPr>
            <a:r>
              <a:rPr lang="en-US" sz="2400" dirty="0"/>
              <a:t> </a:t>
            </a:r>
            <a:r>
              <a:rPr lang="en-US" sz="2400" dirty="0" smtClean="0"/>
              <a:t>Invite many interested parties</a:t>
            </a:r>
            <a:endParaRPr lang="en-US" sz="2400"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15-13-0560-00-0led</a:t>
              </a:r>
              <a:endParaRPr lang="ko-KR" altLang="en-US" sz="1400" b="1" dirty="0"/>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9640</TotalTime>
  <Words>599</Words>
  <Application>Microsoft Office PowerPoint</Application>
  <PresentationFormat>화면 슬라이드 쇼(4:3)</PresentationFormat>
  <Paragraphs>110</Paragraphs>
  <Slides>9</Slides>
  <Notes>4</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Default Design</vt:lpstr>
      <vt:lpstr>PowerPoint 프레젠테이션</vt:lpstr>
      <vt:lpstr>PowerPoint 프레젠테이션</vt:lpstr>
      <vt:lpstr>Purpose of LED Interest Group</vt:lpstr>
      <vt:lpstr>Objective of Meeting</vt:lpstr>
      <vt:lpstr>PowerPoint 프레젠테이션</vt:lpstr>
      <vt:lpstr>PowerPoint 프레젠테이션</vt:lpstr>
      <vt:lpstr>PowerPoint 프레젠테이션</vt:lpstr>
      <vt:lpstr>PowerPoint 프레젠테이션</vt:lpstr>
      <vt:lpstr>Plans for Nov. Meeting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Jang</cp:lastModifiedBy>
  <cp:revision>612</cp:revision>
  <cp:lastPrinted>2000-03-07T00:55:37Z</cp:lastPrinted>
  <dcterms:created xsi:type="dcterms:W3CDTF">1998-02-10T13:07:52Z</dcterms:created>
  <dcterms:modified xsi:type="dcterms:W3CDTF">2013-09-18T01:43:32Z</dcterms:modified>
  <cp:category>15-07-0nnn-00-004d</cp:category>
</cp:coreProperties>
</file>