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59" r:id="rId2"/>
    <p:sldId id="264" r:id="rId3"/>
    <p:sldId id="270" r:id="rId4"/>
    <p:sldId id="267" r:id="rId5"/>
    <p:sldId id="265" r:id="rId6"/>
    <p:sldId id="266" r:id="rId7"/>
    <p:sldId id="268" r:id="rId8"/>
    <p:sldId id="269"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99" d="100"/>
          <a:sy n="99" d="100"/>
        </p:scale>
        <p:origin x="-2704" y="-24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&lt;January 2014&gt;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14-0080-01-0mag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hyperlink" Target="mailto:6tisch@ietf.org" TargetMode="External"/><Relationship Id="rId4" Type="http://schemas.openxmlformats.org/officeDocument/2006/relationships/hyperlink" Target="https://www.ietf.org/mailman/listinfo/6tisch" TargetMode="External"/><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 Id="rId3" Type="http://schemas.openxmlformats.org/officeDocument/2006/relationships/hyperlink" Target="https://ciscosales.webex.com/ciscosales/j.php?ED=219615007&amp;UID=481905242&amp;PW=NZTRkNDAwOTE1&amp;RT=MiMyMw=="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hyperlink" Target="http://cisco.com/en/US/about/doing_business/conferencing/index.html"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grouper.ieee.org/groups/802/15/pub/Subscribe.html" TargetMode="External"/><Relationship Id="rId4" Type="http://schemas.openxmlformats.org/officeDocument/2006/relationships/hyperlink" Target="stds-802-15-ig6t@listserv.ieee.org" TargetMode="External"/><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IG 6tisch Closing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Jan 2014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23 Jan 2014</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IG 6tisch</a:t>
            </a:r>
            <a:r>
              <a:rPr lang="en-US" sz="1600" dirty="0" smtClean="0">
                <a:solidFill>
                  <a:srgbClr val="000000"/>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Closing </a:t>
            </a:r>
            <a:r>
              <a:rPr lang="en-US" sz="1600" dirty="0">
                <a:latin typeface="Times New Roman" pitchFamily="18" charset="0"/>
                <a:ea typeface="ＭＳ Ｐゴシック" pitchFamily="-65" charset="-128"/>
                <a:cs typeface="+mn-cs"/>
              </a:rPr>
              <a:t>Report for </a:t>
            </a:r>
            <a:r>
              <a:rPr lang="en-US" sz="1600" dirty="0" smtClean="0">
                <a:latin typeface="Times New Roman" pitchFamily="18" charset="0"/>
                <a:ea typeface="ＭＳ Ｐゴシック" pitchFamily="-65" charset="-128"/>
                <a:cs typeface="+mn-cs"/>
              </a:rPr>
              <a:t>January 2014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Closing 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Jan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2014&gt;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15-14-0012-00)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3600" b="1" dirty="0" smtClean="0"/>
              <a:t>SC Maintenance</a:t>
            </a:r>
          </a:p>
          <a:p>
            <a:pPr marL="800100" lvl="1" indent="-342900">
              <a:buClr>
                <a:srgbClr val="FF0000"/>
              </a:buClr>
              <a:buFont typeface="Wingdings" charset="2"/>
              <a:buChar char="q"/>
            </a:pPr>
            <a:r>
              <a:rPr lang="en-US" sz="2800" b="1" dirty="0" smtClean="0"/>
              <a:t>Monday </a:t>
            </a:r>
            <a:r>
              <a:rPr lang="en-US" sz="2800" b="1" dirty="0"/>
              <a:t>21 Jan, AM2: 6TiSCH IG kickoff, Overview of IETF 6TiSCH </a:t>
            </a:r>
            <a:r>
              <a:rPr lang="en-US" sz="2800" dirty="0"/>
              <a:t> </a:t>
            </a:r>
            <a:endParaRPr lang="en-US" sz="2800" dirty="0" smtClean="0"/>
          </a:p>
          <a:p>
            <a:pPr marL="800100" lvl="1" indent="-342900">
              <a:buClr>
                <a:srgbClr val="FF0000"/>
              </a:buClr>
              <a:buFont typeface="Wingdings" charset="2"/>
              <a:buChar char="q"/>
            </a:pPr>
            <a:r>
              <a:rPr lang="en-US" sz="2800" b="1" dirty="0" smtClean="0"/>
              <a:t>Monday </a:t>
            </a:r>
            <a:r>
              <a:rPr lang="en-US" sz="2800" b="1" dirty="0"/>
              <a:t>21 Jan, PM1: 6TiSCH IG: Overview of 15.4e MAC changes</a:t>
            </a:r>
            <a:r>
              <a:rPr lang="en-US" sz="2800" dirty="0"/>
              <a:t> </a:t>
            </a:r>
            <a:endParaRPr lang="en-US" sz="2800" dirty="0" smtClean="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r>
              <a:rPr lang="en-US" sz="2800" dirty="0" smtClean="0">
                <a:latin typeface="Times New Roman" charset="0"/>
                <a:ea typeface="ＭＳ Ｐゴシック" charset="0"/>
                <a:cs typeface="ＭＳ Ｐゴシック" charset="0"/>
              </a:rPr>
              <a:t>(Minutes 15-14-0078-00)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3600" b="1" dirty="0" smtClean="0"/>
              <a:t>IG 6TISCH</a:t>
            </a:r>
          </a:p>
          <a:p>
            <a:pPr marL="800100" lvl="1" indent="-342900">
              <a:buClr>
                <a:srgbClr val="FF0000"/>
              </a:buClr>
              <a:buFont typeface="Wingdings" charset="2"/>
              <a:buChar char="q"/>
            </a:pPr>
            <a:r>
              <a:rPr lang="en-US" sz="2800" b="1" dirty="0" smtClean="0"/>
              <a:t>Attendance was about 20 participants</a:t>
            </a:r>
          </a:p>
          <a:p>
            <a:pPr marL="800100" lvl="1" indent="-342900">
              <a:buClr>
                <a:srgbClr val="FF0000"/>
              </a:buClr>
              <a:buFont typeface="Wingdings" charset="2"/>
              <a:buChar char="q"/>
            </a:pPr>
            <a:r>
              <a:rPr lang="en-US" sz="2800" b="1" dirty="0" smtClean="0"/>
              <a:t>Reviewed objectives of 6TISCH project</a:t>
            </a:r>
          </a:p>
          <a:p>
            <a:pPr marL="800100" lvl="1" indent="-342900">
              <a:buClr>
                <a:srgbClr val="FF0000"/>
              </a:buClr>
              <a:buFont typeface="Wingdings" charset="2"/>
              <a:buChar char="q"/>
            </a:pPr>
            <a:r>
              <a:rPr lang="en-US" sz="2800" b="1" dirty="0" smtClean="0"/>
              <a:t>Reviewed MAC additions of IEEE 802.15.4e-2012</a:t>
            </a:r>
          </a:p>
          <a:p>
            <a:pPr marL="1257300" lvl="2" indent="-342900">
              <a:buClr>
                <a:srgbClr val="FF0000"/>
              </a:buClr>
              <a:buFont typeface="Wingdings" charset="2"/>
              <a:buChar char="q"/>
            </a:pPr>
            <a:r>
              <a:rPr lang="en-US" sz="2800" b="1" dirty="0" smtClean="0"/>
              <a:t>Focused on TSCH</a:t>
            </a:r>
            <a:endParaRPr lang="en-US" sz="2800" dirty="0" smtClean="0"/>
          </a:p>
          <a:p>
            <a:pPr marL="800100" lvl="1" indent="-342900">
              <a:buClr>
                <a:srgbClr val="FF0000"/>
              </a:buClr>
              <a:buFont typeface="Wingdings" charset="2"/>
              <a:buChar char="q"/>
            </a:pPr>
            <a:r>
              <a:rPr lang="en-US" sz="2800" b="1" dirty="0" smtClean="0"/>
              <a:t>Started definition of IG goals and action items such as MAC mandatory behaviors necessary to support TSCH</a:t>
            </a:r>
          </a:p>
          <a:p>
            <a:pPr marL="800100" lvl="1" indent="-342900">
              <a:buClr>
                <a:srgbClr val="FF0000"/>
              </a:buClr>
              <a:buFont typeface="Wingdings" charset="2"/>
              <a:buChar char="q"/>
            </a:pPr>
            <a:r>
              <a:rPr lang="en-US" sz="2800" b="1" dirty="0" smtClean="0"/>
              <a:t>Agreed upon next 2 IG6tisch conference calls (see last slide)</a:t>
            </a:r>
            <a:endParaRPr lang="en-US" sz="2800" dirty="0" smtClean="0"/>
          </a:p>
        </p:txBody>
      </p:sp>
    </p:spTree>
    <p:extLst>
      <p:ext uri="{BB962C8B-B14F-4D97-AF65-F5344CB8AC3E}">
        <p14:creationId xmlns:p14="http://schemas.microsoft.com/office/powerpoint/2010/main" val="384228538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09" name="Rectangle 2"/>
          <p:cNvSpPr>
            <a:spLocks noGrp="1" noChangeArrowheads="1"/>
          </p:cNvSpPr>
          <p:nvPr>
            <p:ph type="title" idx="4294967295"/>
          </p:nvPr>
        </p:nvSpPr>
        <p:spPr>
          <a:xfrm>
            <a:off x="533400" y="685800"/>
            <a:ext cx="8458200" cy="762000"/>
          </a:xfrm>
        </p:spPr>
        <p:txBody>
          <a:bodyPr/>
          <a:lstStyle/>
          <a:p>
            <a:r>
              <a:rPr lang="en-US" b="1" dirty="0" smtClean="0">
                <a:latin typeface="Times New Roman" charset="0"/>
                <a:ea typeface="ＭＳ Ｐゴシック" charset="0"/>
                <a:cs typeface="ＭＳ Ｐゴシック" charset="0"/>
              </a:rPr>
              <a:t>IETF 6TISCH Mailing List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3600" u="sng" dirty="0" smtClean="0">
                <a:ln>
                  <a:solidFill>
                    <a:srgbClr val="0000FF"/>
                  </a:solidFill>
                </a:ln>
                <a:hlinkClick r:id="rId3"/>
              </a:rPr>
              <a:t>6tisch</a:t>
            </a:r>
            <a:r>
              <a:rPr lang="en-US" sz="3600" u="sng" dirty="0">
                <a:ln>
                  <a:solidFill>
                    <a:srgbClr val="0000FF"/>
                  </a:solidFill>
                </a:ln>
                <a:hlinkClick r:id="rId3"/>
              </a:rPr>
              <a:t>@</a:t>
            </a:r>
            <a:r>
              <a:rPr lang="en-US" sz="3600" u="sng" dirty="0" smtClean="0">
                <a:ln>
                  <a:solidFill>
                    <a:srgbClr val="0000FF"/>
                  </a:solidFill>
                </a:ln>
                <a:hlinkClick r:id="rId3"/>
              </a:rPr>
              <a:t>ietf.org</a:t>
            </a:r>
          </a:p>
          <a:p>
            <a:endParaRPr lang="en-US" sz="3600" u="sng" dirty="0">
              <a:ln>
                <a:solidFill>
                  <a:srgbClr val="0000FF"/>
                </a:solidFill>
              </a:ln>
              <a:hlinkClick r:id="rId3"/>
            </a:endParaRPr>
          </a:p>
          <a:p>
            <a:r>
              <a:rPr lang="en-US" sz="3600" u="sng" dirty="0">
                <a:ln>
                  <a:solidFill>
                    <a:srgbClr val="0000FF"/>
                  </a:solidFill>
                </a:ln>
                <a:hlinkClick r:id="rId4"/>
              </a:rPr>
              <a:t>https://www.ietf.org/mailman/listinfo/6tisch</a:t>
            </a:r>
            <a:endParaRPr lang="en-US" sz="2800" dirty="0" smtClean="0">
              <a:ln>
                <a:solidFill>
                  <a:srgbClr val="0000FF"/>
                </a:solidFill>
              </a:ln>
            </a:endParaRPr>
          </a:p>
        </p:txBody>
      </p:sp>
    </p:spTree>
    <p:extLst>
      <p:ext uri="{BB962C8B-B14F-4D97-AF65-F5344CB8AC3E}">
        <p14:creationId xmlns:p14="http://schemas.microsoft.com/office/powerpoint/2010/main" val="79515905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09" name="Rectangle 2"/>
          <p:cNvSpPr>
            <a:spLocks noGrp="1" noChangeArrowheads="1"/>
          </p:cNvSpPr>
          <p:nvPr>
            <p:ph type="title" idx="4294967295"/>
          </p:nvPr>
        </p:nvSpPr>
        <p:spPr>
          <a:xfrm>
            <a:off x="533400" y="381000"/>
            <a:ext cx="7772400" cy="762000"/>
          </a:xfrm>
        </p:spPr>
        <p:txBody>
          <a:bodyPr/>
          <a:lstStyle/>
          <a:p>
            <a:r>
              <a:rPr lang="en-US" b="1" dirty="0" smtClean="0">
                <a:latin typeface="Times New Roman" charset="0"/>
                <a:ea typeface="ＭＳ Ｐゴシック" charset="0"/>
                <a:cs typeface="ＭＳ Ｐゴシック" charset="0"/>
              </a:rPr>
              <a:t>IETF 6TISCH weekly call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066800"/>
            <a:ext cx="8763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200" dirty="0" smtClean="0"/>
              <a:t>Day: Friday</a:t>
            </a:r>
            <a:endParaRPr lang="en-US" sz="2200" dirty="0"/>
          </a:p>
          <a:p>
            <a:r>
              <a:rPr lang="en-US" sz="2200" dirty="0"/>
              <a:t>Time: 8:00 am, Pacific Daylight Time (San Francisco, GMT-07:00)</a:t>
            </a:r>
          </a:p>
          <a:p>
            <a:r>
              <a:rPr lang="en-US" sz="2200" dirty="0"/>
              <a:t>Meeting Number: 206 802 913</a:t>
            </a:r>
          </a:p>
          <a:p>
            <a:r>
              <a:rPr lang="en-US" sz="2200" dirty="0"/>
              <a:t>Meeting Password: </a:t>
            </a:r>
            <a:r>
              <a:rPr lang="en-US" sz="2200" dirty="0" err="1" smtClean="0"/>
              <a:t>sixtus</a:t>
            </a:r>
            <a:endParaRPr lang="en-US" sz="2200" dirty="0"/>
          </a:p>
          <a:p>
            <a:r>
              <a:rPr lang="en-US" sz="2200" dirty="0" smtClean="0"/>
              <a:t>To </a:t>
            </a:r>
            <a:r>
              <a:rPr lang="en-US" sz="2200" dirty="0"/>
              <a:t>start the online </a:t>
            </a:r>
            <a:r>
              <a:rPr lang="en-US" sz="2200" dirty="0" smtClean="0"/>
              <a:t>meeting:</a:t>
            </a:r>
            <a:endParaRPr lang="en-US" sz="2200" dirty="0"/>
          </a:p>
          <a:p>
            <a:r>
              <a:rPr lang="en-US" sz="2200" dirty="0" smtClean="0"/>
              <a:t>1</a:t>
            </a:r>
            <a:r>
              <a:rPr lang="en-US" sz="2200" dirty="0"/>
              <a:t>. Go </a:t>
            </a:r>
            <a:r>
              <a:rPr lang="en-US" sz="2200" dirty="0" smtClean="0"/>
              <a:t>to: </a:t>
            </a:r>
            <a:r>
              <a:rPr lang="en-US" sz="2200" u="sng" dirty="0" smtClean="0">
                <a:ln>
                  <a:solidFill>
                    <a:srgbClr val="0000FF"/>
                  </a:solidFill>
                </a:ln>
                <a:solidFill>
                  <a:srgbClr val="0000FF"/>
                </a:solidFill>
                <a:hlinkClick r:id="rId3"/>
              </a:rPr>
              <a:t>https</a:t>
            </a:r>
            <a:r>
              <a:rPr lang="en-US" sz="2200" u="sng" dirty="0">
                <a:ln>
                  <a:solidFill>
                    <a:srgbClr val="0000FF"/>
                  </a:solidFill>
                </a:ln>
                <a:solidFill>
                  <a:srgbClr val="0000FF"/>
                </a:solidFill>
                <a:hlinkClick r:id="rId3"/>
              </a:rPr>
              <a:t>://ciscosales.webex.com/ciscosales/j.php?ED=219615007&amp;UID=481905242&amp;PW=NZTRkNDAwOTE1&amp;RT=MiMyMw%3D%3D</a:t>
            </a:r>
          </a:p>
          <a:p>
            <a:r>
              <a:rPr lang="en-US" sz="2200" dirty="0"/>
              <a:t>2. Log in to your account.</a:t>
            </a:r>
          </a:p>
          <a:p>
            <a:r>
              <a:rPr lang="en-US" sz="2200" dirty="0"/>
              <a:t>3. Click "Start </a:t>
            </a:r>
            <a:r>
              <a:rPr lang="en-US" sz="2200" dirty="0" smtClean="0"/>
              <a:t>Now”</a:t>
            </a:r>
            <a:endParaRPr lang="en-US" sz="2200" dirty="0"/>
          </a:p>
          <a:p>
            <a:r>
              <a:rPr lang="en-US" sz="2200" dirty="0"/>
              <a:t>4. Follow the instructions that appear on your </a:t>
            </a:r>
            <a:r>
              <a:rPr lang="en-US" sz="2200" dirty="0" smtClean="0"/>
              <a:t>screen</a:t>
            </a:r>
          </a:p>
          <a:p>
            <a:r>
              <a:rPr lang="en-US" sz="2200" dirty="0" smtClean="0"/>
              <a:t>5. Note: Local </a:t>
            </a:r>
            <a:r>
              <a:rPr lang="en-US" sz="2200" dirty="0"/>
              <a:t>access </a:t>
            </a:r>
            <a:r>
              <a:rPr lang="en-US" sz="2200" dirty="0" smtClean="0"/>
              <a:t>numbers </a:t>
            </a:r>
            <a:r>
              <a:rPr lang="en-US" sz="2200" dirty="0"/>
              <a:t>for </a:t>
            </a:r>
            <a:r>
              <a:rPr lang="en-US" sz="2200" dirty="0" smtClean="0"/>
              <a:t>the following areas are:</a:t>
            </a:r>
            <a:endParaRPr lang="en-US" sz="2200" dirty="0"/>
          </a:p>
          <a:p>
            <a:pPr marL="571500" indent="-571500">
              <a:buFont typeface="Arial"/>
              <a:buChar char="•"/>
            </a:pPr>
            <a:r>
              <a:rPr lang="en-US" sz="2200" dirty="0"/>
              <a:t>San Jose/Milpitas (408) area: 525-6800</a:t>
            </a:r>
          </a:p>
          <a:p>
            <a:pPr marL="571500" indent="-571500">
              <a:buFont typeface="Arial"/>
              <a:buChar char="•"/>
            </a:pPr>
            <a:r>
              <a:rPr lang="en-US" sz="2200" dirty="0"/>
              <a:t>RTP (919) area: 392-</a:t>
            </a:r>
            <a:r>
              <a:rPr lang="en-US" sz="2200" dirty="0" smtClean="0"/>
              <a:t>3330</a:t>
            </a:r>
            <a:endParaRPr lang="en-US" sz="2200" dirty="0"/>
          </a:p>
        </p:txBody>
      </p:sp>
    </p:spTree>
    <p:extLst>
      <p:ext uri="{BB962C8B-B14F-4D97-AF65-F5344CB8AC3E}">
        <p14:creationId xmlns:p14="http://schemas.microsoft.com/office/powerpoint/2010/main" val="24939769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533400" y="457200"/>
            <a:ext cx="7772400" cy="762000"/>
          </a:xfrm>
        </p:spPr>
        <p:txBody>
          <a:bodyPr/>
          <a:lstStyle/>
          <a:p>
            <a:r>
              <a:rPr lang="en-US" b="1" dirty="0" smtClean="0">
                <a:latin typeface="Times New Roman" charset="0"/>
                <a:ea typeface="ＭＳ Ｐゴシック" charset="0"/>
                <a:cs typeface="ＭＳ Ｐゴシック" charset="0"/>
              </a:rPr>
              <a:t>IETF 6TISCH call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19200"/>
            <a:ext cx="87630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400" dirty="0"/>
              <a:t>To join the teleconference </a:t>
            </a:r>
            <a:r>
              <a:rPr lang="en-US" sz="2400" dirty="0" smtClean="0"/>
              <a:t>only</a:t>
            </a:r>
            <a:r>
              <a:rPr lang="en-US" sz="2400" dirty="0"/>
              <a:t> </a:t>
            </a:r>
            <a:r>
              <a:rPr lang="en-US" sz="2400" dirty="0" smtClean="0"/>
              <a:t>dial </a:t>
            </a:r>
            <a:r>
              <a:rPr lang="en-US" sz="2400" dirty="0"/>
              <a:t>into Cisco WebEx (view all Global Access Numbers at</a:t>
            </a:r>
          </a:p>
          <a:p>
            <a:r>
              <a:rPr lang="en-US" sz="2400" u="sng" dirty="0">
                <a:hlinkClick r:id="rId3"/>
              </a:rPr>
              <a:t>http://cisco.com/en/US/about/doing_business/conferencing/index.html</a:t>
            </a:r>
          </a:p>
          <a:p>
            <a:r>
              <a:rPr lang="en-US" sz="2400" dirty="0"/>
              <a:t>2. Follow the prompts to enter the Meeting Number </a:t>
            </a:r>
            <a:r>
              <a:rPr lang="en-US" sz="2400" dirty="0" smtClean="0"/>
              <a:t>or </a:t>
            </a:r>
            <a:r>
              <a:rPr lang="en-US" sz="2400" dirty="0"/>
              <a:t>Access Code followed by the # sign</a:t>
            </a:r>
            <a:r>
              <a:rPr lang="en-US" sz="2400" dirty="0" smtClean="0"/>
              <a:t>.</a:t>
            </a:r>
            <a:endParaRPr lang="en-US" sz="2400" dirty="0"/>
          </a:p>
          <a:p>
            <a:pPr marL="342900" indent="-342900">
              <a:buFont typeface="Arial"/>
              <a:buChar char="•"/>
            </a:pPr>
            <a:r>
              <a:rPr lang="en-US" sz="2400" dirty="0"/>
              <a:t>San Jose, CA: +1.408.525.6800 </a:t>
            </a:r>
            <a:endParaRPr lang="en-US" sz="2400" dirty="0" smtClean="0"/>
          </a:p>
          <a:p>
            <a:pPr marL="342900" indent="-342900">
              <a:buFont typeface="Arial"/>
              <a:buChar char="•"/>
            </a:pPr>
            <a:r>
              <a:rPr lang="en-US" sz="2400" dirty="0" smtClean="0"/>
              <a:t>RTP</a:t>
            </a:r>
            <a:r>
              <a:rPr lang="en-US" sz="2400" dirty="0"/>
              <a:t>: +1.919.392.3330</a:t>
            </a:r>
          </a:p>
          <a:p>
            <a:pPr marL="342900" indent="-342900">
              <a:buFont typeface="Arial"/>
              <a:buChar char="•"/>
            </a:pPr>
            <a:r>
              <a:rPr lang="en-US" sz="2400" dirty="0"/>
              <a:t>US/Canada: +1.866.432.9903 </a:t>
            </a:r>
            <a:endParaRPr lang="en-US" sz="2400" dirty="0" smtClean="0"/>
          </a:p>
          <a:p>
            <a:pPr marL="342900" indent="-342900">
              <a:buFont typeface="Arial"/>
              <a:buChar char="•"/>
            </a:pPr>
            <a:r>
              <a:rPr lang="en-US" sz="2400" dirty="0" smtClean="0"/>
              <a:t>United </a:t>
            </a:r>
            <a:r>
              <a:rPr lang="en-US" sz="2400" dirty="0"/>
              <a:t>Kingdom: +44.20.8824.0117</a:t>
            </a:r>
          </a:p>
          <a:p>
            <a:pPr marL="342900" indent="-342900">
              <a:buFont typeface="Arial"/>
              <a:buChar char="•"/>
            </a:pPr>
            <a:r>
              <a:rPr lang="en-US" sz="2400" dirty="0"/>
              <a:t>India: +91.80.4350.1111 </a:t>
            </a:r>
            <a:endParaRPr lang="en-US" sz="2400" dirty="0" smtClean="0"/>
          </a:p>
          <a:p>
            <a:pPr marL="342900" indent="-342900">
              <a:buFont typeface="Arial"/>
              <a:buChar char="•"/>
            </a:pPr>
            <a:r>
              <a:rPr lang="en-US" sz="2400" dirty="0" smtClean="0"/>
              <a:t>Germany</a:t>
            </a:r>
            <a:r>
              <a:rPr lang="en-US" sz="2400" dirty="0"/>
              <a:t>: +49.619.6773.9002</a:t>
            </a:r>
          </a:p>
          <a:p>
            <a:pPr marL="342900" indent="-342900">
              <a:buFont typeface="Arial"/>
              <a:buChar char="•"/>
            </a:pPr>
            <a:r>
              <a:rPr lang="en-US" sz="2400" dirty="0"/>
              <a:t>Japan: +81.3.5763.9394 </a:t>
            </a:r>
            <a:endParaRPr lang="en-US" sz="2400" dirty="0" smtClean="0"/>
          </a:p>
          <a:p>
            <a:pPr marL="342900" indent="-342900">
              <a:buFont typeface="Arial"/>
              <a:buChar char="•"/>
            </a:pPr>
            <a:r>
              <a:rPr lang="en-US" sz="2400" dirty="0" smtClean="0"/>
              <a:t>China</a:t>
            </a:r>
            <a:r>
              <a:rPr lang="en-US" sz="2400" dirty="0"/>
              <a:t>: +86.10.8515.5666</a:t>
            </a:r>
          </a:p>
        </p:txBody>
      </p:sp>
    </p:spTree>
    <p:extLst>
      <p:ext uri="{BB962C8B-B14F-4D97-AF65-F5344CB8AC3E}">
        <p14:creationId xmlns:p14="http://schemas.microsoft.com/office/powerpoint/2010/main" val="401743548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533400" y="762000"/>
            <a:ext cx="7772400" cy="762000"/>
          </a:xfrm>
        </p:spPr>
        <p:txBody>
          <a:bodyPr/>
          <a:lstStyle/>
          <a:p>
            <a:r>
              <a:rPr lang="en-US" b="1" dirty="0" smtClean="0">
                <a:latin typeface="Times New Roman" charset="0"/>
                <a:ea typeface="ＭＳ Ｐゴシック" charset="0"/>
                <a:cs typeface="ＭＳ Ｐゴシック" charset="0"/>
              </a:rPr>
              <a:t>IG 6TISCH reflector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95400"/>
            <a:ext cx="87630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2400" dirty="0" smtClean="0">
              <a:hlinkClick r:id="rId3"/>
            </a:endParaRPr>
          </a:p>
          <a:p>
            <a:r>
              <a:rPr lang="en-US" sz="3200" b="1" dirty="0">
                <a:ln>
                  <a:solidFill>
                    <a:srgbClr val="0000FF"/>
                  </a:solidFill>
                </a:ln>
                <a:hlinkClick r:id="rId4" action="ppaction://hlinkfile"/>
              </a:rPr>
              <a:t>stds-802-15-</a:t>
            </a:r>
            <a:r>
              <a:rPr lang="en-US" sz="3200" b="1" dirty="0" smtClean="0">
                <a:ln>
                  <a:solidFill>
                    <a:srgbClr val="0000FF"/>
                  </a:solidFill>
                </a:ln>
                <a:hlinkClick r:id="rId4" action="ppaction://hlinkfile"/>
              </a:rPr>
              <a:t>ig6t@</a:t>
            </a:r>
            <a:r>
              <a:rPr lang="en-US" sz="3200" b="1" dirty="0">
                <a:ln>
                  <a:solidFill>
                    <a:srgbClr val="0000FF"/>
                  </a:solidFill>
                </a:ln>
                <a:hlinkClick r:id="rId4" action="ppaction://hlinkfile"/>
              </a:rPr>
              <a:t>listserv.ieee.org</a:t>
            </a:r>
            <a:endParaRPr lang="en-US" sz="3200" dirty="0">
              <a:ln>
                <a:solidFill>
                  <a:srgbClr val="0000FF"/>
                </a:solidFill>
              </a:ln>
              <a:hlinkClick r:id="rId3"/>
            </a:endParaRPr>
          </a:p>
          <a:p>
            <a:endParaRPr lang="en-US" sz="3200" dirty="0" smtClean="0">
              <a:ln>
                <a:solidFill>
                  <a:srgbClr val="0000FF"/>
                </a:solidFill>
              </a:ln>
              <a:hlinkClick r:id="rId3"/>
            </a:endParaRPr>
          </a:p>
          <a:p>
            <a:endParaRPr lang="en-US" sz="3200" dirty="0">
              <a:ln>
                <a:solidFill>
                  <a:srgbClr val="0000FF"/>
                </a:solidFill>
              </a:ln>
              <a:hlinkClick r:id="rId3"/>
            </a:endParaRPr>
          </a:p>
          <a:p>
            <a:r>
              <a:rPr lang="en-US" sz="3200" dirty="0" smtClean="0">
                <a:ln>
                  <a:solidFill>
                    <a:srgbClr val="0000FF"/>
                  </a:solidFill>
                </a:ln>
                <a:hlinkClick r:id="rId3"/>
              </a:rPr>
              <a:t>http</a:t>
            </a:r>
            <a:r>
              <a:rPr lang="en-US" sz="3200" dirty="0">
                <a:ln>
                  <a:solidFill>
                    <a:srgbClr val="0000FF"/>
                  </a:solidFill>
                </a:ln>
                <a:hlinkClick r:id="rId3"/>
              </a:rPr>
              <a:t>://grouper.ieee.org/groups/802/15/pub/</a:t>
            </a:r>
            <a:r>
              <a:rPr lang="en-US" sz="3200" dirty="0" smtClean="0">
                <a:ln>
                  <a:solidFill>
                    <a:srgbClr val="0000FF"/>
                  </a:solidFill>
                </a:ln>
                <a:hlinkClick r:id="rId3"/>
              </a:rPr>
              <a:t>Subscribe.html</a:t>
            </a:r>
            <a:endParaRPr lang="en-US" sz="3200" dirty="0" smtClean="0">
              <a:ln>
                <a:solidFill>
                  <a:srgbClr val="0000FF"/>
                </a:solidFill>
              </a:ln>
            </a:endParaRPr>
          </a:p>
        </p:txBody>
      </p:sp>
    </p:spTree>
    <p:extLst>
      <p:ext uri="{BB962C8B-B14F-4D97-AF65-F5344CB8AC3E}">
        <p14:creationId xmlns:p14="http://schemas.microsoft.com/office/powerpoint/2010/main" val="395548669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533400" y="457200"/>
            <a:ext cx="7772400" cy="762000"/>
          </a:xfrm>
        </p:spPr>
        <p:txBody>
          <a:bodyPr/>
          <a:lstStyle/>
          <a:p>
            <a:r>
              <a:rPr lang="en-US" b="1" dirty="0" smtClean="0">
                <a:latin typeface="Times New Roman" charset="0"/>
                <a:ea typeface="ＭＳ Ｐゴシック" charset="0"/>
                <a:cs typeface="ＭＳ Ｐゴシック" charset="0"/>
              </a:rPr>
              <a:t>IG 6TISCH call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95400"/>
            <a:ext cx="87630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800" dirty="0" smtClean="0"/>
              <a:t>IG6tisch </a:t>
            </a:r>
            <a:r>
              <a:rPr lang="en-US" sz="2800" dirty="0"/>
              <a:t>calls </a:t>
            </a:r>
            <a:r>
              <a:rPr lang="en-US" sz="2800" dirty="0" smtClean="0"/>
              <a:t>have been scheduled for:</a:t>
            </a:r>
          </a:p>
          <a:p>
            <a:pPr marL="457200" indent="-457200">
              <a:buFont typeface="Arial"/>
              <a:buChar char="•"/>
            </a:pPr>
            <a:r>
              <a:rPr lang="en-US" sz="2800" dirty="0" smtClean="0"/>
              <a:t>06</a:t>
            </a:r>
            <a:r>
              <a:rPr lang="en-US" sz="2800" dirty="0"/>
              <a:t>:00 PST Thursday 6 February, and </a:t>
            </a:r>
            <a:endParaRPr lang="en-US" sz="2800" dirty="0" smtClean="0"/>
          </a:p>
          <a:p>
            <a:pPr marL="457200" indent="-457200">
              <a:buFont typeface="Arial"/>
              <a:buChar char="•"/>
            </a:pPr>
            <a:r>
              <a:rPr lang="en-US" sz="2800" dirty="0" smtClean="0"/>
              <a:t>06</a:t>
            </a:r>
            <a:r>
              <a:rPr lang="en-US" sz="2800" dirty="0"/>
              <a:t>:00 PST Thursday 27 </a:t>
            </a:r>
            <a:r>
              <a:rPr lang="en-US" sz="2800" dirty="0" smtClean="0"/>
              <a:t>February </a:t>
            </a:r>
          </a:p>
          <a:p>
            <a:endParaRPr lang="en-US" sz="2800" dirty="0" smtClean="0"/>
          </a:p>
          <a:p>
            <a:r>
              <a:rPr lang="en-US" sz="2800" dirty="0"/>
              <a:t>C</a:t>
            </a:r>
            <a:r>
              <a:rPr lang="en-US" sz="2800" dirty="0" smtClean="0"/>
              <a:t>hair will send out the call-in information via the IG 6tisch reflector</a:t>
            </a:r>
            <a:endParaRPr lang="en-US" sz="2800" dirty="0"/>
          </a:p>
        </p:txBody>
      </p:sp>
    </p:spTree>
    <p:extLst>
      <p:ext uri="{BB962C8B-B14F-4D97-AF65-F5344CB8AC3E}">
        <p14:creationId xmlns:p14="http://schemas.microsoft.com/office/powerpoint/2010/main" val="80593895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21073</TotalTime>
  <Words>789</Words>
  <Application>Microsoft Macintosh PowerPoint</Application>
  <PresentationFormat>On-screen Show (4:3)</PresentationFormat>
  <Paragraphs>134</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Default Design</vt:lpstr>
      <vt:lpstr>PowerPoint Presentation</vt:lpstr>
      <vt:lpstr>Meeting Goals (Agenda 15-14-0012-00)</vt:lpstr>
      <vt:lpstr>Meeting Accomplishments (Minutes 15-14-0078-00)</vt:lpstr>
      <vt:lpstr>IETF 6TISCH Mailing List Information</vt:lpstr>
      <vt:lpstr>IETF 6TISCH weekly call information</vt:lpstr>
      <vt:lpstr>IETF 6TISCH call information</vt:lpstr>
      <vt:lpstr>IG 6TISCH reflector information</vt:lpstr>
      <vt:lpstr>IG 6TISCH call information</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Closing Report for LA</dc:title>
  <dc:subject>IEEE 802.15 &lt;IG 6tisch Opening Report&gt;</dc:subject>
  <dc:creator>Pat Kinney</dc:creator>
  <cp:keywords/>
  <dc:description>&lt;15-14-0080-01-00IG6t&gt;</dc:description>
  <cp:lastModifiedBy>Pat Kinney</cp:lastModifiedBy>
  <cp:revision>512</cp:revision>
  <cp:lastPrinted>1998-02-10T13:28:06Z</cp:lastPrinted>
  <dcterms:created xsi:type="dcterms:W3CDTF">2009-07-12T16:25:16Z</dcterms:created>
  <dcterms:modified xsi:type="dcterms:W3CDTF">2014-01-24T21:13:33Z</dcterms:modified>
  <cp:category/>
</cp:coreProperties>
</file>