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264" r:id="rId3"/>
    <p:sldId id="274" r:id="rId4"/>
    <p:sldId id="275"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064" y="-5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0205-00-</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a:t>
            </a:r>
            <a:r>
              <a:rPr lang="en-US" sz="1600" dirty="0" smtClean="0">
                <a:solidFill>
                  <a:srgbClr val="FF0000"/>
                </a:solidFill>
                <a:latin typeface="Times New Roman" pitchFamily="18" charset="0"/>
                <a:ea typeface="ＭＳ Ｐゴシック" pitchFamily="-65" charset="-128"/>
                <a:cs typeface="+mn-cs"/>
              </a:rPr>
              <a:t>Clos</a:t>
            </a:r>
            <a:r>
              <a:rPr lang="en-US" sz="1600" dirty="0" smtClean="0">
                <a:solidFill>
                  <a:srgbClr val="FF0000"/>
                </a:solidFill>
                <a:latin typeface="Times New Roman" pitchFamily="18" charset="0"/>
                <a:ea typeface="ＭＳ Ｐゴシック" pitchFamily="-65" charset="-128"/>
                <a:cs typeface="+mn-cs"/>
              </a:rPr>
              <a:t>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20 </a:t>
            </a:r>
            <a:r>
              <a:rPr lang="en-US" sz="1600" dirty="0" smtClean="0">
                <a:solidFill>
                  <a:srgbClr val="FF0000"/>
                </a:solidFill>
                <a:latin typeface="Times New Roman" pitchFamily="18" charset="0"/>
                <a:ea typeface="ＭＳ Ｐゴシック" pitchFamily="-65" charset="-128"/>
                <a:cs typeface="+mn-cs"/>
              </a:rPr>
              <a:t>March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March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15-14-0120-01)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SC Maintenance</a:t>
            </a:r>
          </a:p>
          <a:p>
            <a:pPr marL="800100" lvl="1" indent="-342900">
              <a:buClr>
                <a:srgbClr val="FF0000"/>
              </a:buClr>
              <a:buFont typeface="Wingdings" charset="2"/>
              <a:buChar char="q"/>
            </a:pPr>
            <a:r>
              <a:rPr lang="en-US" sz="2800" b="1" dirty="0" smtClean="0"/>
              <a:t>Wednesday 19 Mar, PM2</a:t>
            </a:r>
            <a:r>
              <a:rPr lang="en-US" sz="2800" b="1" dirty="0"/>
              <a:t>: </a:t>
            </a:r>
            <a:r>
              <a:rPr lang="en-US" sz="2800" dirty="0">
                <a:solidFill>
                  <a:srgbClr val="000000"/>
                </a:solidFill>
                <a:latin typeface="+mj-lt"/>
                <a:ea typeface="Lucida Grande"/>
                <a:cs typeface="Lucida Grande"/>
              </a:rPr>
              <a:t>Review of IETF 6TiSCH calls and IETF 89 </a:t>
            </a:r>
            <a:r>
              <a:rPr lang="en-US" sz="2800" dirty="0" smtClean="0">
                <a:solidFill>
                  <a:srgbClr val="000000"/>
                </a:solidFill>
                <a:latin typeface="+mj-lt"/>
                <a:ea typeface="Lucida Grande"/>
                <a:cs typeface="Lucida Grande"/>
              </a:rPr>
              <a:t>session</a:t>
            </a:r>
            <a:endParaRPr lang="en-US" sz="2800" dirty="0" smtClean="0">
              <a:latin typeface="+mj-lt"/>
            </a:endParaRPr>
          </a:p>
          <a:p>
            <a:pPr marL="800100" lvl="1" indent="-342900">
              <a:buClr>
                <a:srgbClr val="FF0000"/>
              </a:buClr>
              <a:buFont typeface="Wingdings" charset="2"/>
              <a:buChar char="q"/>
            </a:pPr>
            <a:r>
              <a:rPr lang="en-US" sz="2800" b="1" dirty="0" smtClean="0"/>
              <a:t>Thursday 20 Mar, PM2: </a:t>
            </a:r>
            <a:r>
              <a:rPr lang="en-US" sz="2800" dirty="0">
                <a:solidFill>
                  <a:srgbClr val="000000"/>
                </a:solidFill>
                <a:latin typeface="+mj-lt"/>
                <a:ea typeface="Lucida Grande"/>
                <a:cs typeface="Lucida Grande"/>
              </a:rPr>
              <a:t>Putting an architecture together of 6tisch, </a:t>
            </a:r>
            <a:r>
              <a:rPr lang="en-US" sz="2800" dirty="0" err="1">
                <a:solidFill>
                  <a:srgbClr val="000000"/>
                </a:solidFill>
                <a:latin typeface="+mj-lt"/>
                <a:ea typeface="Lucida Grande"/>
                <a:cs typeface="Lucida Grande"/>
              </a:rPr>
              <a:t>CoAP</a:t>
            </a:r>
            <a:r>
              <a:rPr lang="en-US" sz="2800" dirty="0">
                <a:solidFill>
                  <a:srgbClr val="000000"/>
                </a:solidFill>
                <a:latin typeface="+mj-lt"/>
                <a:ea typeface="Lucida Grande"/>
                <a:cs typeface="Lucida Grande"/>
              </a:rPr>
              <a:t>, </a:t>
            </a:r>
            <a:r>
              <a:rPr lang="en-US" sz="2800" dirty="0" err="1">
                <a:solidFill>
                  <a:srgbClr val="000000"/>
                </a:solidFill>
                <a:latin typeface="+mj-lt"/>
                <a:ea typeface="Lucida Grande"/>
                <a:cs typeface="Lucida Grande"/>
              </a:rPr>
              <a:t>Geolink</a:t>
            </a:r>
            <a:r>
              <a:rPr lang="en-US" sz="2800" dirty="0">
                <a:solidFill>
                  <a:srgbClr val="000000"/>
                </a:solidFill>
                <a:latin typeface="+mj-lt"/>
                <a:ea typeface="Lucida Grande"/>
                <a:cs typeface="Lucida Grande"/>
              </a:rPr>
              <a:t>, RPL, 6lowpan, </a:t>
            </a:r>
            <a:r>
              <a:rPr lang="en-US" sz="2800" dirty="0" err="1">
                <a:solidFill>
                  <a:srgbClr val="000000"/>
                </a:solidFill>
                <a:latin typeface="+mj-lt"/>
                <a:ea typeface="Lucida Grande"/>
                <a:cs typeface="Lucida Grande"/>
              </a:rPr>
              <a:t>etc</a:t>
            </a:r>
            <a:endParaRPr lang="en-US" sz="2800" dirty="0" smtClean="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a:t>
            </a:r>
            <a:r>
              <a:rPr lang="en-US" b="1" dirty="0" smtClean="0">
                <a:latin typeface="Times New Roman" charset="0"/>
                <a:ea typeface="ＭＳ Ｐゴシック" charset="0"/>
                <a:cs typeface="ＭＳ Ｐゴシック" charset="0"/>
              </a:rPr>
              <a:t>Goal</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228600" y="1295400"/>
            <a:ext cx="8534400" cy="4847481"/>
          </a:xfrm>
          <a:prstGeom prst="rect">
            <a:avLst/>
          </a:prstGeom>
        </p:spPr>
        <p:txBody>
          <a:bodyPr wrap="square">
            <a:spAutoFit/>
          </a:bodyPr>
          <a:lstStyle/>
          <a:p>
            <a:r>
              <a:rPr lang="en-US" sz="1800" dirty="0" smtClean="0"/>
              <a:t>The </a:t>
            </a:r>
            <a:r>
              <a:rPr lang="en-US" sz="18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2000" b="1" dirty="0"/>
              <a:t>Work Item </a:t>
            </a:r>
            <a:r>
              <a:rPr lang="en-US" sz="2000" b="1" dirty="0" smtClean="0"/>
              <a:t>1</a:t>
            </a:r>
            <a:r>
              <a:rPr lang="en-US" sz="2000" dirty="0" smtClean="0"/>
              <a:t>: </a:t>
            </a:r>
            <a:r>
              <a:rPr lang="en-US" sz="1800" dirty="0" smtClean="0"/>
              <a:t>Produce </a:t>
            </a:r>
            <a:r>
              <a:rPr lang="en-US" sz="1800" dirty="0"/>
              <a:t>"</a:t>
            </a:r>
            <a:r>
              <a:rPr lang="en-US" sz="1800" b="1" dirty="0"/>
              <a:t>6TiSCH architecture</a:t>
            </a:r>
            <a:r>
              <a:rPr lang="en-US" sz="1800" dirty="0"/>
              <a:t>" to describe the design of 6TiSCH  networks. This document will highlight the different architectural blocks and signaling flows, including the operation of the network in the presence of </a:t>
            </a:r>
            <a:r>
              <a:rPr lang="en-US" sz="1800" b="1" dirty="0"/>
              <a:t>multiple LBRs</a:t>
            </a:r>
            <a:r>
              <a:rPr lang="en-US" sz="1800" dirty="0"/>
              <a:t>. Initially, the document will focus on </a:t>
            </a:r>
            <a:r>
              <a:rPr lang="en-US" sz="1800" b="1" dirty="0"/>
              <a:t>distributed routing operation over a static TSCH schedule</a:t>
            </a:r>
            <a:r>
              <a:rPr lang="en-US" sz="1800" dirty="0"/>
              <a:t>.</a:t>
            </a:r>
          </a:p>
          <a:p>
            <a:pPr>
              <a:spcBef>
                <a:spcPts val="600"/>
              </a:spcBef>
            </a:pPr>
            <a:r>
              <a:rPr lang="en-US" sz="2000" b="1" dirty="0"/>
              <a:t>Work Item </a:t>
            </a:r>
            <a:r>
              <a:rPr lang="en-US" sz="2000" b="1" dirty="0" smtClean="0"/>
              <a:t>2</a:t>
            </a:r>
            <a:r>
              <a:rPr lang="en-US" sz="2000" dirty="0" smtClean="0"/>
              <a:t>: </a:t>
            </a:r>
            <a:r>
              <a:rPr lang="en-US" sz="1800" dirty="0" smtClean="0"/>
              <a:t>Produce </a:t>
            </a:r>
            <a:r>
              <a:rPr lang="en-US" sz="1800" dirty="0"/>
              <a:t>an </a:t>
            </a:r>
            <a:r>
              <a:rPr lang="en-US" sz="1800" b="1" dirty="0"/>
              <a:t>Information Model</a:t>
            </a:r>
            <a:r>
              <a:rPr lang="en-US" sz="18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800" b="1" dirty="0"/>
              <a:t>CBOR</a:t>
            </a:r>
            <a:r>
              <a:rPr lang="en-US" sz="1800" dirty="0"/>
              <a:t>) over the Constrained Application Protocol (</a:t>
            </a:r>
            <a:r>
              <a:rPr lang="en-US" sz="1800" b="1" dirty="0" err="1"/>
              <a:t>CoAP</a:t>
            </a:r>
            <a:r>
              <a:rPr lang="en-US" sz="1800" dirty="0"/>
              <a:t>)) will be provided.</a:t>
            </a:r>
          </a:p>
          <a:p>
            <a:pPr>
              <a:spcBef>
                <a:spcPts val="600"/>
              </a:spcBef>
            </a:pPr>
            <a:r>
              <a:rPr lang="en-US" sz="2000" b="1" dirty="0" smtClean="0"/>
              <a:t>Work </a:t>
            </a:r>
            <a:r>
              <a:rPr lang="en-US" sz="2000" b="1" dirty="0"/>
              <a:t>Item </a:t>
            </a:r>
            <a:r>
              <a:rPr lang="en-US" sz="2000" b="1" dirty="0" smtClean="0"/>
              <a:t>3</a:t>
            </a:r>
            <a:r>
              <a:rPr lang="en-US" sz="2000" dirty="0" smtClean="0"/>
              <a:t>: </a:t>
            </a:r>
            <a:r>
              <a:rPr lang="en-US" sz="1800" dirty="0" smtClean="0"/>
              <a:t>Produce </a:t>
            </a:r>
            <a:r>
              <a:rPr lang="en-US" sz="1800" dirty="0"/>
              <a:t>"</a:t>
            </a:r>
            <a:r>
              <a:rPr lang="en-US" sz="1800" b="1" dirty="0"/>
              <a:t>Minimal 6TiSCH Configuration</a:t>
            </a:r>
            <a:r>
              <a:rPr lang="en-US" sz="1800" dirty="0"/>
              <a:t>" defining how to build a 6TiSCH network using the Routing Protocol for LLNs (</a:t>
            </a:r>
            <a:r>
              <a:rPr lang="en-US" sz="1800" b="1" dirty="0"/>
              <a:t>RPL</a:t>
            </a:r>
            <a:r>
              <a:rPr lang="en-US" sz="1800" dirty="0"/>
              <a:t>) and a </a:t>
            </a:r>
            <a:r>
              <a:rPr lang="en-US" sz="1800" b="1" dirty="0"/>
              <a:t>static TSCH schedule</a:t>
            </a:r>
            <a:r>
              <a:rPr lang="en-US" sz="1800" dirty="0"/>
              <a:t>. It is expected that RPL and the Objective Function 0 (</a:t>
            </a:r>
            <a:r>
              <a:rPr lang="en-US" sz="1800" b="1" dirty="0"/>
              <a:t>OF0</a:t>
            </a:r>
            <a:r>
              <a:rPr lang="en-US" sz="18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228600" y="609600"/>
            <a:ext cx="8534400" cy="762000"/>
          </a:xfrm>
        </p:spPr>
        <p:txBody>
          <a:bodyPr/>
          <a:lstStyle/>
          <a:p>
            <a:r>
              <a:rPr lang="en-US" sz="2800" dirty="0" smtClean="0">
                <a:latin typeface="Times New Roman" charset="0"/>
                <a:ea typeface="ＭＳ Ｐゴシック" charset="0"/>
                <a:cs typeface="ＭＳ Ｐゴシック" charset="0"/>
              </a:rPr>
              <a:t>IG 6T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228600" y="1371600"/>
            <a:ext cx="8534400" cy="4247317"/>
          </a:xfrm>
          <a:prstGeom prst="rect">
            <a:avLst/>
          </a:prstGeom>
        </p:spPr>
        <p:txBody>
          <a:bodyPr wrap="square">
            <a:spAutoFit/>
          </a:bodyPr>
          <a:lstStyle/>
          <a:p>
            <a:pPr marL="282575" lvl="0"/>
            <a:r>
              <a:rPr lang="en-US" sz="1800" dirty="0" smtClean="0"/>
              <a:t>IETF Meeting Report</a:t>
            </a:r>
          </a:p>
          <a:p>
            <a:pPr marL="568325" lvl="0" indent="-285750">
              <a:buFont typeface="Arial"/>
              <a:buChar char="•"/>
            </a:pPr>
            <a:r>
              <a:rPr lang="en-US" sz="1800" dirty="0" smtClean="0"/>
              <a:t>Architecture </a:t>
            </a:r>
            <a:r>
              <a:rPr lang="en-US" sz="1800" dirty="0"/>
              <a:t>status &amp; changes since IETF </a:t>
            </a:r>
            <a:r>
              <a:rPr lang="en-US" sz="1800" dirty="0" smtClean="0"/>
              <a:t>88</a:t>
            </a:r>
          </a:p>
          <a:p>
            <a:pPr marL="568325" lvl="0" indent="-285750">
              <a:buFont typeface="Arial"/>
              <a:buChar char="•"/>
            </a:pPr>
            <a:r>
              <a:rPr lang="en-US" sz="1800" dirty="0" smtClean="0"/>
              <a:t>6top </a:t>
            </a:r>
            <a:r>
              <a:rPr lang="en-US" sz="1800" dirty="0"/>
              <a:t>sublayer and 6top interface </a:t>
            </a:r>
            <a:r>
              <a:rPr lang="en-US" sz="1800" dirty="0" smtClean="0"/>
              <a:t>status</a:t>
            </a:r>
          </a:p>
          <a:p>
            <a:pPr marL="568325" lvl="0" indent="-285750">
              <a:buFont typeface="Arial"/>
              <a:buChar char="•"/>
            </a:pPr>
            <a:endParaRPr lang="en-US" sz="1800" dirty="0"/>
          </a:p>
          <a:p>
            <a:pPr marL="282575" lvl="0"/>
            <a:r>
              <a:rPr lang="en-US" sz="1800" dirty="0" smtClean="0"/>
              <a:t>Architecture Discussion</a:t>
            </a:r>
          </a:p>
          <a:p>
            <a:pPr marL="568325" lvl="0" indent="-285750">
              <a:buFont typeface="Arial"/>
              <a:buChar char="•"/>
            </a:pPr>
            <a:r>
              <a:rPr lang="en-US" sz="1800" dirty="0" smtClean="0"/>
              <a:t>Minimal 6tisch implementation reviewed and discussed</a:t>
            </a:r>
          </a:p>
          <a:p>
            <a:pPr marL="568325" lvl="0" indent="-285750">
              <a:buFont typeface="Arial"/>
              <a:buChar char="•"/>
            </a:pPr>
            <a:r>
              <a:rPr lang="en-US" sz="1800" dirty="0" smtClean="0"/>
              <a:t>Overview of Constrained device protocols outside of 6tisch existing or being developed: </a:t>
            </a:r>
            <a:r>
              <a:rPr lang="en-US" sz="1800" dirty="0" err="1" smtClean="0"/>
              <a:t>CoMI</a:t>
            </a:r>
            <a:r>
              <a:rPr lang="en-US" sz="1800" dirty="0" smtClean="0"/>
              <a:t>, </a:t>
            </a:r>
            <a:r>
              <a:rPr lang="en-US" sz="1800" dirty="0" err="1" smtClean="0"/>
              <a:t>CoAP</a:t>
            </a:r>
            <a:r>
              <a:rPr lang="en-US" sz="1800" dirty="0" smtClean="0"/>
              <a:t>, ACE, PCE, NME</a:t>
            </a:r>
          </a:p>
          <a:p>
            <a:pPr marL="568325" lvl="0" indent="-285750">
              <a:buFont typeface="Arial"/>
              <a:buChar char="•"/>
            </a:pPr>
            <a:endParaRPr lang="en-US" sz="1800" dirty="0"/>
          </a:p>
          <a:p>
            <a:pPr marL="282575" lvl="0"/>
            <a:r>
              <a:rPr lang="en-US" sz="1800" dirty="0" smtClean="0"/>
              <a:t>Action Item: P Kinney to draft a presentation showing 6tisch and </a:t>
            </a:r>
            <a:r>
              <a:rPr lang="en-US" sz="1800" dirty="0" err="1" smtClean="0"/>
              <a:t>CoRE</a:t>
            </a:r>
            <a:r>
              <a:rPr lang="en-US" sz="1800" dirty="0" smtClean="0"/>
              <a:t> protocols and a protocol layer diagram showing their connectivity.</a:t>
            </a:r>
          </a:p>
          <a:p>
            <a:pPr marL="282575" lvl="0"/>
            <a:endParaRPr lang="en-US" sz="1800" dirty="0"/>
          </a:p>
          <a:p>
            <a:pPr marL="282575" lvl="0"/>
            <a:r>
              <a:rPr lang="en-US" sz="1800" dirty="0" smtClean="0"/>
              <a:t>Conference Call: </a:t>
            </a:r>
          </a:p>
          <a:p>
            <a:pPr marL="568325" lvl="0" indent="-285750">
              <a:buFont typeface="Arial"/>
              <a:buChar char="•"/>
            </a:pPr>
            <a:r>
              <a:rPr lang="en-US" sz="1800" dirty="0" smtClean="0"/>
              <a:t>07:00 PDT, Tuesday, 22 Ap</a:t>
            </a:r>
            <a:r>
              <a:rPr lang="en-US" sz="1800" dirty="0" smtClean="0"/>
              <a:t>ril</a:t>
            </a:r>
          </a:p>
          <a:p>
            <a:pPr marL="568325" lvl="0" indent="-285750">
              <a:buFont typeface="Arial"/>
              <a:buChar char="•"/>
            </a:pPr>
            <a:r>
              <a:rPr lang="en-US" sz="1800" dirty="0" smtClean="0"/>
              <a:t>Agenda: 6tisch update, review presentation drafted by P Kinney</a:t>
            </a:r>
          </a:p>
        </p:txBody>
      </p:sp>
    </p:spTree>
    <p:extLst>
      <p:ext uri="{BB962C8B-B14F-4D97-AF65-F5344CB8AC3E}">
        <p14:creationId xmlns:p14="http://schemas.microsoft.com/office/powerpoint/2010/main" val="10626536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20128</TotalTime>
  <Words>587</Words>
  <Application>Microsoft Macintosh PowerPoint</Application>
  <PresentationFormat>On-screen Show (4:3)</PresentationFormat>
  <Paragraphs>68</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PowerPoint Presentation</vt:lpstr>
      <vt:lpstr>Meeting Goals (Agenda 15-14-0120-01)</vt:lpstr>
      <vt:lpstr>IETF 6tisch Goal</vt:lpstr>
      <vt:lpstr>IG 6T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6T Closing Report for Beijing</dc:title>
  <dc:subject>IEEE 802.15 &lt;IG 6tisch Closing Report&gt;</dc:subject>
  <dc:creator>Pat Kinney</dc:creator>
  <cp:keywords/>
  <dc:description>&lt;15-14-0205-00-00IG6t&gt;</dc:description>
  <cp:lastModifiedBy>Pat Kinney</cp:lastModifiedBy>
  <cp:revision>504</cp:revision>
  <cp:lastPrinted>1998-02-10T13:28:06Z</cp:lastPrinted>
  <dcterms:created xsi:type="dcterms:W3CDTF">2009-07-12T16:25:16Z</dcterms:created>
  <dcterms:modified xsi:type="dcterms:W3CDTF">2014-03-20T09:18:37Z</dcterms:modified>
  <cp:category/>
</cp:coreProperties>
</file>