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64" r:id="rId3"/>
    <p:sldId id="274" r:id="rId4"/>
    <p:sldId id="275" r:id="rId5"/>
    <p:sldId id="277"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624" y="-1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0334-</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datatracker.ietf.org/doc/draft-ietf-6tisch-terminology/" TargetMode="External"/><Relationship Id="rId4" Type="http://schemas.openxmlformats.org/officeDocument/2006/relationships/hyperlink" Target="http://tools.ietf.org/wg/6tisch/draft-ietf-6tisch-terminology/"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a:t>
            </a:r>
            <a:r>
              <a:rPr lang="en-US" sz="1600" dirty="0" smtClean="0">
                <a:solidFill>
                  <a:srgbClr val="FF0000"/>
                </a:solidFill>
                <a:latin typeface="Times New Roman" pitchFamily="18" charset="0"/>
                <a:ea typeface="ＭＳ Ｐゴシック" pitchFamily="-65" charset="-128"/>
                <a:cs typeface="+mn-cs"/>
              </a:rPr>
              <a:t> May </a:t>
            </a:r>
            <a:r>
              <a:rPr lang="en-US" sz="1600" dirty="0" smtClean="0">
                <a:solidFill>
                  <a:srgbClr val="FF0000"/>
                </a:solidFill>
                <a:latin typeface="Times New Roman" pitchFamily="18" charset="0"/>
                <a:ea typeface="ＭＳ Ｐゴシック" pitchFamily="-65" charset="-128"/>
                <a:cs typeface="+mn-cs"/>
              </a:rPr>
              <a:t>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a:t>
            </a:r>
            <a:r>
              <a:rPr lang="en-US" sz="2800" dirty="0" smtClean="0">
                <a:latin typeface="Times New Roman" charset="0"/>
                <a:ea typeface="ＭＳ Ｐゴシック" charset="0"/>
                <a:cs typeface="ＭＳ Ｐゴシック" charset="0"/>
              </a:rPr>
              <a:t>0267-00)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51199" y="1600200"/>
            <a:ext cx="87630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SC Maintenance</a:t>
            </a:r>
          </a:p>
          <a:p>
            <a:pPr marL="800100" lvl="1" indent="-342900">
              <a:buClr>
                <a:srgbClr val="FF0000"/>
              </a:buClr>
              <a:buFont typeface="Wingdings" charset="2"/>
              <a:buChar char="q"/>
            </a:pPr>
            <a:r>
              <a:rPr lang="en-US" sz="2800" b="1" dirty="0" smtClean="0"/>
              <a:t>Thursday </a:t>
            </a:r>
            <a:r>
              <a:rPr lang="en-US" sz="2800" b="1" dirty="0" smtClean="0"/>
              <a:t>20 Mar, PM2: </a:t>
            </a:r>
            <a:r>
              <a:rPr lang="en-US" sz="2800" dirty="0">
                <a:solidFill>
                  <a:srgbClr val="000000"/>
                </a:solidFill>
                <a:latin typeface="+mj-lt"/>
                <a:ea typeface="Lucida Grande"/>
                <a:cs typeface="Lucida Grande"/>
              </a:rPr>
              <a:t>Status and Review of IETF 6TiSCH and issue discussion</a:t>
            </a:r>
            <a:endParaRPr lang="en-US" sz="2800" dirty="0" smtClean="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Goal</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228600" y="1295400"/>
            <a:ext cx="8534400" cy="4847481"/>
          </a:xfrm>
          <a:prstGeom prst="rect">
            <a:avLst/>
          </a:prstGeom>
        </p:spPr>
        <p:txBody>
          <a:bodyPr wrap="square">
            <a:spAutoFit/>
          </a:bodyPr>
          <a:lstStyle/>
          <a:p>
            <a:r>
              <a:rPr lang="en-US" sz="1800" dirty="0" smtClean="0"/>
              <a:t>The </a:t>
            </a:r>
            <a:r>
              <a:rPr lang="en-US" sz="18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2000" b="1" dirty="0"/>
              <a:t>Work Item </a:t>
            </a:r>
            <a:r>
              <a:rPr lang="en-US" sz="2000" b="1" dirty="0" smtClean="0"/>
              <a:t>1</a:t>
            </a:r>
            <a:r>
              <a:rPr lang="en-US" sz="2000" dirty="0" smtClean="0"/>
              <a:t>: </a:t>
            </a:r>
            <a:r>
              <a:rPr lang="en-US" sz="1800" dirty="0" smtClean="0"/>
              <a:t>Produce </a:t>
            </a:r>
            <a:r>
              <a:rPr lang="en-US" sz="1800" dirty="0"/>
              <a:t>"</a:t>
            </a:r>
            <a:r>
              <a:rPr lang="en-US" sz="1800" b="1" dirty="0"/>
              <a:t>6TiSCH architecture</a:t>
            </a:r>
            <a:r>
              <a:rPr lang="en-US" sz="1800" dirty="0"/>
              <a:t>" to describe the design of 6TiSCH  networks. This document will highlight the different architectural blocks and signaling flows, including the operation of the network in the presence of </a:t>
            </a:r>
            <a:r>
              <a:rPr lang="en-US" sz="1800" b="1" dirty="0"/>
              <a:t>multiple LBRs</a:t>
            </a:r>
            <a:r>
              <a:rPr lang="en-US" sz="1800" dirty="0"/>
              <a:t>. Initially, the document will focus on </a:t>
            </a:r>
            <a:r>
              <a:rPr lang="en-US" sz="1800" b="1" dirty="0"/>
              <a:t>distributed routing operation over a static TSCH schedule</a:t>
            </a:r>
            <a:r>
              <a:rPr lang="en-US" sz="1800" dirty="0"/>
              <a:t>.</a:t>
            </a:r>
          </a:p>
          <a:p>
            <a:pPr>
              <a:spcBef>
                <a:spcPts val="600"/>
              </a:spcBef>
            </a:pPr>
            <a:r>
              <a:rPr lang="en-US" sz="2000" b="1" dirty="0"/>
              <a:t>Work Item </a:t>
            </a:r>
            <a:r>
              <a:rPr lang="en-US" sz="2000" b="1" dirty="0" smtClean="0"/>
              <a:t>2</a:t>
            </a:r>
            <a:r>
              <a:rPr lang="en-US" sz="2000" dirty="0" smtClean="0"/>
              <a:t>: </a:t>
            </a:r>
            <a:r>
              <a:rPr lang="en-US" sz="1800" dirty="0" smtClean="0"/>
              <a:t>Produce </a:t>
            </a:r>
            <a:r>
              <a:rPr lang="en-US" sz="1800" dirty="0"/>
              <a:t>an </a:t>
            </a:r>
            <a:r>
              <a:rPr lang="en-US" sz="1800" b="1" dirty="0"/>
              <a:t>Information Model</a:t>
            </a:r>
            <a:r>
              <a:rPr lang="en-US" sz="18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800" b="1" dirty="0"/>
              <a:t>CBOR</a:t>
            </a:r>
            <a:r>
              <a:rPr lang="en-US" sz="1800" dirty="0"/>
              <a:t>) over the Constrained Application Protocol (</a:t>
            </a:r>
            <a:r>
              <a:rPr lang="en-US" sz="1800" b="1" dirty="0" err="1"/>
              <a:t>CoAP</a:t>
            </a:r>
            <a:r>
              <a:rPr lang="en-US" sz="1800" dirty="0"/>
              <a:t>)) will be provided.</a:t>
            </a:r>
          </a:p>
          <a:p>
            <a:pPr>
              <a:spcBef>
                <a:spcPts val="600"/>
              </a:spcBef>
            </a:pPr>
            <a:r>
              <a:rPr lang="en-US" sz="2000" b="1" dirty="0" smtClean="0"/>
              <a:t>Work </a:t>
            </a:r>
            <a:r>
              <a:rPr lang="en-US" sz="2000" b="1" dirty="0"/>
              <a:t>Item </a:t>
            </a:r>
            <a:r>
              <a:rPr lang="en-US" sz="2000" b="1" dirty="0" smtClean="0"/>
              <a:t>3</a:t>
            </a:r>
            <a:r>
              <a:rPr lang="en-US" sz="2000" dirty="0" smtClean="0"/>
              <a:t>: </a:t>
            </a:r>
            <a:r>
              <a:rPr lang="en-US" sz="1800" dirty="0" smtClean="0"/>
              <a:t>Produce </a:t>
            </a:r>
            <a:r>
              <a:rPr lang="en-US" sz="1800" dirty="0"/>
              <a:t>"</a:t>
            </a:r>
            <a:r>
              <a:rPr lang="en-US" sz="1800" b="1" dirty="0"/>
              <a:t>Minimal 6TiSCH Configuration</a:t>
            </a:r>
            <a:r>
              <a:rPr lang="en-US" sz="1800" dirty="0"/>
              <a:t>" defining how to build a 6TiSCH network using the Routing Protocol for LLNs (</a:t>
            </a:r>
            <a:r>
              <a:rPr lang="en-US" sz="1800" b="1" dirty="0"/>
              <a:t>RPL</a:t>
            </a:r>
            <a:r>
              <a:rPr lang="en-US" sz="1800" dirty="0"/>
              <a:t>) and a </a:t>
            </a:r>
            <a:r>
              <a:rPr lang="en-US" sz="1800" b="1" dirty="0"/>
              <a:t>static TSCH schedule</a:t>
            </a:r>
            <a:r>
              <a:rPr lang="en-US" sz="1800" dirty="0"/>
              <a:t>. It is expected that RPL and the Objective Function 0 (</a:t>
            </a:r>
            <a:r>
              <a:rPr lang="en-US" sz="1800" b="1" dirty="0"/>
              <a:t>OF0</a:t>
            </a:r>
            <a:r>
              <a:rPr lang="en-US" sz="18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228600" y="609600"/>
            <a:ext cx="8534400" cy="762000"/>
          </a:xfrm>
        </p:spPr>
        <p:txBody>
          <a:bodyPr/>
          <a:lstStyle/>
          <a:p>
            <a:r>
              <a:rPr lang="en-US" sz="2800" dirty="0" smtClean="0">
                <a:latin typeface="Times New Roman" charset="0"/>
                <a:ea typeface="ＭＳ Ｐゴシック" charset="0"/>
                <a:cs typeface="ＭＳ Ｐゴシック" charset="0"/>
              </a:rPr>
              <a:t>IG 6T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228600" y="1371600"/>
            <a:ext cx="8534400" cy="2308324"/>
          </a:xfrm>
          <a:prstGeom prst="rect">
            <a:avLst/>
          </a:prstGeom>
        </p:spPr>
        <p:txBody>
          <a:bodyPr wrap="square">
            <a:spAutoFit/>
          </a:bodyPr>
          <a:lstStyle/>
          <a:p>
            <a:pPr marL="282575" lvl="0"/>
            <a:r>
              <a:rPr lang="en-US" sz="1800" dirty="0" smtClean="0"/>
              <a:t>TSCH overview: IEEE Std.802.15.4e-2012, I.2</a:t>
            </a:r>
          </a:p>
          <a:p>
            <a:pPr marL="282575" lvl="0"/>
            <a:r>
              <a:rPr lang="en-US" sz="1800" dirty="0" smtClean="0"/>
              <a:t>6tisch overview</a:t>
            </a:r>
          </a:p>
          <a:p>
            <a:pPr marL="282575" lvl="0"/>
            <a:r>
              <a:rPr lang="en-US" sz="1800" dirty="0" smtClean="0"/>
              <a:t>Focus presentations on 6tisch terminology</a:t>
            </a:r>
          </a:p>
          <a:p>
            <a:pPr marL="581025" indent="-285750">
              <a:buFont typeface="Arial"/>
              <a:buChar char="•"/>
            </a:pPr>
            <a:r>
              <a:rPr lang="en-US" sz="1800" dirty="0" smtClean="0">
                <a:solidFill>
                  <a:srgbClr val="0000FF"/>
                </a:solidFill>
                <a:hlinkClick r:id="rId3"/>
              </a:rPr>
              <a:t>Terminology </a:t>
            </a:r>
            <a:r>
              <a:rPr lang="en-US" sz="1800" dirty="0">
                <a:solidFill>
                  <a:srgbClr val="0000FF"/>
                </a:solidFill>
                <a:hlinkClick r:id="rId3"/>
              </a:rPr>
              <a:t>in IPv6 over the TSCH mode of IEEE </a:t>
            </a:r>
            <a:r>
              <a:rPr lang="en-US" sz="1800" dirty="0" smtClean="0">
                <a:solidFill>
                  <a:srgbClr val="0000FF"/>
                </a:solidFill>
                <a:hlinkClick r:id="rId3"/>
              </a:rPr>
              <a:t>802.15.4e draft</a:t>
            </a:r>
            <a:r>
              <a:rPr lang="en-US" sz="1800" dirty="0">
                <a:solidFill>
                  <a:srgbClr val="0000FF"/>
                </a:solidFill>
                <a:hlinkClick r:id="rId3"/>
              </a:rPr>
              <a:t>-ietf-6tisch-terminology-</a:t>
            </a:r>
            <a:r>
              <a:rPr lang="en-US" sz="1800" dirty="0" smtClean="0">
                <a:solidFill>
                  <a:srgbClr val="0000FF"/>
                </a:solidFill>
                <a:hlinkClick r:id="rId3"/>
              </a:rPr>
              <a:t>01</a:t>
            </a:r>
            <a:r>
              <a:rPr lang="en-US" sz="1800" dirty="0" smtClean="0"/>
              <a:t>(2/13/2014)</a:t>
            </a:r>
          </a:p>
          <a:p>
            <a:pPr marL="581025" indent="-285750">
              <a:buFont typeface="Arial"/>
              <a:buChar char="•"/>
            </a:pPr>
            <a:r>
              <a:rPr lang="en-US" sz="1800" dirty="0">
                <a:cs typeface="Arial" charset="0"/>
                <a:hlinkClick r:id="rId4"/>
              </a:rPr>
              <a:t>draft-ietf-6tisch</a:t>
            </a:r>
            <a:r>
              <a:rPr lang="en-US" sz="1800" dirty="0" smtClean="0">
                <a:cs typeface="Arial" charset="0"/>
                <a:hlinkClick r:id="rId4"/>
              </a:rPr>
              <a:t>-terminology</a:t>
            </a:r>
            <a:r>
              <a:rPr lang="en-US" sz="1800" dirty="0">
                <a:cs typeface="Arial" charset="0"/>
                <a:hlinkClick r:id="rId4"/>
              </a:rPr>
              <a:t>-</a:t>
            </a:r>
            <a:r>
              <a:rPr lang="en-US" sz="1800" dirty="0" smtClean="0">
                <a:cs typeface="Arial" charset="0"/>
                <a:hlinkClick r:id="rId4"/>
              </a:rPr>
              <a:t>01 </a:t>
            </a:r>
            <a:r>
              <a:rPr lang="en-US" sz="1800" dirty="0" smtClean="0">
                <a:cs typeface="Arial" charset="0"/>
              </a:rPr>
              <a:t>(2/28/2014)</a:t>
            </a:r>
          </a:p>
          <a:p>
            <a:pPr marL="581025" indent="-285750">
              <a:buFont typeface="Arial"/>
              <a:buChar char="•"/>
            </a:pPr>
            <a:r>
              <a:rPr lang="en-US" sz="1800" dirty="0">
                <a:solidFill>
                  <a:schemeClr val="tx2"/>
                </a:solidFill>
              </a:rPr>
              <a:t>IPv6 over the TSCH mode of IEEE </a:t>
            </a:r>
            <a:r>
              <a:rPr lang="en-US" sz="1800" dirty="0" smtClean="0">
                <a:solidFill>
                  <a:schemeClr val="tx2"/>
                </a:solidFill>
              </a:rPr>
              <a:t>802.15.4e (4/25/2014)</a:t>
            </a:r>
            <a:endParaRPr lang="en-US" sz="1800" dirty="0" smtClean="0"/>
          </a:p>
          <a:p>
            <a:pPr marL="581025" indent="-285750">
              <a:buFont typeface="Arial"/>
              <a:buChar char="•"/>
            </a:pPr>
            <a:endParaRPr lang="en-US" sz="1800" dirty="0" smtClean="0"/>
          </a:p>
        </p:txBody>
      </p:sp>
    </p:spTree>
    <p:extLst>
      <p:ext uri="{BB962C8B-B14F-4D97-AF65-F5344CB8AC3E}">
        <p14:creationId xmlns:p14="http://schemas.microsoft.com/office/powerpoint/2010/main" val="10626536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152400" y="381000"/>
            <a:ext cx="7772400" cy="1066800"/>
          </a:xfrm>
        </p:spPr>
        <p:txBody>
          <a:bodyPr/>
          <a:lstStyle/>
          <a:p>
            <a:r>
              <a:rPr lang="en-US" dirty="0">
                <a:ea typeface="ＭＳ Ｐゴシック" charset="0"/>
              </a:rPr>
              <a:t>Basic 6TiSCH </a:t>
            </a:r>
            <a:r>
              <a:rPr lang="en-US" dirty="0" smtClean="0">
                <a:ea typeface="ＭＳ Ｐゴシック" charset="0"/>
              </a:rPr>
              <a:t>terminology example</a:t>
            </a:r>
            <a:r>
              <a:rPr lang="en-US" sz="2000" dirty="0" smtClean="0">
                <a:ea typeface="ＭＳ Ｐゴシック" charset="0"/>
              </a:rPr>
              <a:t> </a:t>
            </a:r>
            <a:endParaRPr lang="en-US" sz="2000" dirty="0">
              <a:ea typeface="ＭＳ Ｐゴシック" charset="0"/>
            </a:endParaRPr>
          </a:p>
        </p:txBody>
      </p:sp>
      <p:sp>
        <p:nvSpPr>
          <p:cNvPr id="7171" name="Rectangle 3"/>
          <p:cNvSpPr>
            <a:spLocks noGrp="1" noChangeArrowheads="1"/>
          </p:cNvSpPr>
          <p:nvPr>
            <p:ph type="body" idx="4294967295"/>
          </p:nvPr>
        </p:nvSpPr>
        <p:spPr>
          <a:xfrm>
            <a:off x="152400" y="4419600"/>
            <a:ext cx="2819400" cy="1676400"/>
          </a:xfrm>
        </p:spPr>
        <p:txBody>
          <a:bodyPr/>
          <a:lstStyle/>
          <a:p>
            <a:pPr algn="just"/>
            <a:r>
              <a:rPr lang="en-US" sz="1600" dirty="0" err="1">
                <a:latin typeface="+mj-lt"/>
                <a:ea typeface="ＭＳ Ｐゴシック" charset="0"/>
                <a:cs typeface="Courier New" charset="0"/>
              </a:rPr>
              <a:t>Slotframe</a:t>
            </a:r>
            <a:endParaRPr lang="en-US" sz="1600" dirty="0">
              <a:latin typeface="+mj-lt"/>
              <a:ea typeface="ＭＳ Ｐゴシック" charset="0"/>
              <a:cs typeface="Courier New" charset="0"/>
            </a:endParaRPr>
          </a:p>
          <a:p>
            <a:pPr algn="just"/>
            <a:r>
              <a:rPr lang="en-US" sz="1600" dirty="0">
                <a:latin typeface="+mj-lt"/>
                <a:ea typeface="ＭＳ Ｐゴシック" charset="0"/>
                <a:cs typeface="Courier New" charset="0"/>
              </a:rPr>
              <a:t>TSCH schedule</a:t>
            </a:r>
          </a:p>
          <a:p>
            <a:pPr algn="just"/>
            <a:r>
              <a:rPr lang="en-US" sz="1600" dirty="0">
                <a:latin typeface="+mj-lt"/>
                <a:ea typeface="ＭＳ Ｐゴシック" charset="0"/>
                <a:cs typeface="Courier New" charset="0"/>
              </a:rPr>
              <a:t>Cell (scheduled, unscheduled, soft, hard)</a:t>
            </a:r>
          </a:p>
          <a:p>
            <a:pPr algn="just"/>
            <a:r>
              <a:rPr lang="en-US" sz="1600" dirty="0">
                <a:latin typeface="+mj-lt"/>
                <a:ea typeface="ＭＳ Ｐゴシック" charset="0"/>
                <a:cs typeface="Courier New" charset="0"/>
              </a:rPr>
              <a:t>Bundle</a:t>
            </a:r>
          </a:p>
          <a:p>
            <a:pPr algn="just"/>
            <a:r>
              <a:rPr lang="en-US" sz="1600" dirty="0">
                <a:latin typeface="+mj-lt"/>
                <a:ea typeface="ＭＳ Ｐゴシック" charset="0"/>
                <a:cs typeface="Courier New" charset="0"/>
              </a:rPr>
              <a:t>Track</a:t>
            </a:r>
          </a:p>
          <a:p>
            <a:pPr algn="just"/>
            <a:endParaRPr lang="en-US" sz="2400" dirty="0">
              <a:ea typeface="ＭＳ Ｐゴシック"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429000"/>
            <a:ext cx="5175250" cy="30276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219200"/>
            <a:ext cx="7086600" cy="2215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7175" name="Text Box 5"/>
          <p:cNvSpPr txBox="1">
            <a:spLocks noChangeArrowheads="1"/>
          </p:cNvSpPr>
          <p:nvPr/>
        </p:nvSpPr>
        <p:spPr bwMode="auto">
          <a:xfrm>
            <a:off x="1828800" y="6400800"/>
            <a:ext cx="6705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400"/>
              <a:t>draft-ietf-6tisch-terminology-01</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21131</TotalTime>
  <Words>578</Words>
  <Application>Microsoft Macintosh PowerPoint</Application>
  <PresentationFormat>On-screen Show (4:3)</PresentationFormat>
  <Paragraphs>67</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Meeting Goals (Agenda 15-14-0267-00)</vt:lpstr>
      <vt:lpstr>IETF 6tisch Goal</vt:lpstr>
      <vt:lpstr>IG 6T Accomplishments</vt:lpstr>
      <vt:lpstr>Basic 6TiSCH terminology example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6T Closing Report for Beijing</dc:title>
  <dc:subject>IEEE 802.15 &lt;IG 6tisch Closing Report&gt;</dc:subject>
  <dc:creator>Pat Kinney</dc:creator>
  <cp:keywords/>
  <dc:description>&lt;15-14-0205-00-00IG6t&gt;</dc:description>
  <cp:lastModifiedBy>Pat Kinney</cp:lastModifiedBy>
  <cp:revision>517</cp:revision>
  <cp:lastPrinted>1998-02-10T13:28:06Z</cp:lastPrinted>
  <dcterms:created xsi:type="dcterms:W3CDTF">2009-07-12T16:25:16Z</dcterms:created>
  <dcterms:modified xsi:type="dcterms:W3CDTF">2014-05-17T04:41:37Z</dcterms:modified>
  <cp:category/>
</cp:coreProperties>
</file>