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59" r:id="rId2"/>
    <p:sldId id="264" r:id="rId3"/>
    <p:sldId id="266" r:id="rId4"/>
    <p:sldId id="267" r:id="rId5"/>
    <p:sldId id="268" r:id="rId6"/>
    <p:sldId id="269" r:id="rId7"/>
    <p:sldId id="270" r:id="rId8"/>
    <p:sldId id="272" r:id="rId9"/>
    <p:sldId id="274" r:id="rId10"/>
    <p:sldId id="277" r:id="rId11"/>
    <p:sldId id="278" r:id="rId12"/>
    <p:sldId id="279" r:id="rId13"/>
    <p:sldId id="280" r:id="rId14"/>
    <p:sldId id="281" r:id="rId15"/>
    <p:sldId id="282" r:id="rId16"/>
    <p:sldId id="283" r:id="rId17"/>
    <p:sldId id="284" r:id="rId18"/>
    <p:sldId id="285" r:id="rId19"/>
    <p:sldId id="286" r:id="rId20"/>
    <p:sldId id="289" r:id="rId21"/>
    <p:sldId id="288" r:id="rId22"/>
    <p:sldId id="290"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672" y="-4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0431-00-006T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tf.org/proceedings/90/slides/slides-90-6tisch-1.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a:t>
            </a:r>
            <a:r>
              <a:rPr lang="en-US" sz="1600" dirty="0" smtClean="0">
                <a:solidFill>
                  <a:srgbClr val="FF0000"/>
                </a:solidFill>
                <a:latin typeface="Times New Roman" pitchFamily="18" charset="0"/>
                <a:ea typeface="ＭＳ Ｐゴシック" pitchFamily="-65" charset="-128"/>
                <a:cs typeface="+mn-cs"/>
              </a:rPr>
              <a:t>Opening/Closing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July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July </a:t>
            </a:r>
            <a:r>
              <a:rPr lang="en-US" sz="1600" dirty="0" smtClean="0">
                <a:solidFill>
                  <a:srgbClr val="FF0000"/>
                </a:solidFill>
                <a:latin typeface="Times New Roman" pitchFamily="18" charset="0"/>
                <a:ea typeface="ＭＳ Ｐゴシック" pitchFamily="-65" charset="-128"/>
                <a:cs typeface="+mn-cs"/>
              </a:rPr>
              <a:t>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July</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a:t>
            </a:r>
            <a:r>
              <a:rPr lang="en-US" sz="1600" dirty="0" smtClean="0">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b="1" dirty="0" smtClean="0"/>
              <a:t>TSCH Overview</a:t>
            </a:r>
            <a:br>
              <a:rPr lang="en-US" b="1" dirty="0" smtClean="0"/>
            </a:br>
            <a:r>
              <a:rPr lang="en-US" sz="2000" b="1" dirty="0" smtClean="0"/>
              <a:t>(for more details see 15-11-484-03)</a:t>
            </a:r>
            <a:endParaRPr lang="en-US" sz="2000" b="1" dirty="0"/>
          </a:p>
        </p:txBody>
      </p:sp>
      <p:sp>
        <p:nvSpPr>
          <p:cNvPr id="3" name="Content Placeholder 2"/>
          <p:cNvSpPr>
            <a:spLocks noGrp="1"/>
          </p:cNvSpPr>
          <p:nvPr>
            <p:ph idx="1"/>
          </p:nvPr>
        </p:nvSpPr>
        <p:spPr>
          <a:xfrm>
            <a:off x="228600" y="1539411"/>
            <a:ext cx="8534400" cy="4480389"/>
          </a:xfrm>
        </p:spPr>
        <p:txBody>
          <a:bodyPr/>
          <a:lstStyle/>
          <a:p>
            <a:r>
              <a:rPr lang="en-US" sz="2800" dirty="0"/>
              <a:t>Process Automation applications with a particular focus on equipment and process monitoring</a:t>
            </a:r>
          </a:p>
          <a:p>
            <a:r>
              <a:rPr lang="en-US" sz="2800" dirty="0"/>
              <a:t>Operation</a:t>
            </a:r>
          </a:p>
          <a:p>
            <a:pPr lvl="1"/>
            <a:r>
              <a:rPr lang="en-US" sz="2400" dirty="0"/>
              <a:t>All devices in the same network synchronize slotframes</a:t>
            </a:r>
          </a:p>
          <a:p>
            <a:pPr lvl="1"/>
            <a:r>
              <a:rPr lang="en-US" sz="2400" dirty="0"/>
              <a:t>All timeslots are contained within a </a:t>
            </a:r>
            <a:r>
              <a:rPr lang="en-US" sz="2400" dirty="0" err="1"/>
              <a:t>slotframe</a:t>
            </a:r>
            <a:r>
              <a:rPr lang="en-US" sz="2400" dirty="0"/>
              <a:t> cycle</a:t>
            </a:r>
          </a:p>
          <a:p>
            <a:pPr lvl="1"/>
            <a:r>
              <a:rPr lang="en-US" sz="2400" dirty="0"/>
              <a:t>Timeslots repeat in time: the </a:t>
            </a:r>
            <a:r>
              <a:rPr lang="en-US" sz="2400" dirty="0" err="1"/>
              <a:t>slotframe</a:t>
            </a:r>
            <a:r>
              <a:rPr lang="en-US" sz="2400" dirty="0"/>
              <a:t> period</a:t>
            </a:r>
          </a:p>
          <a:p>
            <a:pPr lvl="1"/>
            <a:r>
              <a:rPr lang="en-US" sz="2400" dirty="0"/>
              <a:t>Device-to-device communication within a timeslot includes packet </a:t>
            </a:r>
            <a:r>
              <a:rPr lang="en-US" sz="2400" dirty="0" err="1"/>
              <a:t>Tx</a:t>
            </a:r>
            <a:r>
              <a:rPr lang="en-US" sz="2400" dirty="0"/>
              <a:t>/Rx &amp; ACK </a:t>
            </a:r>
            <a:r>
              <a:rPr lang="en-US" sz="2400" dirty="0" err="1"/>
              <a:t>Tx</a:t>
            </a:r>
            <a:r>
              <a:rPr lang="en-US" sz="2400" dirty="0"/>
              <a:t>/Rx</a:t>
            </a:r>
            <a:endParaRPr lang="en-US"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10</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b="1" dirty="0"/>
              <a:t>TSCH Overview</a:t>
            </a:r>
            <a:endParaRPr lang="en-US" dirty="0"/>
          </a:p>
        </p:txBody>
      </p:sp>
      <p:sp>
        <p:nvSpPr>
          <p:cNvPr id="3" name="Content Placeholder 2"/>
          <p:cNvSpPr>
            <a:spLocks noGrp="1"/>
          </p:cNvSpPr>
          <p:nvPr>
            <p:ph idx="1"/>
          </p:nvPr>
        </p:nvSpPr>
        <p:spPr>
          <a:xfrm>
            <a:off x="76200" y="1219200"/>
            <a:ext cx="8763000" cy="5181600"/>
          </a:xfrm>
        </p:spPr>
        <p:txBody>
          <a:bodyPr/>
          <a:lstStyle/>
          <a:p>
            <a:pPr marL="0" indent="0">
              <a:buNone/>
            </a:pPr>
            <a:r>
              <a:rPr lang="en-US" sz="2800" dirty="0" smtClean="0"/>
              <a:t>Typical application segments are:</a:t>
            </a:r>
          </a:p>
          <a:p>
            <a:pPr>
              <a:buFont typeface="Arial"/>
              <a:buChar char="•"/>
            </a:pPr>
            <a:r>
              <a:rPr lang="en-US" sz="2800" dirty="0" smtClean="0"/>
              <a:t> </a:t>
            </a:r>
            <a:r>
              <a:rPr lang="en-US" sz="2800" dirty="0"/>
              <a:t>P</a:t>
            </a:r>
            <a:r>
              <a:rPr lang="en-US" sz="2800" dirty="0" smtClean="0"/>
              <a:t>rocess </a:t>
            </a:r>
            <a:r>
              <a:rPr lang="en-US" sz="2800" dirty="0"/>
              <a:t>automation facilities for the following:</a:t>
            </a:r>
          </a:p>
          <a:p>
            <a:pPr lvl="1"/>
            <a:r>
              <a:rPr lang="en-US" sz="2400" dirty="0" smtClean="0"/>
              <a:t>Oil </a:t>
            </a:r>
            <a:r>
              <a:rPr lang="en-US" sz="2400" dirty="0"/>
              <a:t>and gas industry</a:t>
            </a:r>
          </a:p>
          <a:p>
            <a:pPr lvl="1"/>
            <a:r>
              <a:rPr lang="en-US" sz="2400" dirty="0" smtClean="0"/>
              <a:t>Food </a:t>
            </a:r>
            <a:r>
              <a:rPr lang="en-US" sz="2400" dirty="0"/>
              <a:t>and beverage products</a:t>
            </a:r>
          </a:p>
          <a:p>
            <a:pPr lvl="1"/>
            <a:r>
              <a:rPr lang="en-US" sz="2400" dirty="0" smtClean="0"/>
              <a:t>Chemical </a:t>
            </a:r>
            <a:r>
              <a:rPr lang="en-US" sz="2400" dirty="0"/>
              <a:t>products</a:t>
            </a:r>
          </a:p>
          <a:p>
            <a:pPr lvl="1"/>
            <a:r>
              <a:rPr lang="en-US" sz="2400" dirty="0" smtClean="0"/>
              <a:t>Pharmaceutical </a:t>
            </a:r>
            <a:r>
              <a:rPr lang="en-US" sz="2400" dirty="0"/>
              <a:t>products</a:t>
            </a:r>
          </a:p>
          <a:p>
            <a:pPr lvl="1"/>
            <a:r>
              <a:rPr lang="en-US" sz="2400" dirty="0" smtClean="0"/>
              <a:t>Water</a:t>
            </a:r>
            <a:r>
              <a:rPr lang="en-US" sz="2400" dirty="0"/>
              <a:t>/waste water </a:t>
            </a:r>
            <a:r>
              <a:rPr lang="en-US" sz="2400" dirty="0" smtClean="0"/>
              <a:t>treatments</a:t>
            </a:r>
          </a:p>
          <a:p>
            <a:r>
              <a:rPr lang="en-US" sz="2800" dirty="0"/>
              <a:t>Automation </a:t>
            </a:r>
            <a:r>
              <a:rPr lang="en-US" sz="2800" dirty="0" smtClean="0"/>
              <a:t>Systems such as:</a:t>
            </a:r>
          </a:p>
          <a:p>
            <a:pPr lvl="1"/>
            <a:r>
              <a:rPr lang="en-US" sz="2400" dirty="0" smtClean="0"/>
              <a:t>Smart </a:t>
            </a:r>
            <a:r>
              <a:rPr lang="en-US" sz="2400" dirty="0"/>
              <a:t>grid </a:t>
            </a:r>
            <a:r>
              <a:rPr lang="en-US" sz="2400" dirty="0" smtClean="0"/>
              <a:t>networks</a:t>
            </a:r>
            <a:endParaRPr lang="en-US" sz="2400" dirty="0"/>
          </a:p>
          <a:p>
            <a:pPr lvl="1"/>
            <a:r>
              <a:rPr lang="en-US" sz="2400" dirty="0" smtClean="0"/>
              <a:t>Lighting networks</a:t>
            </a:r>
            <a:endParaRPr lang="en-US" sz="2400" dirty="0"/>
          </a:p>
          <a:p>
            <a:pPr lvl="1"/>
            <a:r>
              <a:rPr lang="en-US" sz="2400" dirty="0" smtClean="0"/>
              <a:t>Factory automation</a:t>
            </a:r>
            <a:endParaRPr lang="en-US" sz="24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11</a:t>
            </a:fld>
            <a:endParaRPr lang="en-US"/>
          </a:p>
        </p:txBody>
      </p:sp>
    </p:spTree>
    <p:extLst>
      <p:ext uri="{BB962C8B-B14F-4D97-AF65-F5344CB8AC3E}">
        <p14:creationId xmlns:p14="http://schemas.microsoft.com/office/powerpoint/2010/main" val="39532214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a:t>TSCH Overview</a:t>
            </a:r>
            <a:endParaRPr lang="en-US" dirty="0"/>
          </a:p>
        </p:txBody>
      </p:sp>
      <p:sp>
        <p:nvSpPr>
          <p:cNvPr id="3" name="Content Placeholder 2"/>
          <p:cNvSpPr>
            <a:spLocks noGrp="1"/>
          </p:cNvSpPr>
          <p:nvPr>
            <p:ph idx="1"/>
          </p:nvPr>
        </p:nvSpPr>
        <p:spPr>
          <a:xfrm>
            <a:off x="381000" y="1143000"/>
            <a:ext cx="8534400" cy="5105400"/>
          </a:xfrm>
        </p:spPr>
        <p:txBody>
          <a:bodyPr/>
          <a:lstStyle/>
          <a:p>
            <a:pPr marL="0" indent="0">
              <a:buNone/>
            </a:pPr>
            <a:r>
              <a:rPr lang="en-US" sz="2200" dirty="0" smtClean="0"/>
              <a:t>The </a:t>
            </a:r>
            <a:r>
              <a:rPr lang="en-US" sz="2200" dirty="0"/>
              <a:t>TSCH mode uses time synchronized communication and channel hopping to provide </a:t>
            </a:r>
            <a:r>
              <a:rPr lang="en-US" sz="2200" dirty="0" smtClean="0"/>
              <a:t>network robustness </a:t>
            </a:r>
            <a:r>
              <a:rPr lang="en-US" sz="2200" dirty="0"/>
              <a:t>through spectral and temporal redundancy. </a:t>
            </a:r>
            <a:endParaRPr lang="en-US" sz="2200" dirty="0" smtClean="0"/>
          </a:p>
          <a:p>
            <a:pPr marL="0" indent="0">
              <a:buNone/>
            </a:pPr>
            <a:r>
              <a:rPr lang="en-US" sz="2200" dirty="0" smtClean="0"/>
              <a:t>Time slotted </a:t>
            </a:r>
            <a:r>
              <a:rPr lang="en-US" sz="2200" dirty="0"/>
              <a:t>communication links </a:t>
            </a:r>
            <a:r>
              <a:rPr lang="en-US" sz="2200" dirty="0" smtClean="0"/>
              <a:t>increase potential </a:t>
            </a:r>
            <a:r>
              <a:rPr lang="en-US" sz="2200" dirty="0"/>
              <a:t>throughput by minimizing unwanted collisions that can lead to catastrophic failure and </a:t>
            </a:r>
            <a:r>
              <a:rPr lang="en-US" sz="2200" dirty="0" smtClean="0"/>
              <a:t>provides deterministic, </a:t>
            </a:r>
            <a:r>
              <a:rPr lang="en-US" sz="2200" dirty="0"/>
              <a:t>yet </a:t>
            </a:r>
            <a:r>
              <a:rPr lang="en-US" sz="2200" dirty="0" smtClean="0"/>
              <a:t>flexible, </a:t>
            </a:r>
            <a:r>
              <a:rPr lang="en-US" sz="2200" dirty="0"/>
              <a:t>bandwidth for a wide variety of applications. </a:t>
            </a:r>
            <a:endParaRPr lang="en-US" sz="2200" dirty="0" smtClean="0"/>
          </a:p>
          <a:p>
            <a:pPr marL="0" indent="0">
              <a:buNone/>
            </a:pPr>
            <a:r>
              <a:rPr lang="en-US" sz="2200" dirty="0" smtClean="0"/>
              <a:t>Channel </a:t>
            </a:r>
            <a:r>
              <a:rPr lang="en-US" sz="2200" dirty="0"/>
              <a:t>hopping extends </a:t>
            </a:r>
            <a:r>
              <a:rPr lang="en-US" sz="2200" dirty="0" smtClean="0"/>
              <a:t>the effective </a:t>
            </a:r>
            <a:r>
              <a:rPr lang="en-US" sz="2200" dirty="0"/>
              <a:t>range of communications by mitigating the effects of multipath fading and interference. </a:t>
            </a:r>
            <a:endParaRPr lang="en-US" sz="2200" dirty="0" smtClean="0"/>
          </a:p>
          <a:p>
            <a:pPr marL="0" indent="0">
              <a:buNone/>
            </a:pPr>
            <a:r>
              <a:rPr lang="en-US" sz="2200" dirty="0" smtClean="0"/>
              <a:t>TSCH is also </a:t>
            </a:r>
            <a:r>
              <a:rPr lang="en-US" sz="2200" dirty="0"/>
              <a:t>topology independent; it can be used to form any topology from a star to a full mesh. </a:t>
            </a:r>
            <a:endParaRPr lang="en-US" sz="2200" dirty="0" smtClean="0"/>
          </a:p>
          <a:p>
            <a:pPr marL="0" indent="0">
              <a:buNone/>
            </a:pPr>
            <a:r>
              <a:rPr lang="en-US" sz="2200" dirty="0" smtClean="0"/>
              <a:t>TSCH MAC primitives </a:t>
            </a:r>
            <a:r>
              <a:rPr lang="en-US" sz="2200" dirty="0"/>
              <a:t>can be used with higher layer networking protocols to form the basis of reliable, scalable, </a:t>
            </a:r>
            <a:r>
              <a:rPr lang="en-US" sz="2200" dirty="0" smtClean="0"/>
              <a:t>and flexible </a:t>
            </a:r>
            <a:r>
              <a:rPr lang="en-US" sz="2200" dirty="0"/>
              <a:t>networks</a:t>
            </a:r>
            <a:r>
              <a:rPr lang="en-US" sz="2200" dirty="0" smtClean="0"/>
              <a:t>.</a:t>
            </a:r>
            <a:endParaRPr lang="en-US" sz="22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12</a:t>
            </a:fld>
            <a:endParaRPr lang="en-US"/>
          </a:p>
        </p:txBody>
      </p:sp>
    </p:spTree>
    <p:extLst>
      <p:ext uri="{BB962C8B-B14F-4D97-AF65-F5344CB8AC3E}">
        <p14:creationId xmlns:p14="http://schemas.microsoft.com/office/powerpoint/2010/main" val="35127646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pPr marL="0" indent="0"/>
            <a:r>
              <a:rPr lang="en-US" b="1" dirty="0"/>
              <a:t>MAC behaviors unique to TSCH</a:t>
            </a:r>
          </a:p>
        </p:txBody>
      </p:sp>
      <p:sp>
        <p:nvSpPr>
          <p:cNvPr id="3" name="Content Placeholder 2"/>
          <p:cNvSpPr>
            <a:spLocks noGrp="1"/>
          </p:cNvSpPr>
          <p:nvPr>
            <p:ph idx="1"/>
          </p:nvPr>
        </p:nvSpPr>
        <p:spPr>
          <a:xfrm>
            <a:off x="76200" y="1219200"/>
            <a:ext cx="9067800" cy="5257800"/>
          </a:xfrm>
        </p:spPr>
        <p:txBody>
          <a:bodyPr/>
          <a:lstStyle/>
          <a:p>
            <a:r>
              <a:rPr lang="en-US" sz="2400" dirty="0" smtClean="0"/>
              <a:t>The </a:t>
            </a:r>
            <a:r>
              <a:rPr lang="en-US" sz="2400" dirty="0"/>
              <a:t>TSCH mode introduces no unique commands specific for this mode; however, IEs are used extensively.</a:t>
            </a:r>
          </a:p>
          <a:p>
            <a:r>
              <a:rPr lang="en-US" sz="2400" dirty="0"/>
              <a:t>TSCH uses EBs containing the TSCH Synchronization payload IE, TSCH-</a:t>
            </a:r>
            <a:r>
              <a:rPr lang="en-US" sz="2400" dirty="0" err="1"/>
              <a:t>Slotframe</a:t>
            </a:r>
            <a:r>
              <a:rPr lang="en-US" sz="2400" dirty="0"/>
              <a:t> and Link payload IE</a:t>
            </a:r>
            <a:r>
              <a:rPr lang="en-US" sz="2400" dirty="0" smtClean="0"/>
              <a:t>, TSCH </a:t>
            </a:r>
            <a:r>
              <a:rPr lang="en-US" sz="2400" dirty="0"/>
              <a:t>Timeslot payload IE, and Channel Hopping payload IE to advertise the presence of a TSCH PAN </a:t>
            </a:r>
            <a:r>
              <a:rPr lang="en-US" sz="2400" dirty="0" smtClean="0"/>
              <a:t>and allow </a:t>
            </a:r>
            <a:r>
              <a:rPr lang="en-US" sz="2400" dirty="0"/>
              <a:t>new devices to synchronize to it. </a:t>
            </a:r>
            <a:endParaRPr lang="en-US" sz="2400" dirty="0" smtClean="0"/>
          </a:p>
          <a:p>
            <a:r>
              <a:rPr lang="en-US" sz="2400" dirty="0" smtClean="0"/>
              <a:t>Devices </a:t>
            </a:r>
            <a:r>
              <a:rPr lang="en-US" sz="2400" dirty="0"/>
              <a:t>maintain synchronization by exchanging </a:t>
            </a:r>
            <a:r>
              <a:rPr lang="en-US" sz="2400" dirty="0" smtClean="0"/>
              <a:t>acknowledged frames </a:t>
            </a:r>
            <a:r>
              <a:rPr lang="en-US" sz="2400" dirty="0"/>
              <a:t>within defined </a:t>
            </a:r>
            <a:r>
              <a:rPr lang="en-US" sz="2400" dirty="0" smtClean="0"/>
              <a:t>timeslot </a:t>
            </a:r>
            <a:r>
              <a:rPr lang="en-US" sz="2400" dirty="0"/>
              <a:t>windows and providing timing corrections in the acknowledgment via </a:t>
            </a:r>
            <a:r>
              <a:rPr lang="en-US" sz="2400" dirty="0" smtClean="0"/>
              <a:t>the ACK</a:t>
            </a:r>
            <a:r>
              <a:rPr lang="en-US" sz="2400" dirty="0"/>
              <a:t>/NACK Time Correction IE</a:t>
            </a:r>
            <a:r>
              <a:rPr lang="en-US" sz="2400" dirty="0" smtClean="0"/>
              <a:t>.</a:t>
            </a:r>
            <a:r>
              <a:rPr lang="en-US" sz="2400" dirty="0"/>
              <a:t> </a:t>
            </a:r>
            <a:endParaRPr lang="en-US" sz="2400" dirty="0" smtClean="0"/>
          </a:p>
          <a:p>
            <a:r>
              <a:rPr lang="en-US" sz="2400" dirty="0" smtClean="0"/>
              <a:t>Communication </a:t>
            </a:r>
            <a:r>
              <a:rPr lang="en-US" sz="2400" dirty="0"/>
              <a:t>resources are broken up into timeslots that are organized into repeating slotframes</a:t>
            </a: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13</a:t>
            </a:fld>
            <a:endParaRPr lang="en-US" dirty="0"/>
          </a:p>
        </p:txBody>
      </p:sp>
    </p:spTree>
    <p:extLst>
      <p:ext uri="{BB962C8B-B14F-4D97-AF65-F5344CB8AC3E}">
        <p14:creationId xmlns:p14="http://schemas.microsoft.com/office/powerpoint/2010/main" val="381780141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marL="0" indent="0"/>
            <a:r>
              <a:rPr lang="en-US" b="1" dirty="0"/>
              <a:t>TSCH areas within the 802.15.4 rev draft</a:t>
            </a:r>
          </a:p>
        </p:txBody>
      </p:sp>
      <p:sp>
        <p:nvSpPr>
          <p:cNvPr id="3" name="Content Placeholder 2"/>
          <p:cNvSpPr>
            <a:spLocks noGrp="1"/>
          </p:cNvSpPr>
          <p:nvPr>
            <p:ph idx="1"/>
          </p:nvPr>
        </p:nvSpPr>
        <p:spPr>
          <a:xfrm>
            <a:off x="76200" y="1600200"/>
            <a:ext cx="9067800" cy="5029200"/>
          </a:xfrm>
        </p:spPr>
        <p:txBody>
          <a:bodyPr/>
          <a:lstStyle/>
          <a:p>
            <a:r>
              <a:rPr lang="en-US" sz="2800" dirty="0" err="1" smtClean="0"/>
              <a:t>TheTSCH</a:t>
            </a:r>
            <a:r>
              <a:rPr lang="en-US" sz="2800" dirty="0" err="1"/>
              <a:t>-Slotframe</a:t>
            </a:r>
            <a:r>
              <a:rPr lang="en-US" sz="2800" dirty="0"/>
              <a:t> structure behavior is cited in </a:t>
            </a:r>
            <a:r>
              <a:rPr lang="en-US" sz="2800" dirty="0" smtClean="0"/>
              <a:t>5.2.7, PAN formation is cited in 5.3.6, synchronization </a:t>
            </a:r>
            <a:r>
              <a:rPr lang="en-US" sz="2800" dirty="0"/>
              <a:t>is stated in </a:t>
            </a:r>
            <a:r>
              <a:rPr lang="en-US" sz="2800" dirty="0" smtClean="0"/>
              <a:t>5.5.3, </a:t>
            </a:r>
            <a:r>
              <a:rPr lang="en-US" sz="2800" dirty="0"/>
              <a:t>the IEs </a:t>
            </a:r>
            <a:r>
              <a:rPr lang="en-US" sz="2800" dirty="0" smtClean="0"/>
              <a:t>are described </a:t>
            </a:r>
            <a:r>
              <a:rPr lang="en-US" sz="2800" dirty="0"/>
              <a:t>in </a:t>
            </a:r>
            <a:r>
              <a:rPr lang="en-US" sz="2800" dirty="0" smtClean="0"/>
              <a:t>6.5.3.2</a:t>
            </a:r>
            <a:r>
              <a:rPr lang="en-US" sz="2800" dirty="0"/>
              <a:t>, </a:t>
            </a:r>
            <a:r>
              <a:rPr lang="en-US" sz="2800" dirty="0" smtClean="0"/>
              <a:t>6.5.3.3, 6.5.3.4, </a:t>
            </a:r>
            <a:r>
              <a:rPr lang="en-US" sz="2800" dirty="0"/>
              <a:t>and the primitives are declared in </a:t>
            </a:r>
            <a:r>
              <a:rPr lang="en-US" sz="2800" dirty="0" smtClean="0"/>
              <a:t>7.2.20.</a:t>
            </a:r>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14</a:t>
            </a:fld>
            <a:endParaRPr lang="en-US"/>
          </a:p>
        </p:txBody>
      </p:sp>
    </p:spTree>
    <p:extLst>
      <p:ext uri="{BB962C8B-B14F-4D97-AF65-F5344CB8AC3E}">
        <p14:creationId xmlns:p14="http://schemas.microsoft.com/office/powerpoint/2010/main" val="420503007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9601200" cy="1295400"/>
          </a:xfrm>
        </p:spPr>
        <p:txBody>
          <a:bodyPr/>
          <a:lstStyle/>
          <a:p>
            <a:pPr marL="0" indent="0"/>
            <a:r>
              <a:rPr lang="en-US" b="1" dirty="0"/>
              <a:t>TSCH link </a:t>
            </a:r>
            <a:r>
              <a:rPr lang="en-US" b="1" dirty="0" smtClean="0"/>
              <a:t>example for a 3-</a:t>
            </a:r>
            <a:r>
              <a:rPr lang="en-US" b="1" dirty="0"/>
              <a:t>timeslot </a:t>
            </a:r>
            <a:r>
              <a:rPr lang="en-US" b="1" dirty="0" err="1"/>
              <a:t>slotframe</a:t>
            </a:r>
            <a:endParaRPr lang="en-US" b="1" dirty="0"/>
          </a:p>
        </p:txBody>
      </p:sp>
      <p:sp>
        <p:nvSpPr>
          <p:cNvPr id="3" name="Content Placeholder 2"/>
          <p:cNvSpPr>
            <a:spLocks noGrp="1"/>
          </p:cNvSpPr>
          <p:nvPr>
            <p:ph idx="1"/>
          </p:nvPr>
        </p:nvSpPr>
        <p:spPr>
          <a:xfrm>
            <a:off x="152400" y="3886200"/>
            <a:ext cx="8848614" cy="2438400"/>
          </a:xfrm>
        </p:spPr>
        <p:txBody>
          <a:bodyPr/>
          <a:lstStyle/>
          <a:p>
            <a:pPr marL="0" indent="0">
              <a:buNone/>
            </a:pPr>
            <a:r>
              <a:rPr lang="en-US" sz="2400" dirty="0" smtClean="0"/>
              <a:t>Nodes </a:t>
            </a:r>
            <a:r>
              <a:rPr lang="en-US" sz="2400" dirty="0"/>
              <a:t>A and </a:t>
            </a:r>
            <a:r>
              <a:rPr lang="en-US" sz="2400" dirty="0" smtClean="0"/>
              <a:t>B communicate </a:t>
            </a:r>
            <a:r>
              <a:rPr lang="en-US" sz="2400" dirty="0"/>
              <a:t>during timeslot 0, nodes B and C communicate during timeslot 1, and timeslot 2 is not </a:t>
            </a:r>
            <a:r>
              <a:rPr lang="en-US" sz="2400" dirty="0" smtClean="0"/>
              <a:t>being used</a:t>
            </a:r>
            <a:r>
              <a:rPr lang="en-US" sz="2400" dirty="0"/>
              <a:t>. Every three timeslots, the schedule repeats, but note that ASN increments continuously. The </a:t>
            </a:r>
            <a:r>
              <a:rPr lang="en-US" sz="2400" dirty="0" smtClean="0"/>
              <a:t>pairwise assignment </a:t>
            </a:r>
            <a:r>
              <a:rPr lang="en-US" sz="2400" dirty="0"/>
              <a:t>of a directed communication between devices in a given timeslot on a given channelOffset is </a:t>
            </a:r>
            <a:r>
              <a:rPr lang="en-US" sz="2400" dirty="0" smtClean="0"/>
              <a:t>a link</a:t>
            </a:r>
            <a:r>
              <a:rPr lang="en-US" sz="2400" dirty="0"/>
              <a:t>. </a:t>
            </a:r>
          </a:p>
        </p:txBody>
      </p:sp>
      <p:sp>
        <p:nvSpPr>
          <p:cNvPr id="4" name="Date Placeholder 3"/>
          <p:cNvSpPr>
            <a:spLocks noGrp="1"/>
          </p:cNvSpPr>
          <p:nvPr>
            <p:ph type="dt" sz="half" idx="10"/>
          </p:nvPr>
        </p:nvSpPr>
        <p:spPr/>
        <p:txBody>
          <a:bodyPr/>
          <a:lstStyle/>
          <a:p>
            <a:r>
              <a:rPr lang="en-US" smtClean="0"/>
              <a:t>&lt;July 2014&gt;</a:t>
            </a:r>
            <a:endParaRPr lang="en-US" dirty="0"/>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15</a:t>
            </a:fld>
            <a:endParaRPr lang="en-US"/>
          </a:p>
        </p:txBody>
      </p:sp>
      <p:pic>
        <p:nvPicPr>
          <p:cNvPr id="7" name="Picture 6"/>
          <p:cNvPicPr>
            <a:picLocks noChangeAspect="1"/>
          </p:cNvPicPr>
          <p:nvPr/>
        </p:nvPicPr>
        <p:blipFill>
          <a:blip r:embed="rId2"/>
          <a:stretch>
            <a:fillRect/>
          </a:stretch>
        </p:blipFill>
        <p:spPr>
          <a:xfrm>
            <a:off x="152400" y="1447800"/>
            <a:ext cx="8686800" cy="2525796"/>
          </a:xfrm>
          <a:prstGeom prst="rect">
            <a:avLst/>
          </a:prstGeom>
        </p:spPr>
      </p:pic>
    </p:spTree>
    <p:extLst>
      <p:ext uri="{BB962C8B-B14F-4D97-AF65-F5344CB8AC3E}">
        <p14:creationId xmlns:p14="http://schemas.microsoft.com/office/powerpoint/2010/main" val="298063847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76200" y="1219200"/>
            <a:ext cx="9067800" cy="4800600"/>
          </a:xfrm>
        </p:spPr>
        <p:txBody>
          <a:bodyPr/>
          <a:lstStyle/>
          <a:p>
            <a:r>
              <a:rPr lang="en-US" sz="2800" dirty="0"/>
              <a:t>Physical channel, CH, in a link is made according to the following formula:</a:t>
            </a:r>
          </a:p>
          <a:p>
            <a:pPr lvl="1"/>
            <a:r>
              <a:rPr lang="en-US" sz="2400" dirty="0"/>
              <a:t>CH = </a:t>
            </a:r>
            <a:r>
              <a:rPr lang="en-US" sz="2400" i="1" dirty="0"/>
              <a:t>macHoppingSequenceList </a:t>
            </a:r>
            <a:r>
              <a:rPr lang="en-US" sz="2400" dirty="0"/>
              <a:t>[(</a:t>
            </a:r>
            <a:r>
              <a:rPr lang="en-US" sz="2400" i="1" dirty="0"/>
              <a:t>macASN </a:t>
            </a:r>
            <a:r>
              <a:rPr lang="en-US" sz="2400" dirty="0"/>
              <a:t>+ channelOffset) % </a:t>
            </a:r>
            <a:r>
              <a:rPr lang="en-US" sz="2400" i="1" dirty="0"/>
              <a:t>macHoppingSequenceLength</a:t>
            </a:r>
            <a:r>
              <a:rPr lang="en-US" sz="2400" dirty="0"/>
              <a:t>]</a:t>
            </a:r>
          </a:p>
          <a:p>
            <a:r>
              <a:rPr lang="en-US" sz="2800" dirty="0"/>
              <a:t>Use of a channelOffset allows for different channels to be used at a given </a:t>
            </a:r>
            <a:r>
              <a:rPr lang="en-US" sz="2800" i="1" dirty="0"/>
              <a:t>macASN </a:t>
            </a:r>
            <a:r>
              <a:rPr lang="en-US" sz="2800" dirty="0"/>
              <a:t>for a </a:t>
            </a:r>
            <a:r>
              <a:rPr lang="en-US" sz="2800" dirty="0" smtClean="0"/>
              <a:t>given </a:t>
            </a:r>
            <a:r>
              <a:rPr lang="en-US" sz="2800" i="1" dirty="0" smtClean="0"/>
              <a:t>macHoppingSequenceList</a:t>
            </a:r>
            <a:endParaRPr lang="en-US" sz="2800" dirty="0" smtClean="0"/>
          </a:p>
          <a:p>
            <a:pPr lvl="1"/>
            <a:r>
              <a:rPr lang="en-US" sz="2400" dirty="0" smtClean="0"/>
              <a:t>There </a:t>
            </a:r>
            <a:r>
              <a:rPr lang="en-US" sz="2400" dirty="0"/>
              <a:t>are </a:t>
            </a:r>
            <a:r>
              <a:rPr lang="en-US" sz="2400" i="1" dirty="0"/>
              <a:t>macNumberOfChannels </a:t>
            </a:r>
            <a:r>
              <a:rPr lang="en-US" sz="2400" dirty="0" smtClean="0"/>
              <a:t>channel offsets </a:t>
            </a:r>
            <a:r>
              <a:rPr lang="en-US" sz="2400" dirty="0"/>
              <a:t>that will result in a </a:t>
            </a:r>
            <a:r>
              <a:rPr lang="en-US" sz="2400" dirty="0" smtClean="0"/>
              <a:t>unique channel </a:t>
            </a:r>
            <a:r>
              <a:rPr lang="en-US" sz="2400" dirty="0"/>
              <a:t>for that combination of </a:t>
            </a:r>
            <a:r>
              <a:rPr lang="en-US" sz="2400" i="1" dirty="0"/>
              <a:t>macASN </a:t>
            </a:r>
            <a:r>
              <a:rPr lang="en-US" sz="2400" dirty="0"/>
              <a:t>and </a:t>
            </a:r>
            <a:r>
              <a:rPr lang="en-US" sz="2400" i="1" dirty="0" smtClean="0"/>
              <a:t>macHoppingSequenceList</a:t>
            </a:r>
            <a:endParaRPr lang="en-US" sz="24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16</a:t>
            </a:fld>
            <a:endParaRPr lang="en-US"/>
          </a:p>
        </p:txBody>
      </p:sp>
    </p:spTree>
    <p:extLst>
      <p:ext uri="{BB962C8B-B14F-4D97-AF65-F5344CB8AC3E}">
        <p14:creationId xmlns:p14="http://schemas.microsoft.com/office/powerpoint/2010/main" val="236681514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914400"/>
          </a:xfrm>
        </p:spPr>
        <p:txBody>
          <a:bodyPr/>
          <a:lstStyle/>
          <a:p>
            <a:r>
              <a:rPr lang="en-US" b="1" dirty="0"/>
              <a:t>TSCH </a:t>
            </a:r>
            <a:r>
              <a:rPr lang="en-US" b="1" dirty="0" smtClean="0"/>
              <a:t>Issues</a:t>
            </a:r>
            <a:endParaRPr lang="en-US" dirty="0"/>
          </a:p>
        </p:txBody>
      </p:sp>
      <p:sp>
        <p:nvSpPr>
          <p:cNvPr id="3" name="Content Placeholder 2"/>
          <p:cNvSpPr>
            <a:spLocks noGrp="1"/>
          </p:cNvSpPr>
          <p:nvPr>
            <p:ph idx="1"/>
          </p:nvPr>
        </p:nvSpPr>
        <p:spPr>
          <a:xfrm>
            <a:off x="76200" y="990600"/>
            <a:ext cx="9067800" cy="5867400"/>
          </a:xfrm>
        </p:spPr>
        <p:txBody>
          <a:bodyPr/>
          <a:lstStyle/>
          <a:p>
            <a:pPr>
              <a:buFont typeface="Arial"/>
              <a:buChar char="•"/>
            </a:pPr>
            <a:r>
              <a:rPr lang="en-US" sz="2000" dirty="0" smtClean="0"/>
              <a:t>Priorities</a:t>
            </a:r>
          </a:p>
          <a:p>
            <a:pPr lvl="1"/>
            <a:r>
              <a:rPr lang="en-US" sz="1800" dirty="0" smtClean="0">
                <a:latin typeface="+mj-lt"/>
              </a:rPr>
              <a:t>Need a mechanism that gives </a:t>
            </a:r>
            <a:r>
              <a:rPr lang="en-US" sz="1800" dirty="0" smtClean="0">
                <a:latin typeface="+mj-lt"/>
              </a:rPr>
              <a:t>priority for </a:t>
            </a:r>
            <a:r>
              <a:rPr lang="en-US" sz="1800" dirty="0" smtClean="0">
                <a:latin typeface="+mj-lt"/>
              </a:rPr>
              <a:t>deterministic </a:t>
            </a:r>
            <a:r>
              <a:rPr lang="en-US" sz="1800" dirty="0" smtClean="0">
                <a:latin typeface="+mj-lt"/>
              </a:rPr>
              <a:t>links such as PCA </a:t>
            </a:r>
            <a:endParaRPr lang="en-US" sz="1800" dirty="0" smtClean="0">
              <a:latin typeface="+mj-lt"/>
            </a:endParaRPr>
          </a:p>
          <a:p>
            <a:r>
              <a:rPr lang="en-US" sz="2000" dirty="0" smtClean="0"/>
              <a:t>TSCH PIBs</a:t>
            </a:r>
          </a:p>
          <a:p>
            <a:pPr marL="628650" lvl="1"/>
            <a:r>
              <a:rPr lang="en-US" sz="1800" kern="1200" dirty="0" smtClean="0">
                <a:solidFill>
                  <a:schemeClr val="dk1"/>
                </a:solidFill>
                <a:latin typeface="+mj-lt"/>
              </a:rPr>
              <a:t>Upper ranges </a:t>
            </a:r>
            <a:r>
              <a:rPr lang="en-US" sz="1800" kern="1200" dirty="0">
                <a:solidFill>
                  <a:schemeClr val="dk1"/>
                </a:solidFill>
                <a:latin typeface="+mj-lt"/>
              </a:rPr>
              <a:t>(0xffff) </a:t>
            </a:r>
            <a:r>
              <a:rPr lang="en-US" sz="1800" kern="1200" dirty="0" smtClean="0">
                <a:solidFill>
                  <a:schemeClr val="dk1"/>
                </a:solidFill>
                <a:latin typeface="+mj-lt"/>
              </a:rPr>
              <a:t>for </a:t>
            </a:r>
            <a:r>
              <a:rPr lang="en-US" sz="1800" i="1" kern="1200" dirty="0" err="1" smtClean="0">
                <a:solidFill>
                  <a:schemeClr val="dk1"/>
                </a:solidFill>
                <a:latin typeface="+mj-lt"/>
              </a:rPr>
              <a:t>macTsMaxTx</a:t>
            </a:r>
            <a:r>
              <a:rPr lang="en-US" sz="1800" i="1" kern="1200" dirty="0" smtClean="0">
                <a:solidFill>
                  <a:schemeClr val="dk1"/>
                </a:solidFill>
                <a:latin typeface="+mj-lt"/>
              </a:rPr>
              <a:t> &amp; macTsTimeslotLength </a:t>
            </a:r>
            <a:r>
              <a:rPr lang="en-US" sz="1800" kern="1200" dirty="0" smtClean="0">
                <a:solidFill>
                  <a:schemeClr val="dk1"/>
                </a:solidFill>
                <a:latin typeface="+mj-lt"/>
              </a:rPr>
              <a:t>are insufficient to describe maximum values for sub GHz PHYs such as SUN; add another 4 bits</a:t>
            </a:r>
            <a:endParaRPr lang="en-US" sz="1800" dirty="0" smtClean="0">
              <a:latin typeface="+mj-lt"/>
            </a:endParaRPr>
          </a:p>
          <a:p>
            <a:r>
              <a:rPr lang="en-US" sz="2000" dirty="0" smtClean="0"/>
              <a:t>Defaults</a:t>
            </a:r>
          </a:p>
          <a:p>
            <a:pPr lvl="1"/>
            <a:r>
              <a:rPr lang="en-US" sz="1800" dirty="0" smtClean="0">
                <a:latin typeface="+mj-lt"/>
              </a:rPr>
              <a:t>Default CCA values put 15.4 devices at a disadvantage in 2450 band when CCA mode 1 is used as per ETSI 300 328 v1.81; for CCA mode 1 use 20 μs, leave CCA mode 2 as is</a:t>
            </a:r>
          </a:p>
          <a:p>
            <a:pPr lvl="1"/>
            <a:r>
              <a:rPr lang="en-US" sz="1800" dirty="0" smtClean="0">
                <a:latin typeface="+mj-lt"/>
              </a:rPr>
              <a:t>Defaults are not valid for 915 band; add defaults for each band (</a:t>
            </a:r>
            <a:r>
              <a:rPr lang="en-US" sz="1800" dirty="0">
                <a:latin typeface="+mj-lt"/>
              </a:rPr>
              <a:t>see slide 11</a:t>
            </a:r>
            <a:r>
              <a:rPr lang="en-US" sz="1800" dirty="0" smtClean="0">
                <a:latin typeface="+mj-lt"/>
              </a:rPr>
              <a:t>)</a:t>
            </a:r>
          </a:p>
          <a:p>
            <a:pPr lvl="1"/>
            <a:r>
              <a:rPr lang="en-US" sz="1800" dirty="0" smtClean="0">
                <a:latin typeface="+mj-lt"/>
              </a:rPr>
              <a:t>6.5.3.4 – Add “All </a:t>
            </a:r>
            <a:r>
              <a:rPr lang="en-US" sz="1800" dirty="0">
                <a:latin typeface="+mj-lt"/>
              </a:rPr>
              <a:t>slotframes are referred to by an ID, </a:t>
            </a:r>
            <a:r>
              <a:rPr lang="en-US" sz="1800" i="1" dirty="0" err="1">
                <a:latin typeface="+mj-lt"/>
              </a:rPr>
              <a:t>macTimeslotTemplateId</a:t>
            </a:r>
            <a:r>
              <a:rPr lang="en-US" sz="1800" dirty="0">
                <a:latin typeface="+mj-lt"/>
              </a:rPr>
              <a:t>, with ID = 0x00 denoting the 2450 band default values and 0xf0 denoting the 915 band default values </a:t>
            </a:r>
            <a:r>
              <a:rPr lang="en-US" sz="1800" dirty="0" smtClean="0">
                <a:latin typeface="+mj-lt"/>
              </a:rPr>
              <a:t>as per Table 139” (see slide 11)</a:t>
            </a:r>
          </a:p>
          <a:p>
            <a:r>
              <a:rPr lang="en-US" sz="2000" dirty="0" smtClean="0"/>
              <a:t>Editorial</a:t>
            </a:r>
          </a:p>
          <a:p>
            <a:pPr lvl="1"/>
            <a:r>
              <a:rPr lang="en-US" sz="1800" dirty="0" smtClean="0">
                <a:latin typeface="+mj-lt"/>
              </a:rPr>
              <a:t>6.5.3.4 - Timeslot ID field should be set </a:t>
            </a:r>
            <a:r>
              <a:rPr lang="en-US" sz="1800" dirty="0">
                <a:latin typeface="+mj-lt"/>
              </a:rPr>
              <a:t>to the value of </a:t>
            </a:r>
            <a:r>
              <a:rPr lang="en-US" sz="1800" i="1" dirty="0" err="1" smtClean="0">
                <a:latin typeface="+mj-lt"/>
              </a:rPr>
              <a:t>macTimeslotTemplateId</a:t>
            </a:r>
            <a:endParaRPr lang="en-US" sz="1800" i="1" dirty="0" smtClean="0">
              <a:latin typeface="+mj-lt"/>
            </a:endParaRPr>
          </a:p>
          <a:p>
            <a:pPr lvl="1"/>
            <a:r>
              <a:rPr lang="en-US" sz="1800" dirty="0">
                <a:latin typeface="+mj-lt"/>
              </a:rPr>
              <a:t>Figure 147</a:t>
            </a:r>
            <a:r>
              <a:rPr lang="en-US" sz="1800" dirty="0" smtClean="0">
                <a:latin typeface="+mj-lt"/>
              </a:rPr>
              <a:t>—add </a:t>
            </a:r>
            <a:r>
              <a:rPr lang="en-US" sz="1800" dirty="0" err="1" smtClean="0">
                <a:latin typeface="+mj-lt"/>
              </a:rPr>
              <a:t>Ack</a:t>
            </a:r>
            <a:r>
              <a:rPr lang="en-US" sz="1800" dirty="0" smtClean="0">
                <a:latin typeface="+mj-lt"/>
              </a:rPr>
              <a:t> Wait field </a:t>
            </a:r>
            <a:r>
              <a:rPr lang="en-US" sz="1800" dirty="0">
                <a:latin typeface="+mj-lt"/>
              </a:rPr>
              <a:t>before RXTX and after RX Wait</a:t>
            </a:r>
            <a:r>
              <a:rPr lang="en-US" sz="1800" dirty="0" smtClean="0">
                <a:latin typeface="+mj-lt"/>
              </a:rPr>
              <a:t> </a:t>
            </a:r>
          </a:p>
          <a:p>
            <a:pPr lvl="1"/>
            <a:r>
              <a:rPr lang="en-US" sz="1800" dirty="0" smtClean="0">
                <a:latin typeface="+mj-lt"/>
              </a:rPr>
              <a:t>5.3.6 – correct the references in bulleted items</a:t>
            </a:r>
          </a:p>
          <a:p>
            <a:pPr lvl="1"/>
            <a:endParaRPr lang="en-US" dirty="0" smtClean="0"/>
          </a:p>
          <a:p>
            <a:endParaRPr lang="en-US" dirty="0" smtClean="0"/>
          </a:p>
          <a:p>
            <a:endParaRPr lang="en-US" sz="2800" dirty="0"/>
          </a:p>
        </p:txBody>
      </p:sp>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r>
              <a:rPr lang="en-US" dirty="0" smtClean="0"/>
              <a:t>Slide </a:t>
            </a:r>
            <a:fld id="{B65D2755-1780-7F49-A4CA-AF154D192E3C}" type="slidenum">
              <a:rPr lang="en-US" smtClean="0"/>
              <a:pPr/>
              <a:t>17</a:t>
            </a:fld>
            <a:endParaRPr lang="en-US" dirty="0"/>
          </a:p>
        </p:txBody>
      </p:sp>
    </p:spTree>
    <p:extLst>
      <p:ext uri="{BB962C8B-B14F-4D97-AF65-F5344CB8AC3E}">
        <p14:creationId xmlns:p14="http://schemas.microsoft.com/office/powerpoint/2010/main" val="422279529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18</a:t>
            </a:fld>
            <a:endParaRPr lang="en-US"/>
          </a:p>
        </p:txBody>
      </p:sp>
      <p:sp>
        <p:nvSpPr>
          <p:cNvPr id="61442" name="Rectangle 2"/>
          <p:cNvSpPr>
            <a:spLocks noGrp="1" noChangeArrowheads="1"/>
          </p:cNvSpPr>
          <p:nvPr>
            <p:ph type="title"/>
          </p:nvPr>
        </p:nvSpPr>
        <p:spPr>
          <a:xfrm>
            <a:off x="0" y="457200"/>
            <a:ext cx="9144000" cy="1066800"/>
          </a:xfrm>
        </p:spPr>
        <p:txBody>
          <a:bodyPr/>
          <a:lstStyle/>
          <a:p>
            <a:r>
              <a:rPr lang="en-US" sz="2800" b="1" dirty="0" smtClean="0"/>
              <a:t>Proposed TSCH</a:t>
            </a:r>
            <a:r>
              <a:rPr lang="en-US" sz="2800" b="1" dirty="0"/>
              <a:t>-MAC PIB attributes for </a:t>
            </a:r>
            <a:r>
              <a:rPr lang="en-US" sz="2800" b="1" i="1" dirty="0" err="1"/>
              <a:t>macTimeslotTemplate</a:t>
            </a:r>
            <a:endParaRPr lang="en-US" sz="280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8725578"/>
              </p:ext>
            </p:extLst>
          </p:nvPr>
        </p:nvGraphicFramePr>
        <p:xfrm>
          <a:off x="148499" y="1524000"/>
          <a:ext cx="8995501" cy="4642040"/>
        </p:xfrm>
        <a:graphic>
          <a:graphicData uri="http://schemas.openxmlformats.org/drawingml/2006/table">
            <a:tbl>
              <a:tblPr firstRow="1" bandRow="1">
                <a:tableStyleId>{5C22544A-7EE6-4342-B048-85BDC9FD1C3A}</a:tableStyleId>
              </a:tblPr>
              <a:tblGrid>
                <a:gridCol w="1665946"/>
                <a:gridCol w="679941"/>
                <a:gridCol w="1163214"/>
                <a:gridCol w="4196897"/>
                <a:gridCol w="608260"/>
                <a:gridCol w="681243"/>
              </a:tblGrid>
              <a:tr h="247756">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Attribute</a:t>
                      </a:r>
                      <a:endParaRPr lang="en-US" sz="1100" b="0" i="0" u="none" strike="noStrike" kern="1200" baseline="0" dirty="0" smtClean="0">
                        <a:solidFill>
                          <a:schemeClr val="lt1"/>
                        </a:solidFill>
                        <a:latin typeface="+mn-lt"/>
                        <a:ea typeface="+mn-ea"/>
                        <a:cs typeface="+mn-cs"/>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Type</a:t>
                      </a:r>
                      <a:endParaRPr lang="en-US" sz="1100" dirty="0">
                        <a:latin typeface="+mn-lt"/>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Range</a:t>
                      </a:r>
                      <a:endParaRPr lang="en-US" sz="1100" dirty="0">
                        <a:latin typeface="+mn-lt"/>
                      </a:endParaRPr>
                    </a:p>
                  </a:txBody>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Description</a:t>
                      </a:r>
                      <a:endParaRPr lang="en-US" sz="1100" b="0" i="0" u="none" strike="noStrike" kern="1200" baseline="0" dirty="0" smtClean="0">
                        <a:solidFill>
                          <a:schemeClr val="lt1"/>
                        </a:solidFill>
                        <a:latin typeface="+mn-lt"/>
                        <a:ea typeface="+mn-ea"/>
                        <a:cs typeface="+mn-cs"/>
                      </a:endParaRPr>
                    </a:p>
                  </a:txBody>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1" i="0" u="none" strike="noStrike" kern="1200" baseline="0" dirty="0" smtClean="0">
                          <a:solidFill>
                            <a:schemeClr val="lt1"/>
                          </a:solidFill>
                          <a:latin typeface="+mn-lt"/>
                          <a:ea typeface="+mn-ea"/>
                          <a:cs typeface="+mn-cs"/>
                        </a:rPr>
                        <a:t>Band Defaults</a:t>
                      </a:r>
                      <a:endParaRPr lang="en-US" sz="1100" dirty="0">
                        <a:latin typeface="+mn-lt"/>
                      </a:endParaRPr>
                    </a:p>
                  </a:txBody>
                  <a:tcPr/>
                </a:tc>
                <a:tc hMerge="1">
                  <a:txBody>
                    <a:bodyPr/>
                    <a:lstStyle/>
                    <a:p>
                      <a:endParaRPr lang="en-US" sz="1200" dirty="0">
                        <a:latin typeface="+mj-lt"/>
                      </a:endParaRPr>
                    </a:p>
                  </a:txBody>
                  <a:tcPr/>
                </a:tc>
              </a:tr>
              <a:tr h="24775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latin typeface="+mn-lt"/>
                        </a:rPr>
                        <a:t>2450</a:t>
                      </a:r>
                      <a:endParaRPr lang="en-US" sz="1100" dirty="0">
                        <a:latin typeface="+mn-lt"/>
                      </a:endParaRPr>
                    </a:p>
                  </a:txBody>
                  <a:tcPr/>
                </a:tc>
                <a:tc>
                  <a:txBody>
                    <a:bodyPr/>
                    <a:lstStyle/>
                    <a:p>
                      <a:pPr algn="ctr"/>
                      <a:r>
                        <a:rPr lang="en-US" sz="1100" dirty="0" smtClean="0">
                          <a:latin typeface="+mn-lt"/>
                        </a:rPr>
                        <a:t>915</a:t>
                      </a:r>
                      <a:endParaRPr lang="en-US" sz="1100" dirty="0">
                        <a:latin typeface="+mn-lt"/>
                      </a:endParaRPr>
                    </a:p>
                  </a:txBody>
                  <a:tcPr/>
                </a:tc>
              </a:tr>
              <a:tr h="247756">
                <a:tc>
                  <a:txBody>
                    <a:bodyPr/>
                    <a:lstStyle/>
                    <a:p>
                      <a:pPr algn="l"/>
                      <a:r>
                        <a:rPr lang="en-US" sz="1100" b="0" i="1" u="none" strike="noStrike" kern="1200" baseline="0" dirty="0" err="1" smtClean="0">
                          <a:solidFill>
                            <a:schemeClr val="dk1"/>
                          </a:solidFill>
                          <a:latin typeface="+mn-lt"/>
                          <a:ea typeface="+mn-ea"/>
                          <a:cs typeface="+mn-cs"/>
                        </a:rPr>
                        <a:t>macTimeslotTemplateId</a:t>
                      </a:r>
                      <a:endParaRPr lang="en-US" sz="1100" b="0" i="0" u="none" strike="noStrike" baseline="0" dirty="0" smtClean="0">
                        <a:solidFill>
                          <a:srgbClr val="000000"/>
                        </a:solidFill>
                        <a:latin typeface="+mn-lt"/>
                      </a:endParaRPr>
                    </a:p>
                  </a:txBody>
                  <a:tcPr/>
                </a:tc>
                <a:tc>
                  <a:txBody>
                    <a:bodyPr/>
                    <a:lstStyle/>
                    <a:p>
                      <a:pPr algn="l"/>
                      <a:r>
                        <a:rPr lang="en-US" sz="1100" b="0" i="0" u="none" strike="noStrike" baseline="0" dirty="0" smtClean="0">
                          <a:solidFill>
                            <a:srgbClr val="000000"/>
                          </a:solidFill>
                          <a:latin typeface="+mn-lt"/>
                        </a:rPr>
                        <a:t>integer</a:t>
                      </a:r>
                    </a:p>
                  </a:txBody>
                  <a:tcPr/>
                </a:tc>
                <a:tc>
                  <a:txBody>
                    <a:bodyPr/>
                    <a:lstStyle/>
                    <a:p>
                      <a:pPr algn="l"/>
                      <a:r>
                        <a:rPr lang="en-US" sz="1100" b="0" i="0" u="none" strike="noStrike" kern="1200" baseline="0" dirty="0" smtClean="0">
                          <a:solidFill>
                            <a:schemeClr val="dk1"/>
                          </a:solidFill>
                          <a:latin typeface="+mn-lt"/>
                          <a:ea typeface="+mn-ea"/>
                          <a:cs typeface="+mn-cs"/>
                        </a:rPr>
                        <a:t>0x00–0xf0</a:t>
                      </a:r>
                      <a:endParaRPr lang="en-US" sz="1100" b="0" i="0" u="none" strike="noStrike" baseline="0" dirty="0" smtClean="0">
                        <a:solidFill>
                          <a:srgbClr val="000000"/>
                        </a:solidFill>
                        <a:latin typeface="+mn-lt"/>
                      </a:endParaRPr>
                    </a:p>
                  </a:txBody>
                  <a:tcPr/>
                </a:tc>
                <a:tc>
                  <a:txBody>
                    <a:bodyPr/>
                    <a:lstStyle/>
                    <a:p>
                      <a:pPr algn="l"/>
                      <a:r>
                        <a:rPr lang="en-US" sz="1100" b="0" i="0" u="none" strike="noStrike" kern="1200" baseline="0" dirty="0" smtClean="0">
                          <a:solidFill>
                            <a:schemeClr val="dk1"/>
                          </a:solidFill>
                          <a:latin typeface="+mn-lt"/>
                          <a:ea typeface="+mn-ea"/>
                          <a:cs typeface="+mn-cs"/>
                        </a:rPr>
                        <a:t>Identifier of Timeslot Template</a:t>
                      </a:r>
                      <a:endParaRPr lang="en-US" sz="1100" b="0" i="0" u="none" strike="noStrike" baseline="0" dirty="0" smtClean="0">
                        <a:solidFill>
                          <a:srgbClr val="000000"/>
                        </a:solidFill>
                        <a:latin typeface="+mn-lt"/>
                      </a:endParaRPr>
                    </a:p>
                  </a:txBody>
                  <a:tcPr/>
                </a:tc>
                <a:tc>
                  <a:txBody>
                    <a:bodyPr/>
                    <a:lstStyle/>
                    <a:p>
                      <a:pPr algn="r"/>
                      <a:r>
                        <a:rPr lang="en-US" sz="1100" b="0" i="0" u="none" strike="noStrike" baseline="0" dirty="0" smtClean="0">
                          <a:solidFill>
                            <a:srgbClr val="000000"/>
                          </a:solidFill>
                          <a:latin typeface="+mn-lt"/>
                        </a:rPr>
                        <a:t>0</a:t>
                      </a:r>
                    </a:p>
                  </a:txBody>
                  <a:tcPr/>
                </a:tc>
                <a:tc>
                  <a:txBody>
                    <a:bodyPr/>
                    <a:lstStyle/>
                    <a:p>
                      <a:pPr algn="r"/>
                      <a:r>
                        <a:rPr lang="en-US" sz="1100" b="0" i="0" u="none" strike="noStrike" baseline="0" dirty="0" smtClean="0">
                          <a:solidFill>
                            <a:srgbClr val="000000"/>
                          </a:solidFill>
                          <a:latin typeface="+mn-lt"/>
                        </a:rPr>
                        <a:t>0xf0</a:t>
                      </a:r>
                    </a:p>
                  </a:txBody>
                  <a:tcPr/>
                </a:tc>
              </a:tr>
              <a:tr h="276363">
                <a:tc>
                  <a:txBody>
                    <a:bodyPr/>
                    <a:lstStyle/>
                    <a:p>
                      <a:r>
                        <a:rPr lang="en-US" sz="1100" b="0" i="1" u="none" strike="noStrike" kern="1200" baseline="0" dirty="0" smtClean="0">
                          <a:solidFill>
                            <a:schemeClr val="dk1"/>
                          </a:solidFill>
                          <a:latin typeface="+mn-lt"/>
                          <a:ea typeface="+mn-ea"/>
                          <a:cs typeface="+mn-cs"/>
                        </a:rPr>
                        <a:t>macTsCCAOffset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The time between the beginning of timeslot and start of CCA operation, in μs</a:t>
                      </a:r>
                    </a:p>
                  </a:txBody>
                  <a:tcPr/>
                </a:tc>
                <a:tc>
                  <a:txBody>
                    <a:bodyPr/>
                    <a:lstStyle/>
                    <a:p>
                      <a:pPr algn="r"/>
                      <a:r>
                        <a:rPr lang="en-US" sz="1100" b="0" i="0" u="none" strike="noStrike" baseline="0" dirty="0" smtClean="0">
                          <a:solidFill>
                            <a:srgbClr val="000000"/>
                          </a:solidFill>
                          <a:latin typeface="+mn-lt"/>
                        </a:rPr>
                        <a:t>1800</a:t>
                      </a:r>
                    </a:p>
                  </a:txBody>
                  <a:tcPr/>
                </a:tc>
                <a:tc>
                  <a:txBody>
                    <a:bodyPr/>
                    <a:lstStyle/>
                    <a:p>
                      <a:pPr algn="r"/>
                      <a:r>
                        <a:rPr lang="en-US" sz="1100" b="0" i="0" u="none" strike="noStrike" baseline="0" dirty="0" smtClean="0">
                          <a:solidFill>
                            <a:srgbClr val="000000"/>
                          </a:solidFill>
                          <a:latin typeface="+mn-lt"/>
                        </a:rPr>
                        <a:t>1800</a:t>
                      </a:r>
                    </a:p>
                  </a:txBody>
                  <a:tcPr/>
                </a:tc>
              </a:tr>
              <a:tr h="237928">
                <a:tc>
                  <a:txBody>
                    <a:bodyPr/>
                    <a:lstStyle/>
                    <a:p>
                      <a:r>
                        <a:rPr lang="en-US" sz="1100" b="0" i="1" u="none" strike="noStrike" kern="1200" baseline="0" dirty="0" err="1" smtClean="0">
                          <a:solidFill>
                            <a:schemeClr val="dk1"/>
                          </a:solidFill>
                          <a:latin typeface="+mn-lt"/>
                          <a:ea typeface="+mn-ea"/>
                          <a:cs typeface="+mn-cs"/>
                        </a:rPr>
                        <a:t>macTsCCA</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kern="1200" baseline="0" dirty="0" smtClean="0">
                        <a:solidFill>
                          <a:srgbClr val="000000"/>
                        </a:solidFill>
                        <a:latin typeface="+mn-lt"/>
                        <a:ea typeface="+mn-ea"/>
                        <a:cs typeface="+mn-cs"/>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Duration of CCA, in μs </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128</a:t>
                      </a:r>
                    </a:p>
                  </a:txBody>
                  <a:tcPr/>
                </a:tc>
                <a:tc>
                  <a:txBody>
                    <a:bodyPr/>
                    <a:lstStyle/>
                    <a:p>
                      <a:pPr algn="r"/>
                      <a:r>
                        <a:rPr lang="en-US" sz="1100" b="0" i="0" u="none" strike="noStrike" baseline="0" dirty="0" smtClean="0">
                          <a:solidFill>
                            <a:srgbClr val="000000"/>
                          </a:solidFill>
                          <a:latin typeface="+mn-lt"/>
                        </a:rPr>
                        <a:t>5000</a:t>
                      </a:r>
                    </a:p>
                  </a:txBody>
                  <a:tcPr/>
                </a:tc>
              </a:tr>
              <a:tr h="326725">
                <a:tc>
                  <a:txBody>
                    <a:bodyPr/>
                    <a:lstStyle/>
                    <a:p>
                      <a:r>
                        <a:rPr lang="en-US" sz="1100" b="0" i="1" u="none" strike="noStrike" kern="1200" baseline="0" dirty="0" smtClean="0">
                          <a:solidFill>
                            <a:schemeClr val="dk1"/>
                          </a:solidFill>
                          <a:latin typeface="+mn-lt"/>
                          <a:ea typeface="+mn-ea"/>
                          <a:cs typeface="+mn-cs"/>
                        </a:rPr>
                        <a:t>macTsTxOffset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endParaRPr lang="en-US" sz="1100" b="0" i="0" u="none" strike="noStrike" kern="1200" baseline="0" dirty="0" smtClean="0">
                        <a:solidFill>
                          <a:srgbClr val="000000"/>
                        </a:solidFill>
                        <a:latin typeface="+mn-lt"/>
                        <a:ea typeface="+mn-ea"/>
                        <a:cs typeface="+mn-cs"/>
                      </a:endParaRPr>
                    </a:p>
                  </a:txBody>
                  <a:tcPr/>
                </a:tc>
                <a:tc>
                  <a:txBody>
                    <a:bodyPr/>
                    <a:lstStyle/>
                    <a:p>
                      <a:r>
                        <a:rPr lang="en-US" sz="1100" b="0" i="0" u="none" strike="noStrike" kern="1200" baseline="0" dirty="0" smtClean="0">
                          <a:solidFill>
                            <a:schemeClr val="dk1"/>
                          </a:solidFill>
                          <a:latin typeface="+mn-lt"/>
                          <a:ea typeface="+mn-ea"/>
                          <a:cs typeface="+mn-cs"/>
                        </a:rPr>
                        <a:t>The time between the beginning of the timeslot and the start of frame transmission, </a:t>
                      </a:r>
                      <a:r>
                        <a:rPr lang="el-GR" sz="1100" b="0" i="0" u="none" strike="noStrike" kern="1200" baseline="0" dirty="0" smtClean="0">
                          <a:solidFill>
                            <a:schemeClr val="dk1"/>
                          </a:solidFill>
                          <a:latin typeface="+mn-lt"/>
                          <a:ea typeface="+mn-ea"/>
                          <a:cs typeface="+mn-cs"/>
                        </a:rPr>
                        <a:t>in μs</a:t>
                      </a:r>
                    </a:p>
                  </a:txBody>
                  <a:tcPr/>
                </a:tc>
                <a:tc>
                  <a:txBody>
                    <a:bodyPr/>
                    <a:lstStyle/>
                    <a:p>
                      <a:pPr algn="r"/>
                      <a:r>
                        <a:rPr lang="en-US" sz="1100" b="0" i="0" u="none" strike="noStrike" baseline="0" dirty="0" smtClean="0">
                          <a:solidFill>
                            <a:srgbClr val="000000"/>
                          </a:solidFill>
                          <a:latin typeface="+mn-lt"/>
                        </a:rPr>
                        <a:t>2120</a:t>
                      </a:r>
                    </a:p>
                  </a:txBody>
                  <a:tcPr/>
                </a:tc>
                <a:tc>
                  <a:txBody>
                    <a:bodyPr/>
                    <a:lstStyle/>
                    <a:p>
                      <a:pPr algn="r"/>
                      <a:r>
                        <a:rPr lang="en-US" sz="1100" b="0" i="0" u="none" strike="noStrike" baseline="0" dirty="0" smtClean="0">
                          <a:solidFill>
                            <a:srgbClr val="000000"/>
                          </a:solidFill>
                          <a:latin typeface="+mn-lt"/>
                        </a:rPr>
                        <a:t>2800</a:t>
                      </a:r>
                    </a:p>
                  </a:txBody>
                  <a:tcPr/>
                </a:tc>
              </a:tr>
              <a:tr h="294266">
                <a:tc>
                  <a:txBody>
                    <a:bodyPr/>
                    <a:lstStyle/>
                    <a:p>
                      <a:r>
                        <a:rPr lang="en-US" sz="1100" b="0" i="1" u="none" strike="noStrike" kern="1200" baseline="0" dirty="0" err="1" smtClean="0">
                          <a:solidFill>
                            <a:schemeClr val="dk1"/>
                          </a:solidFill>
                          <a:latin typeface="+mn-lt"/>
                          <a:ea typeface="+mn-ea"/>
                          <a:cs typeface="+mn-cs"/>
                        </a:rPr>
                        <a:t>macTsRxOffset</a:t>
                      </a:r>
                      <a:endParaRPr lang="en-US" sz="1100" b="0" i="0" u="none" strike="noStrike" baseline="0" dirty="0" smtClean="0">
                        <a:solidFill>
                          <a:srgbClr val="000000"/>
                        </a:solidFill>
                        <a:latin typeface="+mn-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rgbClr val="000000"/>
                          </a:solidFill>
                          <a:latin typeface="+mn-lt"/>
                          <a:ea typeface="+mn-ea"/>
                          <a:cs typeface="+mn-cs"/>
                        </a:rPr>
                        <a:t>integer</a:t>
                      </a: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Beginning of the timeslot to when the receiver shall be listening,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1120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1800</a:t>
                      </a:r>
                    </a:p>
                  </a:txBody>
                  <a:tcPr/>
                </a:tc>
              </a:tr>
              <a:tr h="412927">
                <a:tc>
                  <a:txBody>
                    <a:bodyPr/>
                    <a:lstStyle/>
                    <a:p>
                      <a:r>
                        <a:rPr lang="en-US" sz="1100" b="0" i="1" u="none" strike="noStrike" kern="1200" baseline="0" dirty="0" err="1" smtClean="0">
                          <a:solidFill>
                            <a:schemeClr val="dk1"/>
                          </a:solidFill>
                          <a:latin typeface="+mn-lt"/>
                          <a:ea typeface="+mn-ea"/>
                          <a:cs typeface="+mn-cs"/>
                        </a:rPr>
                        <a:t>macTsRxAckDelay</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End of frame to when the transmitter shall listen for acknowledgment,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800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800</a:t>
                      </a:r>
                    </a:p>
                  </a:txBody>
                  <a:tcPr/>
                </a:tc>
              </a:tr>
              <a:tr h="289557">
                <a:tc>
                  <a:txBody>
                    <a:bodyPr/>
                    <a:lstStyle/>
                    <a:p>
                      <a:r>
                        <a:rPr lang="en-US" sz="1100" b="0" i="1" u="none" strike="noStrike" kern="1200" baseline="0" dirty="0" err="1" smtClean="0">
                          <a:solidFill>
                            <a:schemeClr val="dk1"/>
                          </a:solidFill>
                          <a:latin typeface="+mn-lt"/>
                          <a:ea typeface="+mn-ea"/>
                          <a:cs typeface="+mn-cs"/>
                        </a:rPr>
                        <a:t>macTsTxAckDelay</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End of frame to start of acknowledgment, in </a:t>
                      </a:r>
                      <a:r>
                        <a:rPr lang="el-GR" sz="1100" b="0" i="0" u="none" strike="noStrike" kern="1200" baseline="0" dirty="0" smtClean="0">
                          <a:solidFill>
                            <a:schemeClr val="dk1"/>
                          </a:solidFill>
                          <a:latin typeface="+mn-lt"/>
                          <a:ea typeface="+mn-ea"/>
                          <a:cs typeface="+mn-cs"/>
                        </a:rPr>
                        <a:t>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l-GR" sz="1100" b="0" i="0" u="none" strike="noStrike" kern="1200" baseline="0" dirty="0" smtClean="0">
                          <a:solidFill>
                            <a:schemeClr val="dk1"/>
                          </a:solidFill>
                          <a:latin typeface="+mn-lt"/>
                          <a:ea typeface="+mn-ea"/>
                          <a:cs typeface="+mn-cs"/>
                        </a:rPr>
                        <a:t>1000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1000</a:t>
                      </a:r>
                    </a:p>
                  </a:txBody>
                  <a:tcPr/>
                </a:tc>
              </a:tr>
              <a:tr h="237928">
                <a:tc>
                  <a:txBody>
                    <a:bodyPr/>
                    <a:lstStyle/>
                    <a:p>
                      <a:r>
                        <a:rPr lang="en-US" sz="1100" b="0" i="1" u="none" strike="noStrike" kern="1200" baseline="0" dirty="0" err="1" smtClean="0">
                          <a:solidFill>
                            <a:schemeClr val="dk1"/>
                          </a:solidFill>
                          <a:latin typeface="+mn-lt"/>
                          <a:ea typeface="+mn-ea"/>
                          <a:cs typeface="+mn-cs"/>
                        </a:rPr>
                        <a:t>macTsRxWait</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The time to wait for start of frame, in μs</a:t>
                      </a:r>
                      <a:endParaRPr lang="en-US" sz="1100" b="0" i="0" u="none" strike="noStrike" baseline="0" dirty="0" smtClean="0">
                        <a:solidFill>
                          <a:srgbClr val="000000"/>
                        </a:solidFill>
                        <a:latin typeface="+mn-lt"/>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2200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2800</a:t>
                      </a:r>
                    </a:p>
                  </a:txBody>
                  <a:tcPr/>
                </a:tc>
              </a:tr>
              <a:tr h="294145">
                <a:tc>
                  <a:txBody>
                    <a:bodyPr/>
                    <a:lstStyle/>
                    <a:p>
                      <a:r>
                        <a:rPr lang="en-US" sz="1100" b="0" i="1" u="none" strike="noStrike" kern="1200" baseline="0" dirty="0" err="1" smtClean="0">
                          <a:solidFill>
                            <a:schemeClr val="dk1"/>
                          </a:solidFill>
                          <a:latin typeface="+mn-lt"/>
                          <a:ea typeface="+mn-ea"/>
                          <a:cs typeface="+mn-cs"/>
                        </a:rPr>
                        <a:t>macTsRxTx</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Transmit to Receive turnaround, in μs</a:t>
                      </a:r>
                      <a:endParaRPr lang="en-US" sz="1100" b="0" i="0" u="none" strike="noStrike" baseline="0" dirty="0" smtClean="0">
                        <a:solidFill>
                          <a:srgbClr val="000000"/>
                        </a:solidFill>
                        <a:latin typeface="+mn-lt"/>
                      </a:endParaRP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192</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1000</a:t>
                      </a:r>
                    </a:p>
                  </a:txBody>
                  <a:tcPr/>
                </a:tc>
              </a:tr>
              <a:tr h="294919">
                <a:tc>
                  <a:txBody>
                    <a:bodyPr/>
                    <a:lstStyle/>
                    <a:p>
                      <a:r>
                        <a:rPr lang="en-US" sz="1100" b="0" i="1" u="none" strike="noStrike" kern="1200" baseline="0" dirty="0" err="1" smtClean="0">
                          <a:solidFill>
                            <a:schemeClr val="dk1"/>
                          </a:solidFill>
                          <a:latin typeface="+mn-lt"/>
                          <a:ea typeface="+mn-ea"/>
                          <a:cs typeface="+mn-cs"/>
                        </a:rPr>
                        <a:t>macTsMaxAck</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0x0000–0xffff</a:t>
                      </a:r>
                    </a:p>
                  </a:txBody>
                  <a:tcPr/>
                </a:tc>
                <a:tc>
                  <a:txBody>
                    <a:bodyPr/>
                    <a:lstStyle/>
                    <a:p>
                      <a:r>
                        <a:rPr lang="en-US" sz="1100" b="0" i="0" u="none" strike="noStrike" kern="1200" baseline="0" dirty="0" smtClean="0">
                          <a:solidFill>
                            <a:schemeClr val="dk1"/>
                          </a:solidFill>
                          <a:latin typeface="+mn-lt"/>
                          <a:ea typeface="+mn-ea"/>
                          <a:cs typeface="+mn-cs"/>
                        </a:rPr>
                        <a:t>Transmission time to send an acknowledgment, in</a:t>
                      </a:r>
                      <a:r>
                        <a:rPr lang="el-GR" sz="1100" b="0" i="0" u="none" strike="noStrike" kern="1200" baseline="0" dirty="0" smtClean="0">
                          <a:solidFill>
                            <a:schemeClr val="dk1"/>
                          </a:solidFill>
                          <a:latin typeface="+mn-lt"/>
                          <a:ea typeface="+mn-ea"/>
                          <a:cs typeface="+mn-cs"/>
                        </a:rPr>
                        <a:t>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l-GR" sz="1100" b="0" i="0" u="none" strike="noStrike" kern="1200" baseline="0" dirty="0" smtClean="0">
                          <a:solidFill>
                            <a:schemeClr val="dk1"/>
                          </a:solidFill>
                          <a:latin typeface="+mn-lt"/>
                          <a:ea typeface="+mn-ea"/>
                          <a:cs typeface="+mn-cs"/>
                        </a:rPr>
                        <a:t>2400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6000</a:t>
                      </a:r>
                    </a:p>
                  </a:txBody>
                  <a:tcPr/>
                </a:tc>
              </a:tr>
              <a:tr h="280947">
                <a:tc>
                  <a:txBody>
                    <a:bodyPr/>
                    <a:lstStyle/>
                    <a:p>
                      <a:r>
                        <a:rPr lang="en-US" sz="1100" b="0" i="1" u="none" strike="noStrike" kern="1200" baseline="0" dirty="0" err="1" smtClean="0">
                          <a:solidFill>
                            <a:schemeClr val="dk1"/>
                          </a:solidFill>
                          <a:latin typeface="+mn-lt"/>
                          <a:ea typeface="+mn-ea"/>
                          <a:cs typeface="+mn-cs"/>
                        </a:rPr>
                        <a:t>macTsMaxTx</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0x00000–0xfffff</a:t>
                      </a:r>
                    </a:p>
                  </a:txBody>
                  <a:tcPr/>
                </a:tc>
                <a:tc>
                  <a:txBody>
                    <a:bodyPr/>
                    <a:lstStyle/>
                    <a:p>
                      <a:r>
                        <a:rPr lang="en-US" sz="1100" b="0" i="0" u="none" strike="noStrike" kern="1200" baseline="0" dirty="0" smtClean="0">
                          <a:solidFill>
                            <a:schemeClr val="dk1"/>
                          </a:solidFill>
                          <a:latin typeface="+mn-lt"/>
                          <a:ea typeface="+mn-ea"/>
                          <a:cs typeface="+mn-cs"/>
                        </a:rPr>
                        <a:t>Transmission time to send the maximum length frame,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4256</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103040</a:t>
                      </a:r>
                    </a:p>
                  </a:txBody>
                  <a:tcPr/>
                </a:tc>
              </a:tr>
              <a:tr h="480192">
                <a:tc>
                  <a:txBody>
                    <a:bodyPr/>
                    <a:lstStyle/>
                    <a:p>
                      <a:r>
                        <a:rPr lang="en-US" sz="1100" b="0" i="1" u="none" strike="noStrike" kern="1200" baseline="0" dirty="0" smtClean="0">
                          <a:solidFill>
                            <a:schemeClr val="dk1"/>
                          </a:solidFill>
                          <a:latin typeface="+mn-lt"/>
                          <a:ea typeface="+mn-ea"/>
                          <a:cs typeface="+mn-cs"/>
                        </a:rPr>
                        <a:t>macTsTimeslotLength</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Integer</a:t>
                      </a:r>
                      <a:endParaRPr lang="en-US" sz="1100" b="0" i="0" u="none" strike="noStrike" baseline="0" dirty="0" smtClean="0">
                        <a:solidFill>
                          <a:srgbClr val="000000"/>
                        </a:solidFill>
                        <a:latin typeface="+mn-lt"/>
                      </a:endParaRPr>
                    </a:p>
                  </a:txBody>
                  <a:tcPr/>
                </a:tc>
                <a:tc>
                  <a:txBody>
                    <a:bodyPr/>
                    <a:lstStyle/>
                    <a:p>
                      <a:r>
                        <a:rPr lang="en-US" sz="1100" b="0" i="0" u="none" strike="noStrike" kern="1200" baseline="0" dirty="0" smtClean="0">
                          <a:solidFill>
                            <a:schemeClr val="dk1"/>
                          </a:solidFill>
                          <a:latin typeface="+mn-lt"/>
                          <a:ea typeface="+mn-ea"/>
                          <a:cs typeface="+mn-cs"/>
                        </a:rPr>
                        <a:t>0x00000–0xfffff</a:t>
                      </a:r>
                    </a:p>
                  </a:txBody>
                  <a:tcPr/>
                </a:tc>
                <a:tc>
                  <a:txBody>
                    <a:bodyPr/>
                    <a:lstStyle/>
                    <a:p>
                      <a:r>
                        <a:rPr lang="en-US" sz="1100" b="0" i="0" u="none" strike="noStrike" kern="1200" baseline="0" dirty="0" smtClean="0">
                          <a:solidFill>
                            <a:schemeClr val="dk1"/>
                          </a:solidFill>
                          <a:latin typeface="+mn-lt"/>
                          <a:ea typeface="+mn-ea"/>
                          <a:cs typeface="+mn-cs"/>
                        </a:rPr>
                        <a:t>The total length of the timeslot including any unused time after frame transmission and acknowledgment, in μs</a:t>
                      </a:r>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dk1"/>
                          </a:solidFill>
                          <a:latin typeface="+mn-lt"/>
                          <a:ea typeface="+mn-ea"/>
                          <a:cs typeface="+mn-cs"/>
                        </a:rPr>
                        <a:t>10000</a:t>
                      </a:r>
                      <a:endParaRPr lang="en-US" sz="1100" b="0" i="0" u="none" strike="noStrike" kern="1200" baseline="0" dirty="0" smtClean="0">
                        <a:solidFill>
                          <a:srgbClr val="000000"/>
                        </a:solidFill>
                        <a:latin typeface="+mn-lt"/>
                        <a:ea typeface="+mn-ea"/>
                        <a:cs typeface="+mn-cs"/>
                      </a:endParaRPr>
                    </a:p>
                  </a:txBody>
                  <a:tcPr/>
                </a:tc>
                <a:tc>
                  <a:txBody>
                    <a:bodyPr/>
                    <a:lstStyle/>
                    <a:p>
                      <a:pPr algn="r"/>
                      <a:r>
                        <a:rPr lang="en-US" sz="1100" b="0" i="0" u="none" strike="noStrike" baseline="0" dirty="0" smtClean="0">
                          <a:solidFill>
                            <a:srgbClr val="000000"/>
                          </a:solidFill>
                          <a:latin typeface="+mn-lt"/>
                        </a:rPr>
                        <a:t>120000</a:t>
                      </a:r>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19</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562600"/>
          </a:xfrm>
        </p:spPr>
        <p:txBody>
          <a:bodyPr/>
          <a:lstStyle/>
          <a:p>
            <a:pPr>
              <a:lnSpc>
                <a:spcPct val="80000"/>
              </a:lnSpc>
            </a:pPr>
            <a:r>
              <a:rPr lang="en-US" dirty="0" smtClean="0">
                <a:latin typeface="+mj-lt"/>
              </a:rPr>
              <a:t>Roll-up of six PHY amendments show that many amendments are using newly introduced behaviors from the MAC amendment such as enhanced beacons, information elements, enhanced acknowledgments</a:t>
            </a:r>
          </a:p>
          <a:p>
            <a:pPr>
              <a:lnSpc>
                <a:spcPct val="80000"/>
              </a:lnSpc>
            </a:pPr>
            <a:r>
              <a:rPr lang="en-US" dirty="0" smtClean="0">
                <a:latin typeface="+mj-lt"/>
              </a:rPr>
              <a:t>TSCH, dominating industrial sensor networks, is the foundation used by the IETF 6tisch effort to standardize new higher layer protocols for many applications</a:t>
            </a:r>
          </a:p>
          <a:p>
            <a:pPr>
              <a:lnSpc>
                <a:spcPct val="80000"/>
              </a:lnSpc>
            </a:pPr>
            <a:r>
              <a:rPr lang="en-US" dirty="0" smtClean="0">
                <a:latin typeface="+mj-lt"/>
              </a:rPr>
              <a:t>TSCH timings must change per band to accommodate data rates, regulatory, etc.</a:t>
            </a:r>
          </a:p>
          <a:p>
            <a:pPr>
              <a:lnSpc>
                <a:spcPct val="80000"/>
              </a:lnSpc>
            </a:pPr>
            <a:r>
              <a:rPr lang="en-US" dirty="0" smtClean="0">
                <a:latin typeface="+mj-lt"/>
              </a:rPr>
              <a:t>Numerous mistakes in TSCH text must be corrected</a:t>
            </a: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extLst>
      <p:ext uri="{BB962C8B-B14F-4D97-AF65-F5344CB8AC3E}">
        <p14:creationId xmlns:p14="http://schemas.microsoft.com/office/powerpoint/2010/main" val="406956137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a:t>
            </a:r>
            <a:r>
              <a:rPr lang="en-US" sz="2800" dirty="0" smtClean="0">
                <a:latin typeface="Times New Roman" charset="0"/>
                <a:ea typeface="ＭＳ Ｐゴシック" charset="0"/>
                <a:cs typeface="ＭＳ Ｐゴシック" charset="0"/>
              </a:rPr>
              <a:t>0372-00)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25146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IG 6T</a:t>
            </a:r>
            <a:endParaRPr lang="en-US" sz="3600" b="1" dirty="0" smtClean="0"/>
          </a:p>
          <a:p>
            <a:pPr marL="800100" lvl="1" indent="-342900">
              <a:buClr>
                <a:srgbClr val="FF0000"/>
              </a:buClr>
              <a:buFont typeface="Wingdings" charset="2"/>
              <a:buChar char="q"/>
            </a:pPr>
            <a:r>
              <a:rPr lang="en-US" sz="2800" b="1" dirty="0" smtClean="0"/>
              <a:t>Tu</a:t>
            </a:r>
            <a:r>
              <a:rPr lang="en-US" sz="2800" b="1" dirty="0" smtClean="0"/>
              <a:t>esday 15 July, AM1: </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Review </a:t>
            </a:r>
            <a:r>
              <a:rPr lang="en-US" sz="2800" dirty="0">
                <a:solidFill>
                  <a:srgbClr val="000000"/>
                </a:solidFill>
                <a:latin typeface="+mj-lt"/>
                <a:ea typeface="Lucida Grande"/>
                <a:cs typeface="Lucida Grande"/>
              </a:rPr>
              <a:t>of IETF 6TiSCH </a:t>
            </a:r>
            <a:r>
              <a:rPr lang="en-US" sz="2800" dirty="0" smtClean="0">
                <a:solidFill>
                  <a:srgbClr val="000000"/>
                </a:solidFill>
                <a:latin typeface="+mj-lt"/>
                <a:ea typeface="Lucida Grande"/>
                <a:cs typeface="Lucida Grande"/>
              </a:rPr>
              <a:t>calls</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 Preview of IETF 90 session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Overview of 802.15.4 TSCH</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Call for requests to be delivered to IETF 6tisch</a:t>
            </a:r>
            <a:endParaRPr lang="en-US" sz="2800" dirty="0" smtClean="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&lt;July 2014&gt;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20</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IETF Meeting 90 - 6tisch </a:t>
            </a:r>
            <a:endParaRPr lang="en-US" dirty="0"/>
          </a:p>
        </p:txBody>
      </p:sp>
      <p:sp>
        <p:nvSpPr>
          <p:cNvPr id="61443" name="Rectangle 3"/>
          <p:cNvSpPr>
            <a:spLocks noGrp="1" noChangeArrowheads="1"/>
          </p:cNvSpPr>
          <p:nvPr>
            <p:ph type="body" idx="1"/>
          </p:nvPr>
        </p:nvSpPr>
        <p:spPr>
          <a:xfrm>
            <a:off x="228600" y="1143000"/>
            <a:ext cx="8686800" cy="5562600"/>
          </a:xfrm>
        </p:spPr>
        <p:txBody>
          <a:bodyPr/>
          <a:lstStyle/>
          <a:p>
            <a:pPr>
              <a:lnSpc>
                <a:spcPct val="80000"/>
              </a:lnSpc>
            </a:pPr>
            <a:r>
              <a:rPr lang="en-US" dirty="0" smtClean="0">
                <a:latin typeface="+mj-lt"/>
              </a:rPr>
              <a:t>The following link describes a 6tisch overview that will be used as an opening report for the </a:t>
            </a:r>
            <a:r>
              <a:rPr lang="en-US" dirty="0">
                <a:latin typeface="+mj-lt"/>
              </a:rPr>
              <a:t>6tisch meeting: </a:t>
            </a:r>
            <a:endParaRPr lang="en-US" dirty="0" smtClean="0">
              <a:latin typeface="+mj-lt"/>
            </a:endParaRPr>
          </a:p>
          <a:p>
            <a:pPr marL="1143000" indent="-228600">
              <a:lnSpc>
                <a:spcPct val="80000"/>
              </a:lnSpc>
              <a:buNone/>
            </a:pPr>
            <a:r>
              <a:rPr lang="en-US" dirty="0" smtClean="0">
                <a:latin typeface="+mj-lt"/>
                <a:hlinkClick r:id="rId2"/>
              </a:rPr>
              <a:t>http</a:t>
            </a:r>
            <a:r>
              <a:rPr lang="en-US" dirty="0">
                <a:latin typeface="+mj-lt"/>
                <a:hlinkClick r:id="rId2"/>
              </a:rPr>
              <a:t>://www.ietf.org/proceedings/90/slides/slides-90-6tisch-1.</a:t>
            </a:r>
            <a:r>
              <a:rPr lang="en-US" dirty="0" smtClean="0">
                <a:latin typeface="+mj-lt"/>
                <a:hlinkClick r:id="rId2"/>
              </a:rPr>
              <a:t>pdf</a:t>
            </a:r>
            <a:endParaRPr lang="en-US" sz="2400" dirty="0" smtClean="0"/>
          </a:p>
        </p:txBody>
      </p:sp>
    </p:spTree>
    <p:extLst>
      <p:ext uri="{BB962C8B-B14F-4D97-AF65-F5344CB8AC3E}">
        <p14:creationId xmlns:p14="http://schemas.microsoft.com/office/powerpoint/2010/main" val="35771534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228600" y="381000"/>
            <a:ext cx="8534400" cy="762000"/>
          </a:xfrm>
        </p:spPr>
        <p:txBody>
          <a:bodyPr/>
          <a:lstStyle/>
          <a:p>
            <a:r>
              <a:rPr lang="en-US" dirty="0" smtClean="0"/>
              <a:t>6tisch drafts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152400" y="1066800"/>
            <a:ext cx="8915400" cy="5016758"/>
          </a:xfrm>
          <a:prstGeom prst="rect">
            <a:avLst/>
          </a:prstGeom>
        </p:spPr>
        <p:txBody>
          <a:bodyPr wrap="square">
            <a:spAutoFit/>
          </a:bodyPr>
          <a:lstStyle/>
          <a:p>
            <a:r>
              <a:rPr lang="en-US" sz="2000" dirty="0"/>
              <a:t>Note, the following Internet drafts have been updated in preparation for the IETF90 meeting:</a:t>
            </a:r>
            <a:endParaRPr lang="en-US" sz="2400" dirty="0"/>
          </a:p>
          <a:p>
            <a:pPr lvl="0"/>
            <a:r>
              <a:rPr lang="en-US" sz="2000" dirty="0"/>
              <a:t>WG docs:</a:t>
            </a:r>
            <a:endParaRPr lang="en-US" sz="2400" dirty="0"/>
          </a:p>
          <a:p>
            <a:pPr lvl="1"/>
            <a:r>
              <a:rPr lang="en-US" sz="2000" dirty="0">
                <a:solidFill>
                  <a:srgbClr val="0000FF"/>
                </a:solidFill>
              </a:rPr>
              <a:t>http://tools.ietf.org/html/draft-ietf-6tisch-6top-interface</a:t>
            </a:r>
            <a:endParaRPr lang="en-US" sz="2400" dirty="0">
              <a:solidFill>
                <a:srgbClr val="0000FF"/>
              </a:solidFill>
            </a:endParaRPr>
          </a:p>
          <a:p>
            <a:pPr lvl="1"/>
            <a:r>
              <a:rPr lang="en-US" sz="2000" dirty="0">
                <a:solidFill>
                  <a:srgbClr val="0000FF"/>
                </a:solidFill>
              </a:rPr>
              <a:t>http://tools.ietf.org/html/draft-ietf-6tisch-architecture</a:t>
            </a:r>
            <a:endParaRPr lang="en-US" sz="2400" dirty="0">
              <a:solidFill>
                <a:srgbClr val="0000FF"/>
              </a:solidFill>
            </a:endParaRPr>
          </a:p>
          <a:p>
            <a:pPr lvl="1"/>
            <a:r>
              <a:rPr lang="en-US" sz="2000" dirty="0">
                <a:solidFill>
                  <a:srgbClr val="0000FF"/>
                </a:solidFill>
              </a:rPr>
              <a:t>http://tools.ietf.org/html/draft-ietf-6tisch-coap</a:t>
            </a:r>
            <a:endParaRPr lang="en-US" sz="2400" dirty="0">
              <a:solidFill>
                <a:srgbClr val="0000FF"/>
              </a:solidFill>
            </a:endParaRPr>
          </a:p>
          <a:p>
            <a:pPr lvl="1"/>
            <a:r>
              <a:rPr lang="en-US" sz="2000" dirty="0">
                <a:solidFill>
                  <a:srgbClr val="0000FF"/>
                </a:solidFill>
              </a:rPr>
              <a:t>http://tools.ietf.org/html/draft-ietf-6tisch-minimal</a:t>
            </a:r>
            <a:endParaRPr lang="en-US" sz="2400" dirty="0">
              <a:solidFill>
                <a:srgbClr val="0000FF"/>
              </a:solidFill>
            </a:endParaRPr>
          </a:p>
          <a:p>
            <a:pPr lvl="1"/>
            <a:r>
              <a:rPr lang="en-US" sz="2000" dirty="0">
                <a:solidFill>
                  <a:srgbClr val="0000FF"/>
                </a:solidFill>
              </a:rPr>
              <a:t>http://tools.ietf.org/html/draft-ietf-6tisch-terminology</a:t>
            </a:r>
            <a:endParaRPr lang="en-US" sz="2400" dirty="0">
              <a:solidFill>
                <a:srgbClr val="0000FF"/>
              </a:solidFill>
            </a:endParaRPr>
          </a:p>
          <a:p>
            <a:pPr lvl="1"/>
            <a:r>
              <a:rPr lang="en-US" sz="2000" dirty="0">
                <a:solidFill>
                  <a:srgbClr val="0000FF"/>
                </a:solidFill>
              </a:rPr>
              <a:t>http://tools.ietf.org/html/draft-ietf-6tisch-tsch</a:t>
            </a:r>
            <a:endParaRPr lang="en-US" sz="2400" dirty="0">
              <a:solidFill>
                <a:srgbClr val="0000FF"/>
              </a:solidFill>
            </a:endParaRPr>
          </a:p>
          <a:p>
            <a:pPr lvl="0"/>
            <a:r>
              <a:rPr lang="en-US" sz="2000" dirty="0"/>
              <a:t>Related active documents</a:t>
            </a:r>
            <a:endParaRPr lang="en-US" sz="2400" dirty="0"/>
          </a:p>
          <a:p>
            <a:pPr lvl="1"/>
            <a:r>
              <a:rPr lang="en-US" sz="2000" dirty="0">
                <a:solidFill>
                  <a:srgbClr val="0000FF"/>
                </a:solidFill>
              </a:rPr>
              <a:t>http://tools.ietf.org/html/draft-dujovne-6tisch-on-the-fly-03.txt</a:t>
            </a:r>
            <a:endParaRPr lang="en-US" sz="2400" dirty="0">
              <a:solidFill>
                <a:srgbClr val="0000FF"/>
              </a:solidFill>
            </a:endParaRPr>
          </a:p>
          <a:p>
            <a:pPr lvl="1"/>
            <a:r>
              <a:rPr lang="en-US" sz="2000" dirty="0">
                <a:solidFill>
                  <a:srgbClr val="0000FF"/>
                </a:solidFill>
              </a:rPr>
              <a:t>http://tools.ietf.org/html/draft-richardson-6tisch--security-6top-01.txt</a:t>
            </a:r>
            <a:endParaRPr lang="en-US" sz="2400" dirty="0">
              <a:solidFill>
                <a:srgbClr val="0000FF"/>
              </a:solidFill>
            </a:endParaRPr>
          </a:p>
          <a:p>
            <a:pPr lvl="1"/>
            <a:r>
              <a:rPr lang="en-US" sz="2000" dirty="0">
                <a:solidFill>
                  <a:srgbClr val="0000FF"/>
                </a:solidFill>
              </a:rPr>
              <a:t>http://tools.ietf.org/html/draft-richardson-6tisch-table-of-contents-02.txt</a:t>
            </a:r>
            <a:endParaRPr lang="en-US" sz="2400" dirty="0">
              <a:solidFill>
                <a:srgbClr val="0000FF"/>
              </a:solidFill>
            </a:endParaRPr>
          </a:p>
          <a:p>
            <a:pPr lvl="1"/>
            <a:r>
              <a:rPr lang="en-US" sz="2000" dirty="0">
                <a:solidFill>
                  <a:srgbClr val="0000FF"/>
                </a:solidFill>
              </a:rPr>
              <a:t>http://tools.ietf.org/html/draft-struik-6tisch-security-architecture-elements-00.txt</a:t>
            </a:r>
            <a:endParaRPr lang="en-US" sz="2400" dirty="0">
              <a:solidFill>
                <a:srgbClr val="0000FF"/>
              </a:solidFill>
            </a:endParaRPr>
          </a:p>
          <a:p>
            <a:pPr lvl="1"/>
            <a:r>
              <a:rPr lang="en-US" sz="2000" dirty="0">
                <a:solidFill>
                  <a:srgbClr val="0000FF"/>
                </a:solidFill>
              </a:rPr>
              <a:t>http://tools.ietf.org/html/draft-wang-6tisch-6top-coapie-00.txt</a:t>
            </a:r>
            <a:endParaRPr lang="en-US" sz="2400" dirty="0">
              <a:solidFill>
                <a:srgbClr val="0000FF"/>
              </a:solidFill>
            </a:endParaRPr>
          </a:p>
          <a:p>
            <a:pPr lvl="1"/>
            <a:r>
              <a:rPr lang="en-US" sz="2000" dirty="0">
                <a:solidFill>
                  <a:srgbClr val="0000FF"/>
                </a:solidFill>
              </a:rPr>
              <a:t>http://tools.ietf.org/html/draft-wang-6tisch-6top-sublayer-01.txt</a:t>
            </a:r>
            <a:endParaRPr lang="en-US" sz="2400" dirty="0">
              <a:solidFill>
                <a:srgbClr val="0000FF"/>
              </a:solidFill>
            </a:endParaRPr>
          </a:p>
        </p:txBody>
      </p:sp>
    </p:spTree>
    <p:extLst>
      <p:ext uri="{BB962C8B-B14F-4D97-AF65-F5344CB8AC3E}">
        <p14:creationId xmlns:p14="http://schemas.microsoft.com/office/powerpoint/2010/main" val="5871434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228600" y="381000"/>
            <a:ext cx="8534400" cy="762000"/>
          </a:xfrm>
        </p:spPr>
        <p:txBody>
          <a:bodyPr/>
          <a:lstStyle/>
          <a:p>
            <a:r>
              <a:rPr lang="en-US" dirty="0" smtClean="0"/>
              <a:t>Closing Report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152400" y="1066800"/>
            <a:ext cx="8915400" cy="4093428"/>
          </a:xfrm>
          <a:prstGeom prst="rect">
            <a:avLst/>
          </a:prstGeom>
        </p:spPr>
        <p:txBody>
          <a:bodyPr wrap="square">
            <a:spAutoFit/>
          </a:bodyPr>
          <a:lstStyle/>
          <a:p>
            <a:r>
              <a:rPr lang="en-US" sz="2000" dirty="0" smtClean="0"/>
              <a:t>The IG 6T meeting was spent detailing the TSCH protocols and behaviors, taking special note of its use in industrial process automation applications.  </a:t>
            </a:r>
          </a:p>
          <a:p>
            <a:endParaRPr lang="en-US" sz="2000" dirty="0" smtClean="0"/>
          </a:p>
          <a:p>
            <a:r>
              <a:rPr lang="en-US" sz="2000" dirty="0" smtClean="0"/>
              <a:t>Industrial standards that are based upon 802.15.4e’s TSCH are:</a:t>
            </a:r>
          </a:p>
          <a:p>
            <a:pPr marL="342900" indent="-342900">
              <a:buFont typeface="Arial"/>
              <a:buChar char="•"/>
            </a:pPr>
            <a:r>
              <a:rPr lang="en-US" sz="2000" dirty="0" smtClean="0"/>
              <a:t>IEC62591	Wireless HART</a:t>
            </a:r>
          </a:p>
          <a:p>
            <a:pPr marL="342900" indent="-342900">
              <a:buFont typeface="Arial"/>
              <a:buChar char="•"/>
            </a:pPr>
            <a:r>
              <a:rPr lang="en-US" sz="2000" dirty="0" smtClean="0"/>
              <a:t>IEC62601	WIA-PA</a:t>
            </a:r>
          </a:p>
          <a:p>
            <a:pPr marL="342900" indent="-342900">
              <a:buFont typeface="Arial"/>
              <a:buChar char="•"/>
            </a:pPr>
            <a:r>
              <a:rPr lang="en-US" sz="2000" dirty="0" smtClean="0"/>
              <a:t>IEC62734	ISA100.11a</a:t>
            </a:r>
          </a:p>
          <a:p>
            <a:pPr marL="342900" indent="-342900">
              <a:buFont typeface="Arial"/>
              <a:buChar char="•"/>
            </a:pPr>
            <a:endParaRPr lang="en-US" sz="2000" dirty="0"/>
          </a:p>
          <a:p>
            <a:r>
              <a:rPr lang="en-US" sz="2000" dirty="0" smtClean="0"/>
              <a:t>There were no questions or requests from the IG 6T attendees to be given to the IETF 6tisch WG at next week’s IETF 90 meeting in Toronto.</a:t>
            </a:r>
          </a:p>
          <a:p>
            <a:endParaRPr lang="en-US" sz="2000" dirty="0"/>
          </a:p>
          <a:p>
            <a:r>
              <a:rPr lang="en-US" sz="2000" dirty="0" smtClean="0"/>
              <a:t>Chair expects that the IETF 6tisch WG will request new IEs be generated that would be appropriate to the TSCH mode within IEEE 802.15.4-2015</a:t>
            </a:r>
            <a:endParaRPr lang="en-US" sz="2400" dirty="0"/>
          </a:p>
        </p:txBody>
      </p:sp>
    </p:spTree>
    <p:extLst>
      <p:ext uri="{BB962C8B-B14F-4D97-AF65-F5344CB8AC3E}">
        <p14:creationId xmlns:p14="http://schemas.microsoft.com/office/powerpoint/2010/main" val="76363032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a:t>
            </a:r>
            <a:r>
              <a:rPr lang="en-US" b="1" dirty="0" smtClean="0">
                <a:latin typeface="Times New Roman" charset="0"/>
                <a:ea typeface="ＭＳ Ｐゴシック" charset="0"/>
                <a:cs typeface="ＭＳ Ｐゴシック" charset="0"/>
              </a:rPr>
              <a:t>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24547</TotalTime>
  <Words>2782</Words>
  <Application>Microsoft Macintosh PowerPoint</Application>
  <PresentationFormat>On-screen Show (4:3)</PresentationFormat>
  <Paragraphs>376</Paragraphs>
  <Slides>22</Slides>
  <Notes>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Meeting Goals (Agenda 15-14-0372-00)</vt:lpstr>
      <vt:lpstr>Instructions for the WG Chair</vt:lpstr>
      <vt:lpstr>Participants, Patents, and Duty to Inform</vt:lpstr>
      <vt:lpstr>Patent Related Links</vt:lpstr>
      <vt:lpstr>Call for Potentially Essential Patents</vt:lpstr>
      <vt:lpstr>Other Guidelines for IEEE WG Meetings</vt:lpstr>
      <vt:lpstr>Chair’s Role</vt:lpstr>
      <vt:lpstr>IETF 6tisch Working Group Scope</vt:lpstr>
      <vt:lpstr>TSCH Overview (for more details see 15-11-484-03)</vt:lpstr>
      <vt:lpstr>TSCH Overview</vt:lpstr>
      <vt:lpstr>TSCH Overview</vt:lpstr>
      <vt:lpstr>MAC behaviors unique to TSCH</vt:lpstr>
      <vt:lpstr>TSCH areas within the 802.15.4 rev draft</vt:lpstr>
      <vt:lpstr>TSCH link example for a 3-timeslot slotframe</vt:lpstr>
      <vt:lpstr>Time Slotted Channel Hopping (TSCH)</vt:lpstr>
      <vt:lpstr>TSCH Issues</vt:lpstr>
      <vt:lpstr>Proposed TSCH-MAC PIB attributes for macTimeslotTemplate</vt:lpstr>
      <vt:lpstr>Summary</vt:lpstr>
      <vt:lpstr>IETF Meeting 90 - 6tisch </vt:lpstr>
      <vt:lpstr>6tisch drafts</vt:lpstr>
      <vt:lpstr>Closing Report</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Diego</dc:title>
  <dc:subject>IEEE 802.15 &lt;IG 6tisch Opening/Closing Report&gt;</dc:subject>
  <dc:creator>Pat Kinney</dc:creator>
  <cp:keywords/>
  <dc:description>&lt;15-14-0431-00-00IG6t&gt;</dc:description>
  <cp:lastModifiedBy>Pat Kinney</cp:lastModifiedBy>
  <cp:revision>510</cp:revision>
  <cp:lastPrinted>1998-02-10T13:28:06Z</cp:lastPrinted>
  <dcterms:created xsi:type="dcterms:W3CDTF">2009-07-12T16:25:16Z</dcterms:created>
  <dcterms:modified xsi:type="dcterms:W3CDTF">2014-07-18T17:37:21Z</dcterms:modified>
  <cp:category/>
</cp:coreProperties>
</file>