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87" r:id="rId2"/>
    <p:sldId id="264" r:id="rId3"/>
    <p:sldId id="289" r:id="rId4"/>
    <p:sldId id="290" r:id="rId5"/>
    <p:sldId id="291" r:id="rId6"/>
    <p:sldId id="293" r:id="rId7"/>
    <p:sldId id="274" r:id="rId8"/>
    <p:sldId id="286"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p:restoredLeft sz="15620"/>
    <p:restoredTop sz="96634" autoAdjust="0"/>
  </p:normalViewPr>
  <p:slideViewPr>
    <p:cSldViewPr>
      <p:cViewPr>
        <p:scale>
          <a:sx n="82" d="100"/>
          <a:sy n="82" d="100"/>
        </p:scale>
        <p:origin x="-177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&lt;November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xmlns=""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&lt;November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xmlns=""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&lt;November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xmlns=""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&lt;November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xmlns=""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&lt;November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xmlns=""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&lt;November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xmlns=""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&lt;November 2014&gt;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xmlns=""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&lt;November 2014&gt;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xmlns=""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&lt;November 2014&gt;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xmlns=""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&lt;November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xmlns=""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&lt;November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xmlns=""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&lt;November 2014&gt;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smtClean="0"/>
              <a:t>15-14-0693-00-006T</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mailto:6tisch@ietf.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s://www.ietf.org/mailman/listinfo/6tisch"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ciscosales.webex.com/ciscosales/j.php?ED=219615007&amp;UID=481905242&amp;PW=NZTRkNDAwOTE1&amp;RT=MiMyMw=="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5/pub/Subscribe.html"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stds-802-15-ig6t@listserv.ieee.org"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IG 6tisch </a:t>
            </a:r>
            <a:r>
              <a:rPr lang="en-US" sz="1600" dirty="0" smtClean="0">
                <a:solidFill>
                  <a:srgbClr val="FF0000"/>
                </a:solidFill>
                <a:latin typeface="Times New Roman" pitchFamily="18" charset="0"/>
                <a:ea typeface="ＭＳ Ｐゴシック" pitchFamily="-65" charset="-128"/>
                <a:cs typeface="+mn-cs"/>
              </a:rPr>
              <a:t>Opening/Closing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Nov 2014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6 Nov 2014</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IG 6tisch</a:t>
            </a:r>
            <a:r>
              <a:rPr lang="en-US" sz="1600" dirty="0" smtClean="0">
                <a:solidFill>
                  <a:srgbClr val="000000"/>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Nov</a:t>
            </a:r>
            <a:r>
              <a:rPr lang="en-US" sz="1600" dirty="0" smtClean="0">
                <a:latin typeface="Times New Roman" pitchFamily="18" charset="0"/>
                <a:ea typeface="ＭＳ Ｐゴシック" pitchFamily="-65" charset="-128"/>
                <a:cs typeface="+mn-cs"/>
              </a:rPr>
              <a:t>ember </a:t>
            </a:r>
            <a:r>
              <a:rPr lang="en-US" sz="1600" dirty="0" smtClean="0">
                <a:latin typeface="Times New Roman" pitchFamily="18" charset="0"/>
                <a:ea typeface="ＭＳ Ｐゴシック" pitchFamily="-65" charset="-128"/>
                <a:cs typeface="+mn-cs"/>
              </a:rPr>
              <a:t>2014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[6TiSCH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Nov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2014&gt;</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609600" y="6096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a:t>
            </a:r>
            <a:r>
              <a:rPr lang="en-US" sz="2800" dirty="0" smtClean="0">
                <a:latin typeface="Times New Roman" charset="0"/>
                <a:ea typeface="ＭＳ Ｐゴシック" charset="0"/>
                <a:cs typeface="ＭＳ Ｐゴシック" charset="0"/>
              </a:rPr>
              <a:t>15-14-0608-00</a:t>
            </a:r>
            <a:r>
              <a:rPr lang="en-US" sz="2800" dirty="0" smtClean="0">
                <a:latin typeface="Times New Roman" charset="0"/>
                <a:ea typeface="ＭＳ Ｐゴシック" charset="0"/>
                <a:cs typeface="ＭＳ Ｐゴシック" charset="0"/>
              </a:rPr>
              <a:t>)</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295400"/>
            <a:ext cx="8763000" cy="449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800100" lvl="1" indent="-342900">
              <a:buClr>
                <a:srgbClr val="FF0000"/>
              </a:buClr>
              <a:buFont typeface="Wingdings" charset="2"/>
              <a:buChar char="q"/>
            </a:pPr>
            <a:r>
              <a:rPr lang="en-US" sz="2800" b="1" dirty="0" smtClean="0"/>
              <a:t>Thursday 6 November</a:t>
            </a:r>
            <a:r>
              <a:rPr lang="en-US" sz="2800" b="1" dirty="0" smtClean="0"/>
              <a:t>, PM2: </a:t>
            </a: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Status and </a:t>
            </a:r>
            <a:r>
              <a:rPr lang="en-US" sz="2800" dirty="0" smtClean="0">
                <a:solidFill>
                  <a:srgbClr val="000000"/>
                </a:solidFill>
                <a:latin typeface="+mj-lt"/>
                <a:ea typeface="Lucida Grande"/>
                <a:cs typeface="Lucida Grande"/>
              </a:rPr>
              <a:t>Next week’s </a:t>
            </a:r>
            <a:r>
              <a:rPr lang="en-US" sz="2800" dirty="0" smtClean="0">
                <a:solidFill>
                  <a:srgbClr val="000000"/>
                </a:solidFill>
                <a:latin typeface="+mj-lt"/>
                <a:ea typeface="Lucida Grande"/>
                <a:cs typeface="Lucida Grande"/>
              </a:rPr>
              <a:t>activities of </a:t>
            </a:r>
            <a:r>
              <a:rPr lang="en-US" sz="2800" dirty="0">
                <a:solidFill>
                  <a:srgbClr val="000000"/>
                </a:solidFill>
                <a:latin typeface="+mj-lt"/>
                <a:ea typeface="Lucida Grande"/>
                <a:cs typeface="Lucida Grande"/>
              </a:rPr>
              <a:t>IETF </a:t>
            </a:r>
            <a:r>
              <a:rPr lang="en-US" sz="2800" dirty="0" smtClean="0">
                <a:solidFill>
                  <a:srgbClr val="000000"/>
                </a:solidFill>
                <a:latin typeface="+mj-lt"/>
                <a:ea typeface="Lucida Grande"/>
                <a:cs typeface="Lucida Grande"/>
              </a:rPr>
              <a:t>6TiSCH</a:t>
            </a: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Overview of 802.15.4 Revision impacts on </a:t>
            </a:r>
            <a:r>
              <a:rPr lang="en-US" sz="2800" dirty="0" smtClean="0">
                <a:solidFill>
                  <a:srgbClr val="000000"/>
                </a:solidFill>
                <a:latin typeface="+mj-lt"/>
                <a:ea typeface="Lucida Grande"/>
                <a:cs typeface="Lucida Grande"/>
              </a:rPr>
              <a:t>6TiSCH</a:t>
            </a:r>
          </a:p>
          <a:p>
            <a:pPr marL="1714500" lvl="3" indent="-342900">
              <a:buClr>
                <a:srgbClr val="FF0000"/>
              </a:buClr>
              <a:buFont typeface="Wingdings" charset="2"/>
              <a:buChar char="q"/>
            </a:pPr>
            <a:r>
              <a:rPr lang="en-US" sz="2800" dirty="0" smtClean="0">
                <a:solidFill>
                  <a:srgbClr val="000000"/>
                </a:solidFill>
                <a:latin typeface="+mj-lt"/>
                <a:ea typeface="Lucida Grande"/>
                <a:cs typeface="Lucida Grande"/>
              </a:rPr>
              <a:t>Change to TSCH </a:t>
            </a:r>
            <a:r>
              <a:rPr lang="en-US" sz="2800" i="1" dirty="0" err="1" smtClean="0">
                <a:solidFill>
                  <a:srgbClr val="000000"/>
                </a:solidFill>
                <a:latin typeface="+mj-lt"/>
                <a:ea typeface="Lucida Grande"/>
                <a:cs typeface="Lucida Grande"/>
              </a:rPr>
              <a:t>macTsRxOffset</a:t>
            </a:r>
            <a:r>
              <a:rPr lang="en-US" sz="2800" dirty="0" smtClean="0">
                <a:solidFill>
                  <a:srgbClr val="000000"/>
                </a:solidFill>
                <a:latin typeface="+mj-lt"/>
                <a:ea typeface="Lucida Grande"/>
                <a:cs typeface="Lucida Grande"/>
              </a:rPr>
              <a:t>, reduced by 100 µs (centers </a:t>
            </a:r>
            <a:r>
              <a:rPr lang="en-US" sz="2800" i="1" dirty="0" err="1" smtClean="0">
                <a:solidFill>
                  <a:srgbClr val="000000"/>
                </a:solidFill>
                <a:latin typeface="+mj-lt"/>
                <a:ea typeface="Lucida Grande"/>
                <a:cs typeface="Lucida Grande"/>
              </a:rPr>
              <a:t>macTsRsWait</a:t>
            </a:r>
            <a:r>
              <a:rPr lang="en-US" sz="2800" dirty="0" smtClean="0">
                <a:solidFill>
                  <a:srgbClr val="000000"/>
                </a:solidFill>
                <a:latin typeface="+mj-lt"/>
                <a:ea typeface="Lucida Grande"/>
                <a:cs typeface="Lucida Grande"/>
              </a:rPr>
              <a:t>)</a:t>
            </a:r>
          </a:p>
          <a:p>
            <a:pPr marL="1714500" lvl="3" indent="-342900">
              <a:buClr>
                <a:srgbClr val="FF0000"/>
              </a:buClr>
              <a:buFont typeface="Wingdings" charset="2"/>
              <a:buChar char="q"/>
            </a:pPr>
            <a:r>
              <a:rPr lang="en-US" sz="2800" dirty="0" smtClean="0">
                <a:solidFill>
                  <a:srgbClr val="000000"/>
                </a:solidFill>
                <a:latin typeface="+mj-lt"/>
                <a:ea typeface="Lucida Grande"/>
                <a:cs typeface="Lucida Grande"/>
              </a:rPr>
              <a:t>Review &amp; correct TSCH CCA and CSMA behavior </a:t>
            </a:r>
          </a:p>
          <a:p>
            <a:pPr marL="1714500" lvl="3" indent="-342900">
              <a:buClr>
                <a:srgbClr val="FF0000"/>
              </a:buClr>
              <a:buFont typeface="Wingdings" charset="2"/>
              <a:buChar char="q"/>
            </a:pPr>
            <a:r>
              <a:rPr lang="en-US" sz="2800" dirty="0" smtClean="0">
                <a:solidFill>
                  <a:srgbClr val="000000"/>
                </a:solidFill>
                <a:latin typeface="+mj-lt"/>
                <a:ea typeface="Lucida Grande"/>
                <a:cs typeface="Lucida Grande"/>
              </a:rPr>
              <a:t>Add PCA behavior</a:t>
            </a:r>
            <a:endParaRPr lang="en-US" sz="2800" dirty="0" smtClean="0">
              <a:solidFill>
                <a:srgbClr val="000000"/>
              </a:solidFill>
              <a:latin typeface="+mj-lt"/>
              <a:ea typeface="Lucida Grande"/>
              <a:cs typeface="Lucida Grande"/>
            </a:endParaRP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Next Meeting – IETF91, Honolulu; 10 – 14 Nov</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981200"/>
            <a:ext cx="8763000" cy="2590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3600" b="1" dirty="0" smtClean="0"/>
              <a:t>IG 6TiSCH</a:t>
            </a:r>
          </a:p>
          <a:p>
            <a:pPr marL="800100" lvl="1" indent="-342900">
              <a:buClr>
                <a:srgbClr val="FF0000"/>
              </a:buClr>
              <a:buFont typeface="Wingdings" charset="2"/>
              <a:buChar char="q"/>
            </a:pPr>
            <a:r>
              <a:rPr lang="en-US" sz="2800" b="1" dirty="0" smtClean="0"/>
              <a:t>Overview and status of 6TISCH project (15-14-0568-01)</a:t>
            </a:r>
          </a:p>
          <a:p>
            <a:pPr marL="800100" lvl="1" indent="-342900">
              <a:buClr>
                <a:srgbClr val="FF0000"/>
              </a:buClr>
              <a:buFont typeface="Wingdings" charset="2"/>
              <a:buChar char="q"/>
            </a:pPr>
            <a:r>
              <a:rPr lang="en-US" sz="2800" b="1" dirty="0" smtClean="0"/>
              <a:t>Reviewed 6TiSCH </a:t>
            </a:r>
            <a:r>
              <a:rPr lang="en-US" sz="2800" b="1" dirty="0" smtClean="0"/>
              <a:t>aspects of IEEE </a:t>
            </a:r>
            <a:r>
              <a:rPr lang="en-US" sz="2800" b="1" dirty="0" smtClean="0"/>
              <a:t>802.15.4 revision (</a:t>
            </a:r>
            <a:r>
              <a:rPr lang="en-US" sz="2800" b="1" dirty="0" smtClean="0"/>
              <a:t>15-14-0423-25): </a:t>
            </a:r>
            <a:r>
              <a:rPr lang="en-US" sz="2800" b="1" dirty="0" smtClean="0"/>
              <a:t>TSCH, TSCH default timing values, Enh-Ack, </a:t>
            </a:r>
            <a:r>
              <a:rPr lang="en-US" sz="2800" b="1" dirty="0" smtClean="0"/>
              <a:t>CCA, and CSMA-CA</a:t>
            </a:r>
            <a:endParaRPr lang="en-US" sz="2800" dirty="0" smtClean="0"/>
          </a:p>
        </p:txBody>
      </p:sp>
    </p:spTree>
    <p:extLst>
      <p:ext uri="{BB962C8B-B14F-4D97-AF65-F5344CB8AC3E}">
        <p14:creationId xmlns:p14="http://schemas.microsoft.com/office/powerpoint/2010/main" xmlns="" val="38422853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533400" y="685800"/>
            <a:ext cx="8458200" cy="762000"/>
          </a:xfrm>
        </p:spPr>
        <p:txBody>
          <a:bodyPr/>
          <a:lstStyle/>
          <a:p>
            <a:r>
              <a:rPr lang="en-US" b="1" dirty="0" smtClean="0">
                <a:latin typeface="Times New Roman" charset="0"/>
                <a:ea typeface="ＭＳ Ｐゴシック" charset="0"/>
                <a:cs typeface="ＭＳ Ｐゴシック" charset="0"/>
              </a:rPr>
              <a:t>IETF 6TISCH Mailing List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r>
              <a:rPr lang="en-US" sz="3600" u="sng" dirty="0" smtClean="0">
                <a:ln>
                  <a:solidFill>
                    <a:srgbClr val="0000FF"/>
                  </a:solidFill>
                </a:ln>
                <a:hlinkClick r:id="rId3"/>
              </a:rPr>
              <a:t>6tisch</a:t>
            </a:r>
            <a:r>
              <a:rPr lang="en-US" sz="3600" u="sng" dirty="0">
                <a:ln>
                  <a:solidFill>
                    <a:srgbClr val="0000FF"/>
                  </a:solidFill>
                </a:ln>
                <a:hlinkClick r:id="rId3"/>
              </a:rPr>
              <a:t>@</a:t>
            </a:r>
            <a:r>
              <a:rPr lang="en-US" sz="3600" u="sng" dirty="0" smtClean="0">
                <a:ln>
                  <a:solidFill>
                    <a:srgbClr val="0000FF"/>
                  </a:solidFill>
                </a:ln>
                <a:hlinkClick r:id="rId3"/>
              </a:rPr>
              <a:t>ietf.org</a:t>
            </a:r>
          </a:p>
          <a:p>
            <a:endParaRPr lang="en-US" sz="3600" u="sng" dirty="0">
              <a:ln>
                <a:solidFill>
                  <a:srgbClr val="0000FF"/>
                </a:solidFill>
              </a:ln>
              <a:hlinkClick r:id="rId3"/>
            </a:endParaRPr>
          </a:p>
          <a:p>
            <a:r>
              <a:rPr lang="en-US" sz="3600" u="sng" dirty="0">
                <a:ln>
                  <a:solidFill>
                    <a:srgbClr val="0000FF"/>
                  </a:solidFill>
                </a:ln>
                <a:hlinkClick r:id="rId4"/>
              </a:rPr>
              <a:t>https://www.ietf.org/mailman/listinfo/6tisch</a:t>
            </a:r>
            <a:endParaRPr lang="en-US" sz="2800" dirty="0" smtClean="0">
              <a:ln>
                <a:solidFill>
                  <a:srgbClr val="0000FF"/>
                </a:solidFill>
              </a:ln>
            </a:endParaRPr>
          </a:p>
        </p:txBody>
      </p:sp>
    </p:spTree>
    <p:extLst>
      <p:ext uri="{BB962C8B-B14F-4D97-AF65-F5344CB8AC3E}">
        <p14:creationId xmlns:p14="http://schemas.microsoft.com/office/powerpoint/2010/main" xmlns="" val="7951590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533400" y="381000"/>
            <a:ext cx="7772400" cy="762000"/>
          </a:xfrm>
        </p:spPr>
        <p:txBody>
          <a:bodyPr/>
          <a:lstStyle/>
          <a:p>
            <a:r>
              <a:rPr lang="en-US" b="1" dirty="0" smtClean="0">
                <a:latin typeface="Times New Roman" charset="0"/>
                <a:ea typeface="ＭＳ Ｐゴシック" charset="0"/>
                <a:cs typeface="ＭＳ Ｐゴシック" charset="0"/>
              </a:rPr>
              <a:t>IETF 6TISCH call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487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r>
              <a:rPr lang="en-US" sz="2200" dirty="0" smtClean="0"/>
              <a:t>Next 3 dates: 10</a:t>
            </a:r>
            <a:r>
              <a:rPr lang="en-US" sz="2200" dirty="0"/>
              <a:t>-Oct 08:00 </a:t>
            </a:r>
            <a:r>
              <a:rPr lang="en-US" sz="2200" dirty="0" smtClean="0"/>
              <a:t>PDT, 24</a:t>
            </a:r>
            <a:r>
              <a:rPr lang="en-US" sz="2200" dirty="0"/>
              <a:t>-Oct 08:00 </a:t>
            </a:r>
            <a:r>
              <a:rPr lang="en-US" sz="2200" dirty="0" smtClean="0"/>
              <a:t>PDT, </a:t>
            </a:r>
            <a:r>
              <a:rPr lang="sk-SK" sz="2200" dirty="0" smtClean="0"/>
              <a:t>07</a:t>
            </a:r>
            <a:r>
              <a:rPr lang="sk-SK" sz="2200" dirty="0"/>
              <a:t>-Nov 08:00 PDT</a:t>
            </a:r>
            <a:endParaRPr lang="en-US" sz="2200" dirty="0"/>
          </a:p>
          <a:p>
            <a:r>
              <a:rPr lang="en-US" sz="2200" dirty="0" smtClean="0"/>
              <a:t>Meeting </a:t>
            </a:r>
            <a:r>
              <a:rPr lang="en-US" sz="2200" dirty="0"/>
              <a:t>Number: 206 802 913</a:t>
            </a:r>
          </a:p>
          <a:p>
            <a:r>
              <a:rPr lang="en-US" sz="2200" dirty="0"/>
              <a:t>Meeting Password: </a:t>
            </a:r>
            <a:r>
              <a:rPr lang="en-US" sz="2200" dirty="0" err="1" smtClean="0"/>
              <a:t>sixtus</a:t>
            </a:r>
            <a:endParaRPr lang="en-US" sz="2200" dirty="0"/>
          </a:p>
          <a:p>
            <a:r>
              <a:rPr lang="en-US" sz="2200" dirty="0" smtClean="0"/>
              <a:t>To </a:t>
            </a:r>
            <a:r>
              <a:rPr lang="en-US" sz="2200" dirty="0"/>
              <a:t>start the online </a:t>
            </a:r>
            <a:r>
              <a:rPr lang="en-US" sz="2200" dirty="0" smtClean="0"/>
              <a:t>meeting:</a:t>
            </a:r>
            <a:endParaRPr lang="en-US" sz="2200" dirty="0"/>
          </a:p>
          <a:p>
            <a:r>
              <a:rPr lang="en-US" sz="2200" dirty="0" smtClean="0"/>
              <a:t>1</a:t>
            </a:r>
            <a:r>
              <a:rPr lang="en-US" sz="2200" dirty="0"/>
              <a:t>. Go </a:t>
            </a:r>
            <a:r>
              <a:rPr lang="en-US" sz="2200" dirty="0" smtClean="0"/>
              <a:t>to: </a:t>
            </a:r>
            <a:r>
              <a:rPr lang="en-US" sz="2200" u="sng" dirty="0" smtClean="0">
                <a:ln>
                  <a:solidFill>
                    <a:srgbClr val="0000FF"/>
                  </a:solidFill>
                </a:ln>
                <a:solidFill>
                  <a:srgbClr val="0000FF"/>
                </a:solidFill>
                <a:hlinkClick r:id="rId3"/>
              </a:rPr>
              <a:t>https</a:t>
            </a:r>
            <a:r>
              <a:rPr lang="en-US" sz="2200" u="sng" dirty="0">
                <a:ln>
                  <a:solidFill>
                    <a:srgbClr val="0000FF"/>
                  </a:solidFill>
                </a:ln>
                <a:solidFill>
                  <a:srgbClr val="0000FF"/>
                </a:solidFill>
                <a:hlinkClick r:id="rId3"/>
              </a:rPr>
              <a:t>://ciscosales.webex.com/ciscosales/j.php?ED=219615007&amp;UID=481905242&amp;PW=NZTRkNDAwOTE1&amp;RT=MiMyMw%3D%3D</a:t>
            </a:r>
          </a:p>
          <a:p>
            <a:r>
              <a:rPr lang="en-US" sz="2200" dirty="0"/>
              <a:t>2. Log in to your account.</a:t>
            </a:r>
          </a:p>
          <a:p>
            <a:r>
              <a:rPr lang="en-US" sz="2200" dirty="0"/>
              <a:t>3. Click "Start </a:t>
            </a:r>
            <a:r>
              <a:rPr lang="en-US" sz="2200" dirty="0" smtClean="0"/>
              <a:t>Now”</a:t>
            </a:r>
            <a:endParaRPr lang="en-US" sz="2200" dirty="0"/>
          </a:p>
          <a:p>
            <a:r>
              <a:rPr lang="en-US" sz="2200" dirty="0"/>
              <a:t>4. Follow the instructions that appear on your </a:t>
            </a:r>
            <a:r>
              <a:rPr lang="en-US" sz="2200" dirty="0" smtClean="0"/>
              <a:t>screen</a:t>
            </a:r>
          </a:p>
          <a:p>
            <a:r>
              <a:rPr lang="en-US" sz="2200" dirty="0" smtClean="0"/>
              <a:t>5. Note: Local </a:t>
            </a:r>
            <a:r>
              <a:rPr lang="en-US" sz="2200" dirty="0"/>
              <a:t>access </a:t>
            </a:r>
            <a:r>
              <a:rPr lang="en-US" sz="2200" dirty="0" smtClean="0"/>
              <a:t>numbers </a:t>
            </a:r>
            <a:r>
              <a:rPr lang="en-US" sz="2200" dirty="0"/>
              <a:t>for </a:t>
            </a:r>
            <a:r>
              <a:rPr lang="en-US" sz="2200" dirty="0" smtClean="0"/>
              <a:t>the following areas are:</a:t>
            </a:r>
            <a:endParaRPr lang="en-US" sz="2200" dirty="0"/>
          </a:p>
          <a:p>
            <a:pPr marL="571500" indent="-571500">
              <a:buFont typeface="Arial"/>
              <a:buChar char="•"/>
            </a:pPr>
            <a:r>
              <a:rPr lang="en-US" sz="2200" dirty="0"/>
              <a:t>San Jose/Milpitas (408) area: 525-6800</a:t>
            </a:r>
          </a:p>
          <a:p>
            <a:pPr marL="571500" indent="-571500">
              <a:buFont typeface="Arial"/>
              <a:buChar char="•"/>
            </a:pPr>
            <a:r>
              <a:rPr lang="en-US" sz="2200" dirty="0"/>
              <a:t>RTP (919) area: 392-</a:t>
            </a:r>
            <a:r>
              <a:rPr lang="en-US" sz="2200" dirty="0" smtClean="0"/>
              <a:t>3330</a:t>
            </a:r>
            <a:endParaRPr lang="en-US" sz="2200" dirty="0"/>
          </a:p>
        </p:txBody>
      </p:sp>
    </p:spTree>
    <p:extLst>
      <p:ext uri="{BB962C8B-B14F-4D97-AF65-F5344CB8AC3E}">
        <p14:creationId xmlns:p14="http://schemas.microsoft.com/office/powerpoint/2010/main" xmlns="" val="2493976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762000"/>
            <a:ext cx="7772400" cy="762000"/>
          </a:xfrm>
        </p:spPr>
        <p:txBody>
          <a:bodyPr/>
          <a:lstStyle/>
          <a:p>
            <a:r>
              <a:rPr lang="en-US" b="1" dirty="0" smtClean="0">
                <a:latin typeface="Times New Roman" charset="0"/>
                <a:ea typeface="ＭＳ Ｐゴシック" charset="0"/>
                <a:cs typeface="ＭＳ Ｐゴシック" charset="0"/>
              </a:rPr>
              <a:t>IG 6TISCH reflector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2895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endParaRPr lang="en-US" sz="2400" dirty="0" smtClean="0">
              <a:hlinkClick r:id="rId3"/>
            </a:endParaRPr>
          </a:p>
          <a:p>
            <a:r>
              <a:rPr lang="en-US" sz="3200" b="1" dirty="0">
                <a:ln>
                  <a:solidFill>
                    <a:srgbClr val="0000FF"/>
                  </a:solidFill>
                </a:ln>
                <a:hlinkClick r:id="rId4" action="ppaction://hlinkfile"/>
              </a:rPr>
              <a:t>stds-802-15-</a:t>
            </a:r>
            <a:r>
              <a:rPr lang="en-US" sz="3200" b="1" dirty="0" smtClean="0">
                <a:ln>
                  <a:solidFill>
                    <a:srgbClr val="0000FF"/>
                  </a:solidFill>
                </a:ln>
                <a:hlinkClick r:id="rId4" action="ppaction://hlinkfile"/>
              </a:rPr>
              <a:t>ig6t@</a:t>
            </a:r>
            <a:r>
              <a:rPr lang="en-US" sz="3200" b="1" dirty="0">
                <a:ln>
                  <a:solidFill>
                    <a:srgbClr val="0000FF"/>
                  </a:solidFill>
                </a:ln>
                <a:hlinkClick r:id="rId4" action="ppaction://hlinkfile"/>
              </a:rPr>
              <a:t>listserv.ieee.org</a:t>
            </a:r>
            <a:endParaRPr lang="en-US" sz="3200" dirty="0">
              <a:ln>
                <a:solidFill>
                  <a:srgbClr val="0000FF"/>
                </a:solidFill>
              </a:ln>
              <a:hlinkClick r:id="rId3"/>
            </a:endParaRPr>
          </a:p>
          <a:p>
            <a:endParaRPr lang="en-US" sz="3200" dirty="0" smtClean="0">
              <a:ln>
                <a:solidFill>
                  <a:srgbClr val="0000FF"/>
                </a:solidFill>
              </a:ln>
              <a:hlinkClick r:id="rId3"/>
            </a:endParaRPr>
          </a:p>
          <a:p>
            <a:endParaRPr lang="en-US" sz="3200" dirty="0">
              <a:ln>
                <a:solidFill>
                  <a:srgbClr val="0000FF"/>
                </a:solidFill>
              </a:ln>
              <a:hlinkClick r:id="rId3"/>
            </a:endParaRPr>
          </a:p>
          <a:p>
            <a:r>
              <a:rPr lang="en-US" sz="3200" dirty="0" smtClean="0">
                <a:ln>
                  <a:solidFill>
                    <a:srgbClr val="0000FF"/>
                  </a:solidFill>
                </a:ln>
                <a:hlinkClick r:id="rId3"/>
              </a:rPr>
              <a:t>http</a:t>
            </a:r>
            <a:r>
              <a:rPr lang="en-US" sz="3200" dirty="0">
                <a:ln>
                  <a:solidFill>
                    <a:srgbClr val="0000FF"/>
                  </a:solidFill>
                </a:ln>
                <a:hlinkClick r:id="rId3"/>
              </a:rPr>
              <a:t>://grouper.ieee.org/groups/802/15/pub/</a:t>
            </a:r>
            <a:r>
              <a:rPr lang="en-US" sz="3200" dirty="0" smtClean="0">
                <a:ln>
                  <a:solidFill>
                    <a:srgbClr val="0000FF"/>
                  </a:solidFill>
                </a:ln>
                <a:hlinkClick r:id="rId3"/>
              </a:rPr>
              <a:t>Subscribe.html</a:t>
            </a:r>
            <a:endParaRPr lang="en-US" sz="3200" dirty="0" smtClean="0">
              <a:ln>
                <a:solidFill>
                  <a:srgbClr val="0000FF"/>
                </a:solidFill>
              </a:ln>
            </a:endParaRPr>
          </a:p>
        </p:txBody>
      </p:sp>
    </p:spTree>
    <p:extLst>
      <p:ext uri="{BB962C8B-B14F-4D97-AF65-F5344CB8AC3E}">
        <p14:creationId xmlns:p14="http://schemas.microsoft.com/office/powerpoint/2010/main" xmlns="" val="39554866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457200" y="609600"/>
            <a:ext cx="8305800" cy="762000"/>
          </a:xfrm>
        </p:spPr>
        <p:txBody>
          <a:bodyPr/>
          <a:lstStyle/>
          <a:p>
            <a:r>
              <a:rPr lang="en-US" b="1" dirty="0" smtClean="0">
                <a:latin typeface="Times New Roman" charset="0"/>
                <a:ea typeface="ＭＳ Ｐゴシック" charset="0"/>
                <a:cs typeface="ＭＳ Ｐゴシック" charset="0"/>
              </a:rPr>
              <a:t>IETF 6tisch Working Group Scope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304800" y="1371600"/>
            <a:ext cx="8534400" cy="4385816"/>
          </a:xfrm>
          <a:prstGeom prst="rect">
            <a:avLst/>
          </a:prstGeom>
        </p:spPr>
        <p:txBody>
          <a:bodyPr wrap="square">
            <a:spAutoFit/>
          </a:bodyPr>
          <a:lstStyle/>
          <a:p>
            <a:r>
              <a:rPr lang="en-US" sz="1800" b="1" dirty="0"/>
              <a:t>6tisch </a:t>
            </a:r>
            <a:r>
              <a:rPr lang="en-US" sz="1800" b="1" dirty="0" smtClean="0"/>
              <a:t>Goal</a:t>
            </a:r>
            <a:r>
              <a:rPr lang="en-US" sz="1800" dirty="0" smtClean="0"/>
              <a:t>: </a:t>
            </a:r>
            <a:r>
              <a:rPr lang="en-US" sz="1600" dirty="0" smtClean="0"/>
              <a:t>The </a:t>
            </a:r>
            <a:r>
              <a:rPr lang="en-US" sz="1600" dirty="0"/>
              <a:t>6tisch Working Group is focused upon enabling IPv6 over the TSCH mode of the IEEE802.15.4e standard. The extent of the problem space for the WG is one or more Low Power and Lossy Networks (LLNs), eventually federated through a common backbone link via one or more LLN Border Routers (LBRs).</a:t>
            </a:r>
          </a:p>
          <a:p>
            <a:pPr marL="4763">
              <a:spcBef>
                <a:spcPts val="600"/>
              </a:spcBef>
            </a:pPr>
            <a:r>
              <a:rPr lang="en-US" sz="1800" b="1" dirty="0"/>
              <a:t>Work Item </a:t>
            </a:r>
            <a:r>
              <a:rPr lang="en-US" sz="1800" b="1" dirty="0" smtClean="0"/>
              <a:t>1</a:t>
            </a:r>
            <a:r>
              <a:rPr lang="en-US" sz="1800" dirty="0" smtClean="0"/>
              <a:t>: </a:t>
            </a:r>
            <a:r>
              <a:rPr lang="en-US" sz="1600" dirty="0" smtClean="0"/>
              <a:t>Produce </a:t>
            </a:r>
            <a:r>
              <a:rPr lang="en-US" sz="1600" dirty="0"/>
              <a:t>"</a:t>
            </a:r>
            <a:r>
              <a:rPr lang="en-US" sz="1600" b="1" dirty="0"/>
              <a:t>6TiSCH architecture</a:t>
            </a:r>
            <a:r>
              <a:rPr lang="en-US" sz="1600" dirty="0"/>
              <a:t>" to describe the design of 6TiSCH  networks. This document will highlight the different architectural blocks and signaling flows, including the operation of the network in the presence of </a:t>
            </a:r>
            <a:r>
              <a:rPr lang="en-US" sz="1600" b="1" dirty="0"/>
              <a:t>multiple LBRs</a:t>
            </a:r>
            <a:r>
              <a:rPr lang="en-US" sz="1600" dirty="0"/>
              <a:t>. Initially, the document will focus on </a:t>
            </a:r>
            <a:r>
              <a:rPr lang="en-US" sz="1600" b="1" dirty="0"/>
              <a:t>distributed routing operation over a static TSCH schedule</a:t>
            </a:r>
            <a:r>
              <a:rPr lang="en-US" sz="1600" dirty="0"/>
              <a:t>.</a:t>
            </a:r>
          </a:p>
          <a:p>
            <a:pPr>
              <a:spcBef>
                <a:spcPts val="600"/>
              </a:spcBef>
            </a:pPr>
            <a:r>
              <a:rPr lang="en-US" sz="1800" b="1" dirty="0"/>
              <a:t>Work Item </a:t>
            </a:r>
            <a:r>
              <a:rPr lang="en-US" sz="1800" b="1" dirty="0" smtClean="0"/>
              <a:t>2</a:t>
            </a:r>
            <a:r>
              <a:rPr lang="en-US" sz="1800" dirty="0" smtClean="0"/>
              <a:t>: </a:t>
            </a:r>
            <a:r>
              <a:rPr lang="en-US" sz="1600" dirty="0" smtClean="0"/>
              <a:t>Produce </a:t>
            </a:r>
            <a:r>
              <a:rPr lang="en-US" sz="1600" dirty="0"/>
              <a:t>an </a:t>
            </a:r>
            <a:r>
              <a:rPr lang="en-US" sz="1600" b="1" dirty="0"/>
              <a:t>Information Model</a:t>
            </a:r>
            <a:r>
              <a:rPr lang="en-US" sz="1600" dirty="0"/>
              <a:t> containing the management requirements of a 6TiSCH node. This includes describing how an entity can manage the TSCH schedule on a 6TiSCH node, and query timeslot information from that node. A data model mapping for an existing protocol (such as Concise Binary Object Representation (</a:t>
            </a:r>
            <a:r>
              <a:rPr lang="en-US" sz="1600" b="1" dirty="0"/>
              <a:t>CBOR</a:t>
            </a:r>
            <a:r>
              <a:rPr lang="en-US" sz="1600" dirty="0"/>
              <a:t>) over the Constrained Application Protocol (</a:t>
            </a:r>
            <a:r>
              <a:rPr lang="en-US" sz="1600" b="1" dirty="0" err="1"/>
              <a:t>CoAP</a:t>
            </a:r>
            <a:r>
              <a:rPr lang="en-US" sz="1600" dirty="0"/>
              <a:t>)) will be provided.</a:t>
            </a:r>
          </a:p>
          <a:p>
            <a:pPr>
              <a:spcBef>
                <a:spcPts val="600"/>
              </a:spcBef>
            </a:pPr>
            <a:r>
              <a:rPr lang="en-US" sz="1800" b="1" dirty="0" smtClean="0"/>
              <a:t>Work </a:t>
            </a:r>
            <a:r>
              <a:rPr lang="en-US" sz="1800" b="1" dirty="0"/>
              <a:t>Item </a:t>
            </a:r>
            <a:r>
              <a:rPr lang="en-US" sz="1800" b="1" dirty="0" smtClean="0"/>
              <a:t>3</a:t>
            </a:r>
            <a:r>
              <a:rPr lang="en-US" sz="1800" dirty="0" smtClean="0"/>
              <a:t>: </a:t>
            </a:r>
            <a:r>
              <a:rPr lang="en-US" sz="1600" dirty="0" smtClean="0"/>
              <a:t>Produce </a:t>
            </a:r>
            <a:r>
              <a:rPr lang="en-US" sz="1600" dirty="0"/>
              <a:t>"</a:t>
            </a:r>
            <a:r>
              <a:rPr lang="en-US" sz="1600" b="1" dirty="0"/>
              <a:t>Minimal 6TiSCH Configuration</a:t>
            </a:r>
            <a:r>
              <a:rPr lang="en-US" sz="1600" dirty="0"/>
              <a:t>" defining how to build a 6TiSCH network using the Routing Protocol for LLNs (</a:t>
            </a:r>
            <a:r>
              <a:rPr lang="en-US" sz="1600" b="1" dirty="0"/>
              <a:t>RPL</a:t>
            </a:r>
            <a:r>
              <a:rPr lang="en-US" sz="1600" dirty="0"/>
              <a:t>) and a </a:t>
            </a:r>
            <a:r>
              <a:rPr lang="en-US" sz="1600" b="1" dirty="0"/>
              <a:t>static TSCH schedule</a:t>
            </a:r>
            <a:r>
              <a:rPr lang="en-US" sz="1600" dirty="0"/>
              <a:t>. It is expected that RPL and the Objective Function 0 (</a:t>
            </a:r>
            <a:r>
              <a:rPr lang="en-US" sz="1600" b="1" dirty="0"/>
              <a:t>OF0</a:t>
            </a:r>
            <a:r>
              <a:rPr lang="en-US" sz="1600" dirty="0"/>
              <a:t>) will be reused as-is.</a:t>
            </a:r>
          </a:p>
        </p:txBody>
      </p:sp>
    </p:spTree>
    <p:extLst>
      <p:ext uri="{BB962C8B-B14F-4D97-AF65-F5344CB8AC3E}">
        <p14:creationId xmlns:p14="http://schemas.microsoft.com/office/powerpoint/2010/main" xmlns="" val="15223550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&lt;November 2014&gt;</a:t>
            </a:r>
            <a:endParaRPr lang="en-US"/>
          </a:p>
        </p:txBody>
      </p:sp>
      <p:sp>
        <p:nvSpPr>
          <p:cNvPr id="5" name="Footer Placeholder 4"/>
          <p:cNvSpPr>
            <a:spLocks noGrp="1"/>
          </p:cNvSpPr>
          <p:nvPr>
            <p:ph type="ftr" sz="quarter" idx="11"/>
          </p:nvPr>
        </p:nvSpPr>
        <p:spPr/>
        <p:txBody>
          <a:bodyPr/>
          <a:lstStyle/>
          <a:p>
            <a:r>
              <a:rPr lang="en-US"/>
              <a:t>&lt;Pat Kinney&gt;, &lt;Kinney Consulting LLC&gt;</a:t>
            </a:r>
          </a:p>
        </p:txBody>
      </p:sp>
      <p:sp>
        <p:nvSpPr>
          <p:cNvPr id="6" name="Slide Number Placeholder 5"/>
          <p:cNvSpPr>
            <a:spLocks noGrp="1"/>
          </p:cNvSpPr>
          <p:nvPr>
            <p:ph type="sldNum" sz="quarter" idx="12"/>
          </p:nvPr>
        </p:nvSpPr>
        <p:spPr/>
        <p:txBody>
          <a:bodyPr/>
          <a:lstStyle/>
          <a:p>
            <a:r>
              <a:rPr lang="en-US"/>
              <a:t>Slide </a:t>
            </a:r>
            <a:fld id="{8892FFC0-995F-DE49-BD9D-597BA496739F}" type="slidenum">
              <a:rPr lang="en-US"/>
              <a:pPr/>
              <a:t>8</a:t>
            </a:fld>
            <a:endParaRPr lang="en-US"/>
          </a:p>
        </p:txBody>
      </p:sp>
      <p:sp>
        <p:nvSpPr>
          <p:cNvPr id="61442" name="Rectangle 2"/>
          <p:cNvSpPr>
            <a:spLocks noGrp="1" noChangeArrowheads="1"/>
          </p:cNvSpPr>
          <p:nvPr>
            <p:ph type="title"/>
          </p:nvPr>
        </p:nvSpPr>
        <p:spPr>
          <a:xfrm>
            <a:off x="685800" y="228600"/>
            <a:ext cx="7772400" cy="1066800"/>
          </a:xfrm>
        </p:spPr>
        <p:txBody>
          <a:bodyPr/>
          <a:lstStyle/>
          <a:p>
            <a:r>
              <a:rPr lang="en-US" dirty="0" smtClean="0"/>
              <a:t>Summary</a:t>
            </a:r>
            <a:endParaRPr lang="en-US" dirty="0"/>
          </a:p>
        </p:txBody>
      </p:sp>
      <p:sp>
        <p:nvSpPr>
          <p:cNvPr id="61443" name="Rectangle 3"/>
          <p:cNvSpPr>
            <a:spLocks noGrp="1" noChangeArrowheads="1"/>
          </p:cNvSpPr>
          <p:nvPr>
            <p:ph type="body" idx="1"/>
          </p:nvPr>
        </p:nvSpPr>
        <p:spPr>
          <a:xfrm>
            <a:off x="228600" y="1676400"/>
            <a:ext cx="8686800" cy="4648200"/>
          </a:xfrm>
        </p:spPr>
        <p:txBody>
          <a:bodyPr/>
          <a:lstStyle/>
          <a:p>
            <a:pPr>
              <a:lnSpc>
                <a:spcPct val="80000"/>
              </a:lnSpc>
            </a:pPr>
            <a:r>
              <a:rPr lang="en-US" dirty="0" smtClean="0">
                <a:latin typeface="+mj-lt"/>
              </a:rPr>
              <a:t>Current IETF issues include: </a:t>
            </a:r>
            <a:endParaRPr lang="en-US" dirty="0" smtClean="0">
              <a:latin typeface="+mj-lt"/>
            </a:endParaRPr>
          </a:p>
          <a:p>
            <a:pPr lvl="1">
              <a:lnSpc>
                <a:spcPct val="80000"/>
              </a:lnSpc>
            </a:pPr>
            <a:r>
              <a:rPr lang="en-US" dirty="0" smtClean="0">
                <a:latin typeface="+mj-lt"/>
              </a:rPr>
              <a:t>RPL </a:t>
            </a:r>
            <a:r>
              <a:rPr lang="en-US" dirty="0" smtClean="0">
                <a:latin typeface="+mj-lt"/>
              </a:rPr>
              <a:t>Hop-by-Hop flow </a:t>
            </a:r>
            <a:r>
              <a:rPr lang="en-US" dirty="0" smtClean="0">
                <a:latin typeface="+mj-lt"/>
              </a:rPr>
              <a:t>label </a:t>
            </a:r>
            <a:r>
              <a:rPr lang="en-US" dirty="0" smtClean="0">
                <a:latin typeface="+mj-lt"/>
              </a:rPr>
              <a:t>size (8 octets</a:t>
            </a:r>
            <a:r>
              <a:rPr lang="en-US" dirty="0" smtClean="0">
                <a:latin typeface="+mj-lt"/>
              </a:rPr>
              <a:t>) vs. 6lo compression</a:t>
            </a:r>
          </a:p>
          <a:p>
            <a:pPr lvl="1">
              <a:lnSpc>
                <a:spcPct val="80000"/>
              </a:lnSpc>
            </a:pPr>
            <a:r>
              <a:rPr lang="en-US" dirty="0" smtClean="0">
                <a:latin typeface="+mj-lt"/>
              </a:rPr>
              <a:t>security </a:t>
            </a:r>
            <a:r>
              <a:rPr lang="en-US" dirty="0" smtClean="0">
                <a:latin typeface="+mj-lt"/>
              </a:rPr>
              <a:t>architecture</a:t>
            </a:r>
          </a:p>
          <a:p>
            <a:pPr>
              <a:lnSpc>
                <a:spcPct val="80000"/>
              </a:lnSpc>
            </a:pPr>
            <a:r>
              <a:rPr lang="en-US" dirty="0" smtClean="0">
                <a:latin typeface="+mj-lt"/>
              </a:rPr>
              <a:t>Current 802.15.4 </a:t>
            </a:r>
            <a:r>
              <a:rPr lang="en-US" dirty="0" smtClean="0">
                <a:latin typeface="+mj-lt"/>
              </a:rPr>
              <a:t>issues include;</a:t>
            </a:r>
          </a:p>
          <a:p>
            <a:pPr lvl="1">
              <a:lnSpc>
                <a:spcPct val="80000"/>
              </a:lnSpc>
            </a:pPr>
            <a:r>
              <a:rPr lang="en-US" dirty="0" smtClean="0">
                <a:latin typeface="+mj-lt"/>
              </a:rPr>
              <a:t>TSCH </a:t>
            </a:r>
            <a:r>
              <a:rPr lang="en-US" dirty="0" smtClean="0">
                <a:latin typeface="+mj-lt"/>
              </a:rPr>
              <a:t>timings must change per band to accommodate data rates, regulatory, etc.</a:t>
            </a:r>
          </a:p>
          <a:p>
            <a:pPr lvl="1">
              <a:lnSpc>
                <a:spcPct val="80000"/>
              </a:lnSpc>
            </a:pPr>
            <a:r>
              <a:rPr lang="en-US" dirty="0" smtClean="0">
                <a:latin typeface="+mj-lt"/>
              </a:rPr>
              <a:t>Correct TSCH CSMA issues along with PCA addition</a:t>
            </a:r>
          </a:p>
          <a:p>
            <a:pPr lvl="1">
              <a:lnSpc>
                <a:spcPct val="80000"/>
              </a:lnSpc>
            </a:pPr>
            <a:r>
              <a:rPr lang="en-US" dirty="0" smtClean="0">
                <a:latin typeface="+mj-lt"/>
              </a:rPr>
              <a:t>Numerous ambiguities within 802.15.4  </a:t>
            </a:r>
            <a:r>
              <a:rPr lang="en-US" dirty="0" smtClean="0">
                <a:latin typeface="+mj-lt"/>
              </a:rPr>
              <a:t>TSCH text must be corrected</a:t>
            </a:r>
            <a:endParaRPr lang="en-US" sz="2000" dirty="0" smtClean="0"/>
          </a:p>
        </p:txBody>
      </p:sp>
    </p:spTree>
    <p:extLst>
      <p:ext uri="{BB962C8B-B14F-4D97-AF65-F5344CB8AC3E}">
        <p14:creationId xmlns:p14="http://schemas.microsoft.com/office/powerpoint/2010/main" xmlns="" val="406956137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27682</TotalTime>
  <Words>780</Words>
  <Application>Microsoft Macintosh PowerPoint</Application>
  <PresentationFormat>On-screen Show (4:3)</PresentationFormat>
  <Paragraphs>122</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Slide 1</vt:lpstr>
      <vt:lpstr>Meeting Goals (Agenda 15-14-0608-00)</vt:lpstr>
      <vt:lpstr>Meeting Accomplishments</vt:lpstr>
      <vt:lpstr>IETF 6TISCH Mailing List Information</vt:lpstr>
      <vt:lpstr>IETF 6TISCH call information</vt:lpstr>
      <vt:lpstr>IG 6TISCH reflector information</vt:lpstr>
      <vt:lpstr>IETF 6tisch Working Group Scope</vt:lpstr>
      <vt:lpstr>Summary</vt:lpstr>
    </vt:vector>
  </TitlesOfParts>
  <Manager/>
  <Company>Kinney Consulting LLC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San Diego</dc:title>
  <dc:subject>IEEE 802.15 &lt;IG 6tisch Opening/Closing Report&gt;</dc:subject>
  <dc:creator>Pat Kinney</dc:creator>
  <cp:keywords/>
  <dc:description>&lt;15-14-0431-00-00IG6t&gt;</dc:description>
  <cp:lastModifiedBy>patkinney</cp:lastModifiedBy>
  <cp:revision>550</cp:revision>
  <cp:lastPrinted>1998-02-10T13:28:06Z</cp:lastPrinted>
  <dcterms:created xsi:type="dcterms:W3CDTF">2009-07-12T16:25:16Z</dcterms:created>
  <dcterms:modified xsi:type="dcterms:W3CDTF">2014-11-06T23:06:47Z</dcterms:modified>
  <cp:category/>
</cp:coreProperties>
</file>