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handoutMasterIdLst>
    <p:handoutMasterId r:id="rId40"/>
  </p:handoutMasterIdLst>
  <p:sldIdLst>
    <p:sldId id="305" r:id="rId2"/>
    <p:sldId id="303" r:id="rId3"/>
    <p:sldId id="281" r:id="rId4"/>
    <p:sldId id="283" r:id="rId5"/>
    <p:sldId id="257" r:id="rId6"/>
    <p:sldId id="259" r:id="rId7"/>
    <p:sldId id="258" r:id="rId8"/>
    <p:sldId id="289" r:id="rId9"/>
    <p:sldId id="290" r:id="rId10"/>
    <p:sldId id="282" r:id="rId11"/>
    <p:sldId id="294" r:id="rId12"/>
    <p:sldId id="284" r:id="rId13"/>
    <p:sldId id="288" r:id="rId14"/>
    <p:sldId id="286" r:id="rId15"/>
    <p:sldId id="291" r:id="rId16"/>
    <p:sldId id="287" r:id="rId17"/>
    <p:sldId id="296" r:id="rId18"/>
    <p:sldId id="297" r:id="rId19"/>
    <p:sldId id="300" r:id="rId20"/>
    <p:sldId id="298" r:id="rId21"/>
    <p:sldId id="292" r:id="rId22"/>
    <p:sldId id="304" r:id="rId23"/>
    <p:sldId id="270" r:id="rId24"/>
    <p:sldId id="271" r:id="rId25"/>
    <p:sldId id="272" r:id="rId26"/>
    <p:sldId id="301" r:id="rId27"/>
    <p:sldId id="273" r:id="rId28"/>
    <p:sldId id="274" r:id="rId29"/>
    <p:sldId id="275" r:id="rId30"/>
    <p:sldId id="276" r:id="rId31"/>
    <p:sldId id="277" r:id="rId32"/>
    <p:sldId id="278" r:id="rId33"/>
    <p:sldId id="279" r:id="rId34"/>
    <p:sldId id="280" r:id="rId35"/>
    <p:sldId id="293" r:id="rId36"/>
    <p:sldId id="302" r:id="rId37"/>
    <p:sldId id="256"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802.15.4 Revision Status" id="{B7758EB2-FFE8-DA43-BB8F-FC0DB58F7347}">
          <p14:sldIdLst>
            <p14:sldId id="305"/>
            <p14:sldId id="303"/>
            <p14:sldId id="281"/>
            <p14:sldId id="283"/>
            <p14:sldId id="257"/>
            <p14:sldId id="259"/>
            <p14:sldId id="258"/>
            <p14:sldId id="289"/>
            <p14:sldId id="290"/>
            <p14:sldId id="282"/>
            <p14:sldId id="294"/>
            <p14:sldId id="284"/>
            <p14:sldId id="288"/>
            <p14:sldId id="286"/>
            <p14:sldId id="291"/>
            <p14:sldId id="287"/>
            <p14:sldId id="296"/>
            <p14:sldId id="297"/>
            <p14:sldId id="300"/>
            <p14:sldId id="298"/>
            <p14:sldId id="292"/>
            <p14:sldId id="304"/>
          </p14:sldIdLst>
        </p14:section>
        <p14:section name="Background" id="{23359740-5274-1F4C-9E2C-8DFAC6E80CFD}">
          <p14:sldIdLst>
            <p14:sldId id="270"/>
            <p14:sldId id="271"/>
            <p14:sldId id="272"/>
            <p14:sldId id="301"/>
            <p14:sldId id="273"/>
            <p14:sldId id="274"/>
            <p14:sldId id="275"/>
            <p14:sldId id="276"/>
            <p14:sldId id="277"/>
            <p14:sldId id="278"/>
            <p14:sldId id="279"/>
            <p14:sldId id="280"/>
            <p14:sldId id="293"/>
            <p14:sldId id="302"/>
            <p14:sldId id="256"/>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 Kinney" initials="P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4" autoAdjust="0"/>
    <p:restoredTop sz="99071" autoAdjust="0"/>
  </p:normalViewPr>
  <p:slideViewPr>
    <p:cSldViewPr snapToGrid="0" snapToObjects="1">
      <p:cViewPr>
        <p:scale>
          <a:sx n="94" d="100"/>
          <a:sy n="94" d="100"/>
        </p:scale>
        <p:origin x="-2544" y="-104"/>
      </p:cViewPr>
      <p:guideLst>
        <p:guide orient="horz" pos="2160"/>
        <p:guide pos="2880"/>
      </p:guideLst>
    </p:cSldViewPr>
  </p:slideViewPr>
  <p:outlineViewPr>
    <p:cViewPr>
      <p:scale>
        <a:sx n="33" d="100"/>
        <a:sy n="33" d="100"/>
      </p:scale>
      <p:origin x="0" y="275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commentAuthors" Target="commentAuthors.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77059EA-B596-4F48-8EFA-07C33F2F953F}" type="datetimeFigureOut">
              <a:rPr lang="en-US" smtClean="0"/>
              <a:t>/12/115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11DAC8-D780-FC44-A799-6F980E490609}" type="slidenum">
              <a:rPr lang="en-US" smtClean="0"/>
              <a:t>‹#›</a:t>
            </a:fld>
            <a:endParaRPr lang="en-US"/>
          </a:p>
        </p:txBody>
      </p:sp>
    </p:spTree>
    <p:extLst>
      <p:ext uri="{BB962C8B-B14F-4D97-AF65-F5344CB8AC3E}">
        <p14:creationId xmlns:p14="http://schemas.microsoft.com/office/powerpoint/2010/main" val="24260407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6C13FF-9397-8C42-93A6-FE798669CD6F}" type="datetimeFigureOut">
              <a:rPr lang="en-US" smtClean="0"/>
              <a:t>/12/115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B498E9-1301-0846-9CB4-748703685ED5}" type="slidenum">
              <a:rPr lang="en-US" smtClean="0"/>
              <a:t>‹#›</a:t>
            </a:fld>
            <a:endParaRPr lang="en-US"/>
          </a:p>
        </p:txBody>
      </p:sp>
    </p:spTree>
    <p:extLst>
      <p:ext uri="{BB962C8B-B14F-4D97-AF65-F5344CB8AC3E}">
        <p14:creationId xmlns:p14="http://schemas.microsoft.com/office/powerpoint/2010/main" val="4102055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txBox="1">
            <a:spLocks noChangeArrowheads="1"/>
          </p:cNvSpPr>
          <p:nvPr/>
        </p:nvSpPr>
        <p:spPr bwMode="auto">
          <a:xfrm>
            <a:off x="4398963" y="9555163"/>
            <a:ext cx="3373437" cy="503237"/>
          </a:xfrm>
          <a:prstGeom prst="rect">
            <a:avLst/>
          </a:prstGeom>
          <a:noFill/>
          <a:ln w="9525">
            <a:noFill/>
            <a:miter lim="800000"/>
            <a:headEnd/>
            <a:tailEnd/>
          </a:ln>
        </p:spPr>
        <p:txBody>
          <a:bodyPr wrap="none" lIns="0" tIns="0" rIns="0" bIns="0" anchor="b"/>
          <a:lstStyle/>
          <a:p>
            <a:fld id="{8424F3EB-12FF-46E8-A1CA-33AD8D35347A}" type="slidenum">
              <a:rPr lang="en-US">
                <a:solidFill>
                  <a:srgbClr val="000000"/>
                </a:solidFill>
                <a:latin typeface="Arial" pitchFamily="34" charset="0"/>
                <a:cs typeface="DejaVu Sans" pitchFamily="34" charset="0"/>
              </a:rPr>
              <a:pPr/>
              <a:t>32</a:t>
            </a:fld>
            <a:endParaRPr lang="en-US">
              <a:solidFill>
                <a:srgbClr val="000000"/>
              </a:solidFill>
              <a:latin typeface="Arial" pitchFamily="34" charset="0"/>
              <a:cs typeface="DejaVu Sans" pitchFamily="34" charset="0"/>
            </a:endParaRPr>
          </a:p>
        </p:txBody>
      </p:sp>
      <p:sp>
        <p:nvSpPr>
          <p:cNvPr id="49155" name="Text Box 1"/>
          <p:cNvSpPr txBox="1">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770A727-A45A-4A9F-BB4A-B0C3569E2D0F}" type="slidenum">
              <a:rPr lang="en-US" sz="1200">
                <a:solidFill>
                  <a:srgbClr val="000000"/>
                </a:solidFill>
                <a:latin typeface="Arial" pitchFamily="34" charset="0"/>
                <a:cs typeface="DejaVu Sans"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32</a:t>
            </a:fld>
            <a:endParaRPr lang="en-US" sz="1200">
              <a:solidFill>
                <a:srgbClr val="000000"/>
              </a:solidFill>
              <a:latin typeface="Arial" pitchFamily="34" charset="0"/>
              <a:cs typeface="DejaVu Sans" pitchFamily="34" charset="0"/>
            </a:endParaRPr>
          </a:p>
        </p:txBody>
      </p:sp>
      <p:sp>
        <p:nvSpPr>
          <p:cNvPr id="49156" name="Text Box 2"/>
          <p:cNvSpPr txBox="1">
            <a:spLocks noChangeArrowheads="1"/>
          </p:cNvSpPr>
          <p:nvPr/>
        </p:nvSpPr>
        <p:spPr bwMode="auto">
          <a:xfrm>
            <a:off x="1143000" y="685800"/>
            <a:ext cx="4572000" cy="3429000"/>
          </a:xfrm>
          <a:prstGeom prst="rect">
            <a:avLst/>
          </a:prstGeom>
          <a:solidFill>
            <a:srgbClr val="FFFFFF"/>
          </a:solidFill>
          <a:ln w="9528">
            <a:solidFill>
              <a:srgbClr val="000000"/>
            </a:solidFill>
            <a:miter lim="800000"/>
            <a:headEnd/>
            <a:tailEnd/>
          </a:ln>
        </p:spPr>
        <p:txBody>
          <a:bodyPr wrap="none" anchor="ctr"/>
          <a:lstStyle/>
          <a:p>
            <a:endParaRPr lang="en-US">
              <a:solidFill>
                <a:srgbClr val="000000"/>
              </a:solidFill>
              <a:latin typeface="Arial" pitchFamily="34" charset="0"/>
              <a:cs typeface="DejaVu Sans" pitchFamily="34" charset="0"/>
            </a:endParaRPr>
          </a:p>
        </p:txBody>
      </p:sp>
      <p:sp>
        <p:nvSpPr>
          <p:cNvPr id="49157" name="Rectangle 3"/>
          <p:cNvSpPr txBox="1">
            <a:spLocks noGrp="1"/>
          </p:cNvSpPr>
          <p:nvPr>
            <p:ph type="body" sz="quarter" idx="1"/>
          </p:nvPr>
        </p:nvSpPr>
        <p:spPr bwMode="auto">
          <a:xfrm>
            <a:off x="685800" y="4343400"/>
            <a:ext cx="5486400" cy="4208463"/>
          </a:xfrm>
          <a:noFill/>
        </p:spPr>
        <p:txBody>
          <a:bodyPr numCol="1" anchor="ctr">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A775802F-D3FB-405E-98E4-A65F66B29444}" type="slidenum">
              <a:rPr lang="en-US" sz="1400">
                <a:solidFill>
                  <a:srgbClr val="FFFFFF"/>
                </a:solidFill>
                <a:latin typeface="Arial" pitchFamily="34" charset="0"/>
                <a:cs typeface="DejaVu Sans" pitchFamily="34" charset="0"/>
              </a:rPr>
              <a:pPr algn="ctr"/>
              <a:t>33</a:t>
            </a:fld>
            <a:endParaRPr lang="en-US">
              <a:solidFill>
                <a:srgbClr val="000000"/>
              </a:solidFill>
              <a:latin typeface="Arial" pitchFamily="34" charset="0"/>
              <a:cs typeface="DejaVu Sans" pitchFamily="34" charset="0"/>
            </a:endParaRPr>
          </a:p>
        </p:txBody>
      </p:sp>
      <p:sp>
        <p:nvSpPr>
          <p:cNvPr id="50179"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DE9DC5AD-7427-4F08-91FD-1DB2216BEACF}" type="slidenum">
              <a:rPr lang="en-US" sz="1200">
                <a:solidFill>
                  <a:srgbClr val="000000"/>
                </a:solidFill>
                <a:latin typeface="Arial" pitchFamily="34" charset="0"/>
                <a:cs typeface="DejaVu Sans" pitchFamily="34" charset="0"/>
              </a:rPr>
              <a:pPr algn="r"/>
              <a:t>33</a:t>
            </a:fld>
            <a:endParaRPr lang="en-US">
              <a:solidFill>
                <a:srgbClr val="000000"/>
              </a:solidFill>
              <a:latin typeface="Arial" pitchFamily="34" charset="0"/>
              <a:cs typeface="DejaVu Sans" pitchFamily="34" charset="0"/>
            </a:endParaRPr>
          </a:p>
        </p:txBody>
      </p:sp>
      <p:sp>
        <p:nvSpPr>
          <p:cNvPr id="50180"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50181"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F976AB37-88F2-44CB-A73D-0CA1AB08BDC2}" type="slidenum">
              <a:rPr lang="en-US" sz="1400">
                <a:solidFill>
                  <a:srgbClr val="FFFFFF"/>
                </a:solidFill>
                <a:latin typeface="Arial" pitchFamily="34" charset="0"/>
                <a:cs typeface="DejaVu Sans" pitchFamily="34" charset="0"/>
              </a:rPr>
              <a:pPr algn="ctr"/>
              <a:t>34</a:t>
            </a:fld>
            <a:endParaRPr lang="en-US">
              <a:solidFill>
                <a:srgbClr val="000000"/>
              </a:solidFill>
              <a:latin typeface="Arial" pitchFamily="34" charset="0"/>
              <a:cs typeface="DejaVu Sans" pitchFamily="34" charset="0"/>
            </a:endParaRPr>
          </a:p>
        </p:txBody>
      </p:sp>
      <p:sp>
        <p:nvSpPr>
          <p:cNvPr id="51203"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B17AAB08-3824-404A-9374-F477BF0FC897}" type="slidenum">
              <a:rPr lang="en-US" sz="1200">
                <a:solidFill>
                  <a:srgbClr val="000000"/>
                </a:solidFill>
                <a:latin typeface="Arial" pitchFamily="34" charset="0"/>
                <a:cs typeface="DejaVu Sans" pitchFamily="34" charset="0"/>
              </a:rPr>
              <a:pPr algn="r"/>
              <a:t>34</a:t>
            </a:fld>
            <a:endParaRPr lang="en-US">
              <a:solidFill>
                <a:srgbClr val="000000"/>
              </a:solidFill>
              <a:latin typeface="Arial" pitchFamily="34" charset="0"/>
              <a:cs typeface="DejaVu Sans" pitchFamily="34" charset="0"/>
            </a:endParaRPr>
          </a:p>
        </p:txBody>
      </p:sp>
      <p:sp>
        <p:nvSpPr>
          <p:cNvPr id="51204"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51205"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F976AB37-88F2-44CB-A73D-0CA1AB08BDC2}" type="slidenum">
              <a:rPr lang="en-US" sz="1400">
                <a:solidFill>
                  <a:srgbClr val="FFFFFF"/>
                </a:solidFill>
                <a:latin typeface="Arial" pitchFamily="34" charset="0"/>
                <a:cs typeface="DejaVu Sans" pitchFamily="34" charset="0"/>
              </a:rPr>
              <a:pPr algn="ctr"/>
              <a:t>35</a:t>
            </a:fld>
            <a:endParaRPr lang="en-US">
              <a:solidFill>
                <a:srgbClr val="000000"/>
              </a:solidFill>
              <a:latin typeface="Arial" pitchFamily="34" charset="0"/>
              <a:cs typeface="DejaVu Sans" pitchFamily="34" charset="0"/>
            </a:endParaRPr>
          </a:p>
        </p:txBody>
      </p:sp>
      <p:sp>
        <p:nvSpPr>
          <p:cNvPr id="51203"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B17AAB08-3824-404A-9374-F477BF0FC897}" type="slidenum">
              <a:rPr lang="en-US" sz="1200">
                <a:solidFill>
                  <a:srgbClr val="000000"/>
                </a:solidFill>
                <a:latin typeface="Arial" pitchFamily="34" charset="0"/>
                <a:cs typeface="DejaVu Sans" pitchFamily="34" charset="0"/>
              </a:rPr>
              <a:pPr algn="r"/>
              <a:t>35</a:t>
            </a:fld>
            <a:endParaRPr lang="en-US">
              <a:solidFill>
                <a:srgbClr val="000000"/>
              </a:solidFill>
              <a:latin typeface="Arial" pitchFamily="34" charset="0"/>
              <a:cs typeface="DejaVu Sans" pitchFamily="34" charset="0"/>
            </a:endParaRPr>
          </a:p>
        </p:txBody>
      </p:sp>
      <p:sp>
        <p:nvSpPr>
          <p:cNvPr id="51204"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51205"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F976AB37-88F2-44CB-A73D-0CA1AB08BDC2}" type="slidenum">
              <a:rPr lang="en-US" sz="1400">
                <a:solidFill>
                  <a:srgbClr val="FFFFFF"/>
                </a:solidFill>
                <a:latin typeface="Arial" pitchFamily="34" charset="0"/>
                <a:cs typeface="DejaVu Sans" pitchFamily="34" charset="0"/>
              </a:rPr>
              <a:pPr algn="ctr"/>
              <a:t>36</a:t>
            </a:fld>
            <a:endParaRPr lang="en-US">
              <a:solidFill>
                <a:srgbClr val="000000"/>
              </a:solidFill>
              <a:latin typeface="Arial" pitchFamily="34" charset="0"/>
              <a:cs typeface="DejaVu Sans" pitchFamily="34" charset="0"/>
            </a:endParaRPr>
          </a:p>
        </p:txBody>
      </p:sp>
      <p:sp>
        <p:nvSpPr>
          <p:cNvPr id="51203"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B17AAB08-3824-404A-9374-F477BF0FC897}" type="slidenum">
              <a:rPr lang="en-US" sz="1200">
                <a:solidFill>
                  <a:srgbClr val="000000"/>
                </a:solidFill>
                <a:latin typeface="Arial" pitchFamily="34" charset="0"/>
                <a:cs typeface="DejaVu Sans" pitchFamily="34" charset="0"/>
              </a:rPr>
              <a:pPr algn="r"/>
              <a:t>36</a:t>
            </a:fld>
            <a:endParaRPr lang="en-US">
              <a:solidFill>
                <a:srgbClr val="000000"/>
              </a:solidFill>
              <a:latin typeface="Arial" pitchFamily="34" charset="0"/>
              <a:cs typeface="DejaVu Sans" pitchFamily="34" charset="0"/>
            </a:endParaRPr>
          </a:p>
        </p:txBody>
      </p:sp>
      <p:sp>
        <p:nvSpPr>
          <p:cNvPr id="51204"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51205"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E34AE3E8-339C-470F-8753-C621DE39F540}" type="slidenum">
              <a:rPr lang="en-US" sz="1400">
                <a:solidFill>
                  <a:srgbClr val="FFFFFF"/>
                </a:solidFill>
                <a:latin typeface="Arial" pitchFamily="34" charset="0"/>
                <a:cs typeface="DejaVu Sans" pitchFamily="34" charset="0"/>
              </a:rPr>
              <a:pPr algn="ctr"/>
              <a:t>23</a:t>
            </a:fld>
            <a:endParaRPr lang="en-US">
              <a:solidFill>
                <a:srgbClr val="000000"/>
              </a:solidFill>
              <a:latin typeface="Arial" pitchFamily="34" charset="0"/>
              <a:cs typeface="DejaVu Sans" pitchFamily="34" charset="0"/>
            </a:endParaRPr>
          </a:p>
        </p:txBody>
      </p:sp>
      <p:sp>
        <p:nvSpPr>
          <p:cNvPr id="40963"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AD17F1D9-5DF1-4952-A7C3-BA0DA421A8B2}" type="slidenum">
              <a:rPr lang="en-US" sz="1200">
                <a:solidFill>
                  <a:srgbClr val="000000"/>
                </a:solidFill>
                <a:latin typeface="Arial" pitchFamily="34" charset="0"/>
                <a:cs typeface="DejaVu Sans" pitchFamily="34" charset="0"/>
              </a:rPr>
              <a:pPr algn="r"/>
              <a:t>23</a:t>
            </a:fld>
            <a:endParaRPr lang="en-US">
              <a:solidFill>
                <a:srgbClr val="000000"/>
              </a:solidFill>
              <a:latin typeface="Arial" pitchFamily="34" charset="0"/>
              <a:cs typeface="DejaVu Sans" pitchFamily="34" charset="0"/>
            </a:endParaRPr>
          </a:p>
        </p:txBody>
      </p:sp>
      <p:sp>
        <p:nvSpPr>
          <p:cNvPr id="40964"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40965"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EF60C1F2-445E-4424-9DDC-37A5F0B13D4B}" type="slidenum">
              <a:rPr lang="en-US" sz="1400">
                <a:solidFill>
                  <a:srgbClr val="FFFFFF"/>
                </a:solidFill>
                <a:latin typeface="Arial" pitchFamily="34" charset="0"/>
                <a:cs typeface="DejaVu Sans" pitchFamily="34" charset="0"/>
              </a:rPr>
              <a:pPr algn="ctr"/>
              <a:t>24</a:t>
            </a:fld>
            <a:endParaRPr lang="en-US">
              <a:solidFill>
                <a:srgbClr val="000000"/>
              </a:solidFill>
              <a:latin typeface="Arial" pitchFamily="34" charset="0"/>
              <a:cs typeface="DejaVu Sans" pitchFamily="34" charset="0"/>
            </a:endParaRPr>
          </a:p>
        </p:txBody>
      </p:sp>
      <p:sp>
        <p:nvSpPr>
          <p:cNvPr id="41987"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17CCC818-39C2-4991-AE8C-4433D68E956A}" type="slidenum">
              <a:rPr lang="en-US" sz="1200">
                <a:solidFill>
                  <a:srgbClr val="000000"/>
                </a:solidFill>
                <a:latin typeface="Arial" pitchFamily="34" charset="0"/>
                <a:cs typeface="DejaVu Sans" pitchFamily="34" charset="0"/>
              </a:rPr>
              <a:pPr algn="r"/>
              <a:t>24</a:t>
            </a:fld>
            <a:endParaRPr lang="en-US">
              <a:solidFill>
                <a:srgbClr val="000000"/>
              </a:solidFill>
              <a:latin typeface="Arial" pitchFamily="34" charset="0"/>
              <a:cs typeface="DejaVu Sans" pitchFamily="34" charset="0"/>
            </a:endParaRPr>
          </a:p>
        </p:txBody>
      </p:sp>
      <p:sp>
        <p:nvSpPr>
          <p:cNvPr id="41988"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41989"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C23AF928-AB2D-43DF-B704-E3631A396295}" type="slidenum">
              <a:rPr lang="en-US" sz="1400">
                <a:solidFill>
                  <a:srgbClr val="FFFFFF"/>
                </a:solidFill>
                <a:latin typeface="Arial" pitchFamily="34" charset="0"/>
                <a:cs typeface="DejaVu Sans" pitchFamily="34" charset="0"/>
              </a:rPr>
              <a:pPr algn="ctr"/>
              <a:t>25</a:t>
            </a:fld>
            <a:endParaRPr lang="en-US">
              <a:solidFill>
                <a:srgbClr val="000000"/>
              </a:solidFill>
              <a:latin typeface="Arial" pitchFamily="34" charset="0"/>
              <a:cs typeface="DejaVu Sans" pitchFamily="34" charset="0"/>
            </a:endParaRPr>
          </a:p>
        </p:txBody>
      </p:sp>
      <p:sp>
        <p:nvSpPr>
          <p:cNvPr id="43011"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99E2271E-FE3B-4DB0-A1A0-E18278618301}" type="slidenum">
              <a:rPr lang="en-US" sz="1200">
                <a:solidFill>
                  <a:srgbClr val="000000"/>
                </a:solidFill>
                <a:latin typeface="Arial" pitchFamily="34" charset="0"/>
                <a:cs typeface="DejaVu Sans" pitchFamily="34" charset="0"/>
              </a:rPr>
              <a:pPr algn="r"/>
              <a:t>25</a:t>
            </a:fld>
            <a:endParaRPr lang="en-US">
              <a:solidFill>
                <a:srgbClr val="000000"/>
              </a:solidFill>
              <a:latin typeface="Arial" pitchFamily="34" charset="0"/>
              <a:cs typeface="DejaVu Sans" pitchFamily="34" charset="0"/>
            </a:endParaRPr>
          </a:p>
        </p:txBody>
      </p:sp>
      <p:sp>
        <p:nvSpPr>
          <p:cNvPr id="43012"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43013"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txBox="1">
            <a:spLocks noChangeArrowheads="1"/>
          </p:cNvSpPr>
          <p:nvPr/>
        </p:nvSpPr>
        <p:spPr bwMode="auto">
          <a:xfrm>
            <a:off x="4398963" y="9555163"/>
            <a:ext cx="3373437" cy="503237"/>
          </a:xfrm>
          <a:prstGeom prst="rect">
            <a:avLst/>
          </a:prstGeom>
          <a:noFill/>
          <a:ln w="9525">
            <a:noFill/>
            <a:miter lim="800000"/>
            <a:headEnd/>
            <a:tailEnd/>
          </a:ln>
        </p:spPr>
        <p:txBody>
          <a:bodyPr wrap="none" lIns="0" tIns="0" rIns="0" bIns="0" anchor="b"/>
          <a:lstStyle/>
          <a:p>
            <a:fld id="{C20FE590-CD0B-415D-82FF-8E8CA3A2E257}" type="slidenum">
              <a:rPr lang="en-US">
                <a:solidFill>
                  <a:srgbClr val="000000"/>
                </a:solidFill>
                <a:latin typeface="Arial" pitchFamily="34" charset="0"/>
                <a:cs typeface="DejaVu Sans" pitchFamily="34" charset="0"/>
              </a:rPr>
              <a:pPr/>
              <a:t>27</a:t>
            </a:fld>
            <a:endParaRPr lang="en-US">
              <a:solidFill>
                <a:srgbClr val="000000"/>
              </a:solidFill>
              <a:latin typeface="Arial" pitchFamily="34" charset="0"/>
              <a:cs typeface="DejaVu Sans" pitchFamily="34" charset="0"/>
            </a:endParaRPr>
          </a:p>
        </p:txBody>
      </p:sp>
      <p:sp>
        <p:nvSpPr>
          <p:cNvPr id="44035" name="Text Box 1"/>
          <p:cNvSpPr txBox="1">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8C43B9D-1968-49FF-999E-8AECB909E910}" type="slidenum">
              <a:rPr lang="en-US" sz="1200">
                <a:solidFill>
                  <a:srgbClr val="000000"/>
                </a:solidFill>
                <a:latin typeface="Arial" pitchFamily="34" charset="0"/>
                <a:cs typeface="DejaVu Sans"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en-US" sz="1200">
              <a:solidFill>
                <a:srgbClr val="000000"/>
              </a:solidFill>
              <a:latin typeface="Arial" pitchFamily="34" charset="0"/>
              <a:cs typeface="DejaVu Sans" pitchFamily="34" charset="0"/>
            </a:endParaRPr>
          </a:p>
        </p:txBody>
      </p:sp>
      <p:sp>
        <p:nvSpPr>
          <p:cNvPr id="44036" name="Text Box 2"/>
          <p:cNvSpPr txBox="1">
            <a:spLocks noChangeArrowheads="1"/>
          </p:cNvSpPr>
          <p:nvPr/>
        </p:nvSpPr>
        <p:spPr bwMode="auto">
          <a:xfrm>
            <a:off x="1143000" y="685800"/>
            <a:ext cx="4572000" cy="3429000"/>
          </a:xfrm>
          <a:prstGeom prst="rect">
            <a:avLst/>
          </a:prstGeom>
          <a:solidFill>
            <a:srgbClr val="FFFFFF"/>
          </a:solidFill>
          <a:ln w="9528">
            <a:solidFill>
              <a:srgbClr val="000000"/>
            </a:solidFill>
            <a:miter lim="800000"/>
            <a:headEnd/>
            <a:tailEnd/>
          </a:ln>
        </p:spPr>
        <p:txBody>
          <a:bodyPr wrap="none" anchor="ctr"/>
          <a:lstStyle/>
          <a:p>
            <a:endParaRPr lang="en-US">
              <a:solidFill>
                <a:srgbClr val="000000"/>
              </a:solidFill>
              <a:latin typeface="Arial" pitchFamily="34" charset="0"/>
              <a:cs typeface="DejaVu Sans" pitchFamily="34" charset="0"/>
            </a:endParaRPr>
          </a:p>
        </p:txBody>
      </p:sp>
      <p:sp>
        <p:nvSpPr>
          <p:cNvPr id="44037" name="Rectangle 3"/>
          <p:cNvSpPr txBox="1">
            <a:spLocks noGrp="1"/>
          </p:cNvSpPr>
          <p:nvPr>
            <p:ph type="body" sz="quarter" idx="1"/>
          </p:nvPr>
        </p:nvSpPr>
        <p:spPr bwMode="auto">
          <a:xfrm>
            <a:off x="685800" y="4343400"/>
            <a:ext cx="5486400" cy="4208463"/>
          </a:xfrm>
          <a:noFill/>
        </p:spPr>
        <p:txBody>
          <a:bodyPr numCol="1" anchor="ctr">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E97661F0-1C25-413C-A7FC-68FC822B0EB0}" type="slidenum">
              <a:rPr lang="en-US" sz="1400">
                <a:solidFill>
                  <a:srgbClr val="FFFFFF"/>
                </a:solidFill>
                <a:latin typeface="Arial" pitchFamily="34" charset="0"/>
                <a:cs typeface="DejaVu Sans" pitchFamily="34" charset="0"/>
              </a:rPr>
              <a:pPr algn="ctr"/>
              <a:t>28</a:t>
            </a:fld>
            <a:endParaRPr lang="en-US">
              <a:solidFill>
                <a:srgbClr val="000000"/>
              </a:solidFill>
              <a:latin typeface="Arial" pitchFamily="34" charset="0"/>
              <a:cs typeface="DejaVu Sans" pitchFamily="34" charset="0"/>
            </a:endParaRPr>
          </a:p>
        </p:txBody>
      </p:sp>
      <p:sp>
        <p:nvSpPr>
          <p:cNvPr id="45059"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87ABA121-121E-4540-9F06-8BB57BAA8B17}" type="slidenum">
              <a:rPr lang="en-US" sz="1200">
                <a:solidFill>
                  <a:srgbClr val="000000"/>
                </a:solidFill>
                <a:latin typeface="Arial" pitchFamily="34" charset="0"/>
                <a:cs typeface="DejaVu Sans" pitchFamily="34" charset="0"/>
              </a:rPr>
              <a:pPr algn="r"/>
              <a:t>28</a:t>
            </a:fld>
            <a:endParaRPr lang="en-US">
              <a:solidFill>
                <a:srgbClr val="000000"/>
              </a:solidFill>
              <a:latin typeface="Arial" pitchFamily="34" charset="0"/>
              <a:cs typeface="DejaVu Sans" pitchFamily="34" charset="0"/>
            </a:endParaRPr>
          </a:p>
        </p:txBody>
      </p:sp>
      <p:sp>
        <p:nvSpPr>
          <p:cNvPr id="45060"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45061"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txBox="1">
            <a:spLocks noChangeArrowheads="1"/>
          </p:cNvSpPr>
          <p:nvPr/>
        </p:nvSpPr>
        <p:spPr bwMode="auto">
          <a:xfrm>
            <a:off x="4398963" y="9555163"/>
            <a:ext cx="3373437" cy="503237"/>
          </a:xfrm>
          <a:prstGeom prst="rect">
            <a:avLst/>
          </a:prstGeom>
          <a:noFill/>
          <a:ln w="9525">
            <a:noFill/>
            <a:miter lim="800000"/>
            <a:headEnd/>
            <a:tailEnd/>
          </a:ln>
        </p:spPr>
        <p:txBody>
          <a:bodyPr wrap="none" lIns="0" tIns="0" rIns="0" bIns="0" anchor="b"/>
          <a:lstStyle/>
          <a:p>
            <a:fld id="{330BB862-440E-4D1C-9187-92CD43D6165A}" type="slidenum">
              <a:rPr lang="en-US">
                <a:solidFill>
                  <a:srgbClr val="000000"/>
                </a:solidFill>
                <a:latin typeface="Arial" pitchFamily="34" charset="0"/>
                <a:cs typeface="DejaVu Sans" pitchFamily="34" charset="0"/>
              </a:rPr>
              <a:pPr/>
              <a:t>29</a:t>
            </a:fld>
            <a:endParaRPr lang="en-US">
              <a:solidFill>
                <a:srgbClr val="000000"/>
              </a:solidFill>
              <a:latin typeface="Arial" pitchFamily="34" charset="0"/>
              <a:cs typeface="DejaVu Sans" pitchFamily="34" charset="0"/>
            </a:endParaRPr>
          </a:p>
        </p:txBody>
      </p:sp>
      <p:sp>
        <p:nvSpPr>
          <p:cNvPr id="46083" name="Text Box 1"/>
          <p:cNvSpPr txBox="1">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A3D4517-2510-4315-9109-24F6BFAA44B2}" type="slidenum">
              <a:rPr lang="en-US" sz="1200">
                <a:solidFill>
                  <a:srgbClr val="000000"/>
                </a:solidFill>
                <a:latin typeface="Arial" pitchFamily="34" charset="0"/>
                <a:cs typeface="DejaVu Sans"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29</a:t>
            </a:fld>
            <a:endParaRPr lang="en-US" sz="1200">
              <a:solidFill>
                <a:srgbClr val="000000"/>
              </a:solidFill>
              <a:latin typeface="Arial" pitchFamily="34" charset="0"/>
              <a:cs typeface="DejaVu Sans" pitchFamily="34" charset="0"/>
            </a:endParaRPr>
          </a:p>
        </p:txBody>
      </p:sp>
      <p:sp>
        <p:nvSpPr>
          <p:cNvPr id="46084" name="Text Box 2"/>
          <p:cNvSpPr txBox="1">
            <a:spLocks noChangeArrowheads="1"/>
          </p:cNvSpPr>
          <p:nvPr/>
        </p:nvSpPr>
        <p:spPr bwMode="auto">
          <a:xfrm>
            <a:off x="1143000" y="685800"/>
            <a:ext cx="4572000" cy="3429000"/>
          </a:xfrm>
          <a:prstGeom prst="rect">
            <a:avLst/>
          </a:prstGeom>
          <a:solidFill>
            <a:srgbClr val="FFFFFF"/>
          </a:solidFill>
          <a:ln w="9528">
            <a:solidFill>
              <a:srgbClr val="000000"/>
            </a:solidFill>
            <a:miter lim="800000"/>
            <a:headEnd/>
            <a:tailEnd/>
          </a:ln>
        </p:spPr>
        <p:txBody>
          <a:bodyPr wrap="none" anchor="ctr"/>
          <a:lstStyle/>
          <a:p>
            <a:endParaRPr lang="en-US">
              <a:solidFill>
                <a:srgbClr val="000000"/>
              </a:solidFill>
              <a:latin typeface="Arial" pitchFamily="34" charset="0"/>
              <a:cs typeface="DejaVu Sans" pitchFamily="34" charset="0"/>
            </a:endParaRPr>
          </a:p>
        </p:txBody>
      </p:sp>
      <p:sp>
        <p:nvSpPr>
          <p:cNvPr id="46085" name="Rectangle 3"/>
          <p:cNvSpPr txBox="1">
            <a:spLocks noGrp="1"/>
          </p:cNvSpPr>
          <p:nvPr>
            <p:ph type="body" sz="quarter" idx="1"/>
          </p:nvPr>
        </p:nvSpPr>
        <p:spPr bwMode="auto">
          <a:xfrm>
            <a:off x="685800" y="4343400"/>
            <a:ext cx="5486400" cy="4208463"/>
          </a:xfrm>
          <a:noFill/>
        </p:spPr>
        <p:txBody>
          <a:bodyPr numCol="1" anchor="ctr">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txBox="1">
            <a:spLocks noChangeArrowheads="1"/>
          </p:cNvSpPr>
          <p:nvPr/>
        </p:nvSpPr>
        <p:spPr bwMode="auto">
          <a:xfrm>
            <a:off x="4398963" y="9555163"/>
            <a:ext cx="3373437" cy="503237"/>
          </a:xfrm>
          <a:prstGeom prst="rect">
            <a:avLst/>
          </a:prstGeom>
          <a:noFill/>
          <a:ln w="9525">
            <a:noFill/>
            <a:miter lim="800000"/>
            <a:headEnd/>
            <a:tailEnd/>
          </a:ln>
        </p:spPr>
        <p:txBody>
          <a:bodyPr wrap="none" lIns="0" tIns="0" rIns="0" bIns="0" anchor="b"/>
          <a:lstStyle/>
          <a:p>
            <a:fld id="{3CF3DDBC-721F-489F-B68D-EA165ACB9B48}" type="slidenum">
              <a:rPr lang="en-US">
                <a:solidFill>
                  <a:srgbClr val="000000"/>
                </a:solidFill>
                <a:latin typeface="Arial" pitchFamily="34" charset="0"/>
                <a:cs typeface="DejaVu Sans" pitchFamily="34" charset="0"/>
              </a:rPr>
              <a:pPr/>
              <a:t>30</a:t>
            </a:fld>
            <a:endParaRPr lang="en-US">
              <a:solidFill>
                <a:srgbClr val="000000"/>
              </a:solidFill>
              <a:latin typeface="Arial" pitchFamily="34" charset="0"/>
              <a:cs typeface="DejaVu Sans" pitchFamily="34" charset="0"/>
            </a:endParaRPr>
          </a:p>
        </p:txBody>
      </p:sp>
      <p:sp>
        <p:nvSpPr>
          <p:cNvPr id="47107" name="Text Box 1"/>
          <p:cNvSpPr txBox="1">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D54F04F-8373-4A70-9438-8E5BF08A1CA3}" type="slidenum">
              <a:rPr lang="en-US" sz="1200">
                <a:solidFill>
                  <a:srgbClr val="000000"/>
                </a:solidFill>
                <a:latin typeface="Arial" pitchFamily="34" charset="0"/>
                <a:cs typeface="DejaVu Sans"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30</a:t>
            </a:fld>
            <a:endParaRPr lang="en-US" sz="1200">
              <a:solidFill>
                <a:srgbClr val="000000"/>
              </a:solidFill>
              <a:latin typeface="Arial" pitchFamily="34" charset="0"/>
              <a:cs typeface="DejaVu Sans" pitchFamily="34" charset="0"/>
            </a:endParaRPr>
          </a:p>
        </p:txBody>
      </p:sp>
      <p:sp>
        <p:nvSpPr>
          <p:cNvPr id="47108" name="Text Box 2"/>
          <p:cNvSpPr txBox="1">
            <a:spLocks noChangeArrowheads="1"/>
          </p:cNvSpPr>
          <p:nvPr/>
        </p:nvSpPr>
        <p:spPr bwMode="auto">
          <a:xfrm>
            <a:off x="1143000" y="685800"/>
            <a:ext cx="4572000" cy="3429000"/>
          </a:xfrm>
          <a:prstGeom prst="rect">
            <a:avLst/>
          </a:prstGeom>
          <a:solidFill>
            <a:srgbClr val="FFFFFF"/>
          </a:solidFill>
          <a:ln w="9528">
            <a:solidFill>
              <a:srgbClr val="000000"/>
            </a:solidFill>
            <a:miter lim="800000"/>
            <a:headEnd/>
            <a:tailEnd/>
          </a:ln>
        </p:spPr>
        <p:txBody>
          <a:bodyPr wrap="none" anchor="ctr"/>
          <a:lstStyle/>
          <a:p>
            <a:endParaRPr lang="en-US">
              <a:solidFill>
                <a:srgbClr val="000000"/>
              </a:solidFill>
              <a:latin typeface="Arial" pitchFamily="34" charset="0"/>
              <a:cs typeface="DejaVu Sans" pitchFamily="34" charset="0"/>
            </a:endParaRPr>
          </a:p>
        </p:txBody>
      </p:sp>
      <p:sp>
        <p:nvSpPr>
          <p:cNvPr id="47109" name="Rectangle 3"/>
          <p:cNvSpPr txBox="1">
            <a:spLocks noGrp="1"/>
          </p:cNvSpPr>
          <p:nvPr>
            <p:ph type="body" sz="quarter" idx="1"/>
          </p:nvPr>
        </p:nvSpPr>
        <p:spPr bwMode="auto">
          <a:xfrm>
            <a:off x="685800" y="4343400"/>
            <a:ext cx="5486400" cy="4208463"/>
          </a:xfrm>
          <a:noFill/>
        </p:spPr>
        <p:txBody>
          <a:bodyPr numCol="1" anchor="ctr">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Shape 1"/>
          <p:cNvSpPr txBox="1">
            <a:spLocks noChangeArrowheads="1"/>
          </p:cNvSpPr>
          <p:nvPr/>
        </p:nvSpPr>
        <p:spPr bwMode="auto">
          <a:xfrm>
            <a:off x="0" y="0"/>
            <a:ext cx="0" cy="0"/>
          </a:xfrm>
          <a:prstGeom prst="rect">
            <a:avLst/>
          </a:prstGeom>
          <a:noFill/>
          <a:ln w="9525">
            <a:noFill/>
            <a:miter lim="800000"/>
            <a:headEnd/>
            <a:tailEnd/>
          </a:ln>
        </p:spPr>
        <p:txBody>
          <a:bodyPr lIns="90004" tIns="44997" rIns="90004" bIns="44997" anchorCtr="1"/>
          <a:lstStyle/>
          <a:p>
            <a:pPr algn="ctr"/>
            <a:fld id="{B20F3311-F0FD-414C-8105-8F8E24FD6E60}" type="slidenum">
              <a:rPr lang="en-US" sz="1400">
                <a:solidFill>
                  <a:srgbClr val="FFFFFF"/>
                </a:solidFill>
                <a:latin typeface="Arial" pitchFamily="34" charset="0"/>
                <a:cs typeface="DejaVu Sans" pitchFamily="34" charset="0"/>
              </a:rPr>
              <a:pPr algn="ctr"/>
              <a:t>31</a:t>
            </a:fld>
            <a:endParaRPr lang="en-US">
              <a:solidFill>
                <a:srgbClr val="000000"/>
              </a:solidFill>
              <a:latin typeface="Arial" pitchFamily="34" charset="0"/>
              <a:cs typeface="DejaVu Sans" pitchFamily="34" charset="0"/>
            </a:endParaRPr>
          </a:p>
        </p:txBody>
      </p:sp>
      <p:sp>
        <p:nvSpPr>
          <p:cNvPr id="48131" name="CustomShape 2"/>
          <p:cNvSpPr>
            <a:spLocks noChangeArrowheads="1"/>
          </p:cNvSpPr>
          <p:nvPr/>
        </p:nvSpPr>
        <p:spPr bwMode="auto">
          <a:xfrm>
            <a:off x="3884613" y="8685213"/>
            <a:ext cx="2971800" cy="457200"/>
          </a:xfrm>
          <a:prstGeom prst="rect">
            <a:avLst/>
          </a:prstGeom>
          <a:noFill/>
          <a:ln w="9525">
            <a:noFill/>
            <a:miter lim="800000"/>
            <a:headEnd/>
            <a:tailEnd/>
          </a:ln>
        </p:spPr>
        <p:txBody>
          <a:bodyPr lIns="90004" tIns="46798" rIns="90004" bIns="46798" anchor="b"/>
          <a:lstStyle/>
          <a:p>
            <a:pPr algn="r"/>
            <a:fld id="{A70A3D46-9891-401B-AE1B-D658C2D13E9F}" type="slidenum">
              <a:rPr lang="en-US" sz="1200">
                <a:solidFill>
                  <a:srgbClr val="000000"/>
                </a:solidFill>
                <a:latin typeface="Arial" pitchFamily="34" charset="0"/>
                <a:cs typeface="DejaVu Sans" pitchFamily="34" charset="0"/>
              </a:rPr>
              <a:pPr algn="r"/>
              <a:t>31</a:t>
            </a:fld>
            <a:endParaRPr lang="en-US">
              <a:solidFill>
                <a:srgbClr val="000000"/>
              </a:solidFill>
              <a:latin typeface="Arial" pitchFamily="34" charset="0"/>
              <a:cs typeface="DejaVu Sans" pitchFamily="34" charset="0"/>
            </a:endParaRPr>
          </a:p>
        </p:txBody>
      </p:sp>
      <p:sp>
        <p:nvSpPr>
          <p:cNvPr id="48132" name="CustomShape 3"/>
          <p:cNvSpPr>
            <a:spLocks noChangeArrowheads="1"/>
          </p:cNvSpPr>
          <p:nvPr/>
        </p:nvSpPr>
        <p:spPr bwMode="auto">
          <a:xfrm>
            <a:off x="1143000" y="685800"/>
            <a:ext cx="4572000" cy="3429000"/>
          </a:xfrm>
          <a:prstGeom prst="rect">
            <a:avLst/>
          </a:prstGeom>
          <a:solidFill>
            <a:srgbClr val="FFFFFF"/>
          </a:solidFill>
          <a:ln w="9363">
            <a:solidFill>
              <a:srgbClr val="000000"/>
            </a:solidFill>
            <a:miter lim="800000"/>
            <a:headEnd/>
            <a:tailEnd/>
          </a:ln>
        </p:spPr>
        <p:txBody>
          <a:bodyPr/>
          <a:lstStyle/>
          <a:p>
            <a:endParaRPr lang="en-US">
              <a:solidFill>
                <a:srgbClr val="000000"/>
              </a:solidFill>
              <a:latin typeface="Arial" pitchFamily="34" charset="0"/>
              <a:cs typeface="DejaVu Sans" pitchFamily="34" charset="0"/>
            </a:endParaRPr>
          </a:p>
        </p:txBody>
      </p:sp>
      <p:sp>
        <p:nvSpPr>
          <p:cNvPr id="48133" name="PlaceHolder 4"/>
          <p:cNvSpPr txBox="1">
            <a:spLocks noGrp="1"/>
          </p:cNvSpPr>
          <p:nvPr>
            <p:ph type="body" sz="quarter" idx="1"/>
          </p:nvPr>
        </p:nvSpPr>
        <p:spPr bwMode="auto">
          <a:xfrm>
            <a:off x="685800" y="4343400"/>
            <a:ext cx="5486400" cy="4208463"/>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6" name="Slide Number Placeholder 5"/>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2697170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6" name="Slide Number Placeholder 5"/>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145396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6" name="Slide Number Placeholder 5"/>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369614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4" name="Slide Number Placeholder 3"/>
          <p:cNvSpPr>
            <a:spLocks noGrp="1"/>
          </p:cNvSpPr>
          <p:nvPr>
            <p:ph type="sldNum" sz="quarter" idx="12"/>
          </p:nvPr>
        </p:nvSpPr>
        <p:spPr/>
        <p:txBody>
          <a:bodyPr/>
          <a:lstStyle/>
          <a:p>
            <a:r>
              <a:rPr lang="en-US" smtClean="0"/>
              <a:t>(#)</a:t>
            </a:r>
            <a:endParaRPr lang="en-US" dirty="0"/>
          </a:p>
        </p:txBody>
      </p:sp>
    </p:spTree>
  </p:cSld>
  <p:clrMapOvr>
    <a:masterClrMapping/>
  </p:clrMapOvr>
  <p:transition xmlns:p14="http://schemas.microsoft.com/office/powerpoint/2010/mai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6" name="Slide Number Placeholder 5"/>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2761584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6" name="Slide Number Placeholder 5"/>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3399548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&lt;Jan 2015&gt;</a:t>
            </a:r>
            <a:endParaRPr lang="en-US"/>
          </a:p>
        </p:txBody>
      </p:sp>
      <p:sp>
        <p:nvSpPr>
          <p:cNvPr id="6" name="Footer Placeholder 5"/>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7" name="Slide Number Placeholder 6"/>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388018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&lt;Jan 2015&gt;</a:t>
            </a:r>
            <a:endParaRPr lang="en-US"/>
          </a:p>
        </p:txBody>
      </p:sp>
      <p:sp>
        <p:nvSpPr>
          <p:cNvPr id="8" name="Footer Placeholder 7"/>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9" name="Slide Number Placeholder 8"/>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1787447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&lt;Jan 2015&gt;</a:t>
            </a:r>
            <a:endParaRPr lang="en-US"/>
          </a:p>
        </p:txBody>
      </p:sp>
      <p:sp>
        <p:nvSpPr>
          <p:cNvPr id="4" name="Footer Placeholder 3"/>
          <p:cNvSpPr>
            <a:spLocks noGrp="1"/>
          </p:cNvSpPr>
          <p:nvPr>
            <p:ph type="ftr" sz="quarter" idx="11"/>
          </p:nvPr>
        </p:nvSpPr>
        <p:spPr/>
        <p:txBody>
          <a:body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4246067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&lt;Jan 2015&gt;</a:t>
            </a:r>
            <a:endParaRPr lang="en-US"/>
          </a:p>
        </p:txBody>
      </p:sp>
      <p:sp>
        <p:nvSpPr>
          <p:cNvPr id="3" name="Footer Placeholder 2"/>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4" name="Slide Number Placeholder 3"/>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3168352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&lt;Jan 2015&gt;</a:t>
            </a:r>
            <a:endParaRPr lang="en-US"/>
          </a:p>
        </p:txBody>
      </p:sp>
      <p:sp>
        <p:nvSpPr>
          <p:cNvPr id="6" name="Footer Placeholder 5"/>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7" name="Slide Number Placeholder 6"/>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283570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&lt;Jan 2015&gt;</a:t>
            </a:r>
            <a:endParaRPr lang="en-US"/>
          </a:p>
        </p:txBody>
      </p:sp>
      <p:sp>
        <p:nvSpPr>
          <p:cNvPr id="6" name="Footer Placeholder 5"/>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7" name="Slide Number Placeholder 6"/>
          <p:cNvSpPr>
            <a:spLocks noGrp="1"/>
          </p:cNvSpPr>
          <p:nvPr>
            <p:ph type="sldNum" sz="quarter" idx="12"/>
          </p:nvPr>
        </p:nvSpPr>
        <p:spPr/>
        <p:txBody>
          <a:bodyPr/>
          <a:lstStyle/>
          <a:p>
            <a:fld id="{62359002-EF06-6B4E-826B-C875823D032D}" type="slidenum">
              <a:rPr lang="en-US" smtClean="0"/>
              <a:t>‹#›</a:t>
            </a:fld>
            <a:endParaRPr lang="en-US"/>
          </a:p>
        </p:txBody>
      </p:sp>
    </p:spTree>
    <p:extLst>
      <p:ext uri="{BB962C8B-B14F-4D97-AF65-F5344CB8AC3E}">
        <p14:creationId xmlns:p14="http://schemas.microsoft.com/office/powerpoint/2010/main" val="37486176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b="1" i="0">
                <a:solidFill>
                  <a:schemeClr val="tx1">
                    <a:lumMod val="65000"/>
                    <a:lumOff val="35000"/>
                  </a:schemeClr>
                </a:solidFill>
              </a:defRPr>
            </a:lvl1pPr>
          </a:lstStyle>
          <a:p>
            <a:r>
              <a:rPr lang="en-US" smtClean="0"/>
              <a:t>&lt;Jan 2015&gt;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1" i="0">
                <a:solidFill>
                  <a:schemeClr val="tx1">
                    <a:lumMod val="65000"/>
                    <a:lumOff val="35000"/>
                  </a:schemeClr>
                </a:solidFill>
              </a:defRPr>
            </a:lvl1pPr>
          </a:lstStyle>
          <a:p>
            <a:r>
              <a:rPr lang="en-US" smtClean="0"/>
              <a:t>&lt;Pat Kinney&gt;, &lt;Kinney Consulting LLC&gt;</a:t>
            </a:r>
            <a:endParaRPr lang="en-US" i="1" dirty="0">
              <a:latin typeface="Noteworthy"/>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i="0">
                <a:solidFill>
                  <a:schemeClr val="tx1">
                    <a:lumMod val="65000"/>
                    <a:lumOff val="35000"/>
                  </a:schemeClr>
                </a:solidFill>
              </a:defRPr>
            </a:lvl1pPr>
          </a:lstStyle>
          <a:p>
            <a:r>
              <a:rPr lang="en-US" dirty="0" smtClean="0"/>
              <a:t>(#)</a:t>
            </a:r>
            <a:endParaRPr lang="en-US" dirty="0"/>
          </a:p>
        </p:txBody>
      </p:sp>
    </p:spTree>
    <p:extLst>
      <p:ext uri="{BB962C8B-B14F-4D97-AF65-F5344CB8AC3E}">
        <p14:creationId xmlns:p14="http://schemas.microsoft.com/office/powerpoint/2010/main" val="405079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9.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grouper.ieee.org/groups/802/15/pub/Subscribe.html" TargetMode="External"/><Relationship Id="rId3" Type="http://schemas.openxmlformats.org/officeDocument/2006/relationships/hyperlink" Target="mailto:stds-802-15-ig6t@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555094"/>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802.15.4 Major Revision </a:t>
            </a:r>
            <a:r>
              <a:rPr lang="en-US" sz="1600" dirty="0" smtClean="0">
                <a:solidFill>
                  <a:srgbClr val="FF0000"/>
                </a:solidFill>
                <a:latin typeface="Times New Roman" pitchFamily="18" charset="0"/>
                <a:ea typeface="ＭＳ Ｐゴシック" pitchFamily="-65" charset="-128"/>
              </a:rPr>
              <a:t>Changes </a:t>
            </a:r>
            <a:r>
              <a:rPr lang="en-US" sz="1600" dirty="0" smtClean="0">
                <a:solidFill>
                  <a:srgbClr val="FF0000"/>
                </a:solidFill>
                <a:latin typeface="Times New Roman" pitchFamily="18" charset="0"/>
                <a:ea typeface="ＭＳ Ｐゴシック" pitchFamily="-65" charset="-128"/>
                <a:cs typeface="+mn-cs"/>
              </a:rPr>
              <a:t>Jan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January2015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802.15.4 Revision Presentation for </a:t>
            </a:r>
            <a:r>
              <a:rPr lang="en-US" sz="1600" dirty="0" smtClean="0">
                <a:latin typeface="Times New Roman" pitchFamily="18" charset="0"/>
                <a:ea typeface="ＭＳ Ｐゴシック" pitchFamily="-65" charset="-128"/>
                <a:cs typeface="+mn-cs"/>
              </a:rPr>
              <a:t>Jan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latin typeface="Times New Roman" pitchFamily="18" charset="0"/>
                <a:ea typeface="ＭＳ Ｐゴシック" pitchFamily="-65" charset="-128"/>
              </a:rPr>
              <a:t>802.15.4 Revision Presentation for </a:t>
            </a:r>
            <a:r>
              <a:rPr lang="en-US" sz="1600" dirty="0">
                <a:latin typeface="Times New Roman" pitchFamily="18" charset="0"/>
                <a:ea typeface="ＭＳ Ｐゴシック" pitchFamily="-65" charset="-128"/>
                <a:cs typeface="+mn-cs"/>
              </a:rPr>
              <a:t>the </a:t>
            </a:r>
            <a:r>
              <a:rPr lang="en-US" sz="1600" dirty="0" smtClean="0">
                <a:latin typeface="Times New Roman" pitchFamily="18" charset="0"/>
                <a:ea typeface="ＭＳ Ｐゴシック" pitchFamily="-65" charset="-128"/>
                <a:cs typeface="+mn-cs"/>
              </a:rPr>
              <a:t>Jan </a:t>
            </a:r>
            <a:r>
              <a:rPr lang="en-US" sz="1600" dirty="0" smtClean="0">
                <a:latin typeface="Times New Roman" pitchFamily="18" charset="0"/>
                <a:ea typeface="ＭＳ Ｐゴシック" pitchFamily="-65" charset="-128"/>
                <a:cs typeface="+mn-cs"/>
              </a:rPr>
              <a:t>2015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noProof="0" smtClean="0"/>
              <a:t>InterFrame Spacing (IFS)</a:t>
            </a:r>
            <a:br>
              <a:rPr lang="en-US" b="1" noProof="0" smtClean="0"/>
            </a:br>
            <a:endParaRPr lang="en-US" noProof="0"/>
          </a:p>
        </p:txBody>
      </p:sp>
      <p:sp>
        <p:nvSpPr>
          <p:cNvPr id="3" name="Content Placeholder 2"/>
          <p:cNvSpPr>
            <a:spLocks noGrp="1"/>
          </p:cNvSpPr>
          <p:nvPr>
            <p:ph idx="1"/>
          </p:nvPr>
        </p:nvSpPr>
        <p:spPr>
          <a:xfrm>
            <a:off x="457200" y="1070260"/>
            <a:ext cx="8448675" cy="4525963"/>
          </a:xfrm>
        </p:spPr>
        <p:txBody>
          <a:bodyPr>
            <a:normAutofit fontScale="92500" lnSpcReduction="10000"/>
          </a:bodyPr>
          <a:lstStyle/>
          <a:p>
            <a:pPr marL="0" indent="0">
              <a:buNone/>
            </a:pPr>
            <a:r>
              <a:rPr lang="en-US" noProof="0" smtClean="0"/>
              <a:t>Previously: </a:t>
            </a:r>
          </a:p>
          <a:p>
            <a:r>
              <a:rPr lang="en-US" noProof="0" smtClean="0"/>
              <a:t>Short IFS (SIFS) and Long IFS (LIFS)</a:t>
            </a:r>
          </a:p>
          <a:p>
            <a:endParaRPr lang="en-US" noProof="0" smtClean="0"/>
          </a:p>
          <a:p>
            <a:pPr marL="0" indent="0">
              <a:buNone/>
            </a:pPr>
            <a:r>
              <a:rPr lang="en-US" noProof="0" smtClean="0">
                <a:ea typeface="ＭＳ Ｐゴシック" charset="0"/>
                <a:cs typeface="ＭＳ Ｐゴシック" charset="0"/>
              </a:rPr>
              <a:t>Now: SIFS, LIFS, and Ack IFS (AIFS) </a:t>
            </a:r>
          </a:p>
          <a:p>
            <a:r>
              <a:rPr lang="en-US" noProof="0" smtClean="0">
                <a:ea typeface="ＭＳ Ｐゴシック" charset="0"/>
                <a:cs typeface="ＭＳ Ｐゴシック" charset="0"/>
              </a:rPr>
              <a:t>LIFS = </a:t>
            </a:r>
            <a:r>
              <a:rPr lang="en-US" i="1" noProof="0" smtClean="0"/>
              <a:t>macLIFSPeriod </a:t>
            </a:r>
            <a:r>
              <a:rPr lang="en-US" noProof="0" smtClean="0"/>
              <a:t>= 40 symbols (except RCC)</a:t>
            </a:r>
            <a:endParaRPr lang="en-US" noProof="0"/>
          </a:p>
          <a:p>
            <a:r>
              <a:rPr lang="en-US" noProof="0" smtClean="0">
                <a:ea typeface="ＭＳ Ｐゴシック" charset="0"/>
                <a:cs typeface="ＭＳ Ｐゴシック" charset="0"/>
              </a:rPr>
              <a:t>SIFS = </a:t>
            </a:r>
            <a:r>
              <a:rPr lang="en-US" i="1" noProof="0" smtClean="0"/>
              <a:t>macSIFSPeriod = </a:t>
            </a:r>
            <a:r>
              <a:rPr lang="en-US" noProof="0" smtClean="0"/>
              <a:t>12 </a:t>
            </a:r>
            <a:r>
              <a:rPr lang="en-US" noProof="0"/>
              <a:t>symbols (except RCC</a:t>
            </a:r>
            <a:r>
              <a:rPr lang="en-US" noProof="0" smtClean="0"/>
              <a:t>)</a:t>
            </a:r>
            <a:endParaRPr lang="en-US" i="1" noProof="0"/>
          </a:p>
          <a:p>
            <a:r>
              <a:rPr lang="en-US" noProof="0" smtClean="0"/>
              <a:t>AIFS</a:t>
            </a:r>
            <a:r>
              <a:rPr lang="en-US" i="1" noProof="0" smtClean="0"/>
              <a:t> = </a:t>
            </a:r>
          </a:p>
          <a:p>
            <a:pPr lvl="1"/>
            <a:r>
              <a:rPr lang="en-US" noProof="0" smtClean="0"/>
              <a:t>1 </a:t>
            </a:r>
            <a:r>
              <a:rPr lang="en-US" noProof="0"/>
              <a:t>ms for the </a:t>
            </a:r>
            <a:r>
              <a:rPr lang="en-US" noProof="0" smtClean="0"/>
              <a:t>SUN PHYs</a:t>
            </a:r>
            <a:r>
              <a:rPr lang="en-US" noProof="0"/>
              <a:t>, LECIM PHYs or TVWS </a:t>
            </a:r>
            <a:r>
              <a:rPr lang="en-US" noProof="0" smtClean="0"/>
              <a:t>PHYs</a:t>
            </a:r>
          </a:p>
          <a:p>
            <a:pPr lvl="1"/>
            <a:r>
              <a:rPr lang="en-US" i="1" noProof="0" smtClean="0"/>
              <a:t>macSIFSPeriod </a:t>
            </a:r>
            <a:r>
              <a:rPr lang="en-US" noProof="0"/>
              <a:t>for all other PHYs</a:t>
            </a:r>
            <a:r>
              <a:rPr lang="en-US" noProof="0" smtClean="0"/>
              <a:t>.</a:t>
            </a:r>
            <a:endParaRPr lang="en-US" noProof="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10</a:t>
            </a:fld>
            <a:endParaRPr lang="en-US"/>
          </a:p>
        </p:txBody>
      </p:sp>
    </p:spTree>
    <p:extLst>
      <p:ext uri="{BB962C8B-B14F-4D97-AF65-F5344CB8AC3E}">
        <p14:creationId xmlns:p14="http://schemas.microsoft.com/office/powerpoint/2010/main" val="3744189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0"/>
            <a:ext cx="8877300" cy="1570038"/>
          </a:xfrm>
        </p:spPr>
        <p:txBody>
          <a:bodyPr>
            <a:normAutofit/>
          </a:bodyPr>
          <a:lstStyle/>
          <a:p>
            <a:r>
              <a:rPr lang="en-US" b="1" noProof="0" dirty="0" smtClean="0"/>
              <a:t>Changes within TSCH </a:t>
            </a:r>
            <a:br>
              <a:rPr lang="en-US" b="1" noProof="0" dirty="0" smtClean="0"/>
            </a:br>
            <a:endParaRPr lang="en-US" noProof="0" dirty="0"/>
          </a:p>
        </p:txBody>
      </p:sp>
      <p:sp>
        <p:nvSpPr>
          <p:cNvPr id="3" name="Content Placeholder 2"/>
          <p:cNvSpPr>
            <a:spLocks noGrp="1"/>
          </p:cNvSpPr>
          <p:nvPr>
            <p:ph idx="1"/>
          </p:nvPr>
        </p:nvSpPr>
        <p:spPr>
          <a:xfrm>
            <a:off x="238125" y="955960"/>
            <a:ext cx="8667750" cy="5546440"/>
          </a:xfrm>
        </p:spPr>
        <p:txBody>
          <a:bodyPr>
            <a:normAutofit/>
          </a:bodyPr>
          <a:lstStyle/>
          <a:p>
            <a:r>
              <a:rPr lang="en-US" b="1" dirty="0" smtClean="0"/>
              <a:t>Terminology</a:t>
            </a:r>
          </a:p>
          <a:p>
            <a:pPr lvl="1"/>
            <a:r>
              <a:rPr lang="en-US" dirty="0" smtClean="0"/>
              <a:t>Change to harmonize terms in TSCH with rest of standard, e.g. definition of </a:t>
            </a:r>
            <a:r>
              <a:rPr lang="en-US" i="1" dirty="0" smtClean="0"/>
              <a:t>macTsTxOffset</a:t>
            </a:r>
            <a:r>
              <a:rPr lang="en-US" dirty="0" smtClean="0"/>
              <a:t> should refer to the PPDU rather than the frame which is the MAC portion of the PPDU.</a:t>
            </a:r>
          </a:p>
          <a:p>
            <a:r>
              <a:rPr lang="en-US" b="1" dirty="0" smtClean="0"/>
              <a:t>Default Values (</a:t>
            </a:r>
            <a:r>
              <a:rPr lang="en-US" b="1" dirty="0"/>
              <a:t>ID=0, Table 137</a:t>
            </a:r>
            <a:r>
              <a:rPr lang="en-US" b="1" dirty="0" smtClean="0"/>
              <a:t>)</a:t>
            </a:r>
          </a:p>
          <a:p>
            <a:pPr lvl="1"/>
            <a:r>
              <a:rPr lang="en-US" i="1" noProof="0" dirty="0" err="1" smtClean="0"/>
              <a:t>macTsRxOffset</a:t>
            </a:r>
            <a:r>
              <a:rPr lang="en-US" i="1" noProof="0" dirty="0" smtClean="0"/>
              <a:t> –</a:t>
            </a:r>
            <a:r>
              <a:rPr lang="en-US" noProof="0" dirty="0" smtClean="0"/>
              <a:t>changed from 1120 µs to 1116 µs to align center of </a:t>
            </a:r>
            <a:r>
              <a:rPr lang="en-US" i="1" noProof="0" dirty="0" err="1" smtClean="0"/>
              <a:t>macTsRxWait</a:t>
            </a:r>
            <a:r>
              <a:rPr lang="en-US" i="1" noProof="0" dirty="0" smtClean="0"/>
              <a:t> </a:t>
            </a:r>
            <a:r>
              <a:rPr lang="en-US" noProof="0" dirty="0" smtClean="0"/>
              <a:t>with </a:t>
            </a:r>
            <a:r>
              <a:rPr lang="en-US" i="1" noProof="0" dirty="0" smtClean="0"/>
              <a:t>macTsTxOffset</a:t>
            </a:r>
          </a:p>
          <a:p>
            <a:pPr lvl="1"/>
            <a:r>
              <a:rPr lang="en-US" noProof="0" dirty="0" smtClean="0">
                <a:ea typeface="ＭＳ Ｐゴシック" charset="0"/>
                <a:cs typeface="ＭＳ Ｐゴシック" charset="0"/>
              </a:rPr>
              <a:t>Added 915 MHz SUN defaults (also ID=0)</a:t>
            </a:r>
          </a:p>
          <a:p>
            <a:pPr lvl="2"/>
            <a:r>
              <a:rPr lang="en-US" noProof="0" dirty="0" smtClean="0">
                <a:ea typeface="ＭＳ Ｐゴシック" charset="0"/>
                <a:cs typeface="ＭＳ Ｐゴシック" charset="0"/>
              </a:rPr>
              <a:t>Numbers based upon 100 kb/s, 1522 byte payload, 1 ms </a:t>
            </a:r>
            <a:r>
              <a:rPr lang="en-US" noProof="0" dirty="0" smtClean="0"/>
              <a:t>Transmit </a:t>
            </a:r>
            <a:r>
              <a:rPr lang="en-US" noProof="0" dirty="0"/>
              <a:t>to Receive turnaround</a:t>
            </a:r>
            <a:r>
              <a:rPr lang="en-US" i="1" noProof="0" dirty="0" smtClean="0">
                <a:ea typeface="ＭＳ Ｐゴシック" charset="0"/>
                <a:cs typeface="ＭＳ Ｐゴシック" charset="0"/>
              </a:rPr>
              <a:t> </a:t>
            </a:r>
            <a:endParaRPr lang="en-US" noProof="0" dirty="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11</a:t>
            </a:fld>
            <a:endParaRPr lang="en-US"/>
          </a:p>
        </p:txBody>
      </p:sp>
    </p:spTree>
    <p:extLst>
      <p:ext uri="{BB962C8B-B14F-4D97-AF65-F5344CB8AC3E}">
        <p14:creationId xmlns:p14="http://schemas.microsoft.com/office/powerpoint/2010/main" val="297316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noProof="0" smtClean="0"/>
              <a:t>CSMA-CA Flow Charts and Scope</a:t>
            </a:r>
            <a:br>
              <a:rPr lang="en-US" b="1" noProof="0" smtClean="0"/>
            </a:br>
            <a:endParaRPr lang="en-US" noProof="0"/>
          </a:p>
        </p:txBody>
      </p:sp>
      <p:sp>
        <p:nvSpPr>
          <p:cNvPr id="3" name="Content Placeholder 2"/>
          <p:cNvSpPr>
            <a:spLocks noGrp="1"/>
          </p:cNvSpPr>
          <p:nvPr>
            <p:ph idx="1"/>
          </p:nvPr>
        </p:nvSpPr>
        <p:spPr>
          <a:xfrm>
            <a:off x="250824" y="996949"/>
            <a:ext cx="8686801" cy="5518151"/>
          </a:xfrm>
        </p:spPr>
        <p:txBody>
          <a:bodyPr>
            <a:normAutofit/>
          </a:bodyPr>
          <a:lstStyle/>
          <a:p>
            <a:r>
              <a:rPr lang="en-US" noProof="0" dirty="0" smtClean="0"/>
              <a:t>CSMA-CA flow chart has been merged with TSCH CSMA-CA flow chart</a:t>
            </a:r>
          </a:p>
          <a:p>
            <a:r>
              <a:rPr lang="en-US" noProof="0" dirty="0" smtClean="0">
                <a:ea typeface="ＭＳ Ｐゴシック" charset="0"/>
                <a:cs typeface="ＭＳ Ｐゴシック" charset="0"/>
              </a:rPr>
              <a:t>New flow chart being drawn to show initiation of transmission for all modes, beginning at:</a:t>
            </a:r>
          </a:p>
          <a:p>
            <a:pPr lvl="1"/>
            <a:r>
              <a:rPr lang="en-US" noProof="0" dirty="0" smtClean="0">
                <a:ea typeface="ＭＳ Ｐゴシック" charset="0"/>
                <a:cs typeface="ＭＳ Ｐゴシック" charset="0"/>
              </a:rPr>
              <a:t>MCPS-</a:t>
            </a:r>
            <a:r>
              <a:rPr lang="en-US" noProof="0" dirty="0" err="1" smtClean="0">
                <a:ea typeface="ＭＳ Ｐゴシック" charset="0"/>
                <a:cs typeface="ＭＳ Ｐゴシック" charset="0"/>
              </a:rPr>
              <a:t>DATA.request</a:t>
            </a:r>
            <a:r>
              <a:rPr lang="en-US" noProof="0" dirty="0" smtClean="0">
                <a:ea typeface="ＭＳ Ｐゴシック" charset="0"/>
                <a:cs typeface="ＭＳ Ｐゴシック" charset="0"/>
              </a:rPr>
              <a:t> </a:t>
            </a:r>
          </a:p>
          <a:p>
            <a:pPr lvl="1"/>
            <a:r>
              <a:rPr lang="en-US" noProof="0" dirty="0" smtClean="0">
                <a:ea typeface="ＭＳ Ｐゴシック" charset="0"/>
                <a:cs typeface="ＭＳ Ｐゴシック" charset="0"/>
              </a:rPr>
              <a:t>MLME-</a:t>
            </a:r>
            <a:r>
              <a:rPr lang="en-US" noProof="0" dirty="0" err="1" smtClean="0">
                <a:ea typeface="ＭＳ Ｐゴシック" charset="0"/>
                <a:cs typeface="ＭＳ Ｐゴシック" charset="0"/>
              </a:rPr>
              <a:t>BEACON.request</a:t>
            </a:r>
            <a:endParaRPr lang="en-US" noProof="0" dirty="0" smtClean="0">
              <a:ea typeface="ＭＳ Ｐゴシック" charset="0"/>
              <a:cs typeface="ＭＳ Ｐゴシック" charset="0"/>
            </a:endParaRPr>
          </a:p>
          <a:p>
            <a:pPr lvl="1"/>
            <a:r>
              <a:rPr lang="en-US" noProof="0" dirty="0" smtClean="0">
                <a:ea typeface="ＭＳ Ｐゴシック" charset="0"/>
                <a:cs typeface="ＭＳ Ｐゴシック" charset="0"/>
              </a:rPr>
              <a:t>MLME-</a:t>
            </a:r>
            <a:r>
              <a:rPr lang="en-US" noProof="0" dirty="0" err="1" smtClean="0">
                <a:ea typeface="ＭＳ Ｐゴシック" charset="0"/>
                <a:cs typeface="ＭＳ Ｐゴシック" charset="0"/>
              </a:rPr>
              <a:t>POLL.request</a:t>
            </a:r>
            <a:endParaRPr lang="en-US" noProof="0" dirty="0">
              <a:ea typeface="ＭＳ Ｐゴシック" charset="0"/>
              <a:cs typeface="ＭＳ Ｐゴシック" charset="0"/>
            </a:endParaRPr>
          </a:p>
          <a:p>
            <a:pPr indent="0">
              <a:buNone/>
            </a:pPr>
            <a:r>
              <a:rPr lang="en-US" dirty="0">
                <a:ea typeface="ＭＳ Ｐゴシック" charset="0"/>
                <a:cs typeface="ＭＳ Ｐゴシック" charset="0"/>
              </a:rPr>
              <a:t>a</a:t>
            </a:r>
            <a:r>
              <a:rPr lang="en-US" noProof="0" dirty="0" err="1" smtClean="0">
                <a:ea typeface="ＭＳ Ｐゴシック" charset="0"/>
                <a:cs typeface="ＭＳ Ｐゴシック" charset="0"/>
              </a:rPr>
              <a:t>nd</a:t>
            </a:r>
            <a:r>
              <a:rPr lang="en-US" noProof="0" dirty="0" smtClean="0">
                <a:ea typeface="ＭＳ Ｐゴシック" charset="0"/>
                <a:cs typeface="ＭＳ Ｐゴシック" charset="0"/>
              </a:rPr>
              <a:t> concluding at the CSMA-CA flow chart or regulatory procedure or PHY transmission</a:t>
            </a:r>
          </a:p>
          <a:p>
            <a:r>
              <a:rPr lang="en-US" noProof="0" dirty="0" smtClean="0">
                <a:ea typeface="ＭＳ Ｐゴシック" charset="0"/>
                <a:cs typeface="ＭＳ Ｐゴシック" charset="0"/>
              </a:rPr>
              <a:t>Includes test for valid frame size</a:t>
            </a:r>
          </a:p>
          <a:p>
            <a:pPr lvl="1"/>
            <a:endParaRPr lang="en-US" noProof="0" dirty="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12</a:t>
            </a:fld>
            <a:endParaRPr lang="en-US"/>
          </a:p>
        </p:txBody>
      </p:sp>
    </p:spTree>
    <p:extLst>
      <p:ext uri="{BB962C8B-B14F-4D97-AF65-F5344CB8AC3E}">
        <p14:creationId xmlns:p14="http://schemas.microsoft.com/office/powerpoint/2010/main" val="3940302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129" y="46038"/>
            <a:ext cx="8893176" cy="1143000"/>
          </a:xfrm>
        </p:spPr>
        <p:txBody>
          <a:bodyPr>
            <a:normAutofit fontScale="90000"/>
          </a:bodyPr>
          <a:lstStyle/>
          <a:p>
            <a:r>
              <a:rPr lang="en-US" b="1" noProof="0" smtClean="0"/>
              <a:t>CSMA-CA Flow Charts and Scope (cont’d)</a:t>
            </a:r>
            <a:br>
              <a:rPr lang="en-US" b="1" noProof="0" smtClean="0"/>
            </a:br>
            <a:endParaRPr lang="en-US" noProof="0"/>
          </a:p>
        </p:txBody>
      </p:sp>
      <p:sp>
        <p:nvSpPr>
          <p:cNvPr id="3" name="Content Placeholder 2"/>
          <p:cNvSpPr>
            <a:spLocks noGrp="1"/>
          </p:cNvSpPr>
          <p:nvPr>
            <p:ph idx="1"/>
          </p:nvPr>
        </p:nvSpPr>
        <p:spPr>
          <a:xfrm>
            <a:off x="153129" y="771616"/>
            <a:ext cx="8893176" cy="5883184"/>
          </a:xfrm>
        </p:spPr>
        <p:txBody>
          <a:bodyPr>
            <a:noAutofit/>
          </a:bodyPr>
          <a:lstStyle/>
          <a:p>
            <a:r>
              <a:rPr lang="en-US" sz="2400" noProof="0" dirty="0" smtClean="0">
                <a:ea typeface="ＭＳ Ｐゴシック" charset="0"/>
                <a:cs typeface="ＭＳ Ｐゴシック" charset="0"/>
              </a:rPr>
              <a:t>CSMA-CA and CCA are now focused only upon peaceful coexistence with other 802.15.4 devices and networks.</a:t>
            </a:r>
          </a:p>
          <a:p>
            <a:r>
              <a:rPr lang="en-US" sz="2400" noProof="0" dirty="0" smtClean="0">
                <a:ea typeface="ＭＳ Ｐゴシック" charset="0"/>
                <a:cs typeface="ＭＳ Ｐゴシック" charset="0"/>
              </a:rPr>
              <a:t>Regulatory compliance such as listen-before-talk along with coexistence with non-802.15.4 protocols is out of scope.  But can be done with 802.15.4 elements such as CCA modes 1 – 6</a:t>
            </a:r>
          </a:p>
          <a:p>
            <a:pPr lvl="1"/>
            <a:r>
              <a:rPr lang="en-US" sz="2000" noProof="0" dirty="0" smtClean="0">
                <a:ea typeface="ＭＳ Ｐゴシック" charset="0"/>
                <a:cs typeface="ＭＳ Ｐゴシック" charset="0"/>
              </a:rPr>
              <a:t>New ETSI requirements stretched CCA operation too far, moving regulatory behavior out of standard allows us to maintain original function of CCA</a:t>
            </a:r>
          </a:p>
          <a:p>
            <a:r>
              <a:rPr lang="en-US" sz="2400" noProof="0" dirty="0" smtClean="0">
                <a:ea typeface="ＭＳ Ｐゴシック" charset="0"/>
                <a:cs typeface="ＭＳ Ｐゴシック" charset="0"/>
              </a:rPr>
              <a:t>Text added to end of 10.2.7 CCA modes </a:t>
            </a:r>
          </a:p>
          <a:p>
            <a:pPr marL="282575" indent="0">
              <a:buNone/>
            </a:pPr>
            <a:r>
              <a:rPr lang="en-US" sz="1800" noProof="0" dirty="0" smtClean="0"/>
              <a:t>NOTE</a:t>
            </a:r>
            <a:r>
              <a:rPr lang="en-US" sz="1800" noProof="0" dirty="0"/>
              <a:t>—These modes are used to provide cooperative utilization of the medium in an IEEE 802.15.4 network. They </a:t>
            </a:r>
            <a:r>
              <a:rPr lang="en-US" sz="1800" noProof="0" dirty="0" smtClean="0"/>
              <a:t>are not </a:t>
            </a:r>
            <a:r>
              <a:rPr lang="en-US" sz="1800" noProof="0" dirty="0"/>
              <a:t>designed to provide regulatory compliance, and in some cases only a subset of these modes may meet </a:t>
            </a:r>
            <a:r>
              <a:rPr lang="en-US" sz="1800" noProof="0" dirty="0" smtClean="0"/>
              <a:t>regulatory requirements.</a:t>
            </a:r>
          </a:p>
          <a:p>
            <a:pPr marL="284163" lvl="1" indent="0">
              <a:buNone/>
            </a:pPr>
            <a:r>
              <a:rPr lang="en-US" sz="1800" noProof="0" dirty="0" smtClean="0"/>
              <a:t>As </a:t>
            </a:r>
            <a:r>
              <a:rPr lang="en-US" sz="1800" noProof="0" dirty="0"/>
              <a:t>an example, EN 300 328 v 1.8.1 and above require energy detect for a minimum of 20 μs. In this case an </a:t>
            </a:r>
            <a:r>
              <a:rPr lang="en-US" sz="1800" noProof="0" dirty="0" smtClean="0"/>
              <a:t>implementer could </a:t>
            </a:r>
            <a:r>
              <a:rPr lang="en-US" sz="1800" noProof="0" dirty="0"/>
              <a:t>choose to use CCA mode 2 within the CSMA-CA algorithm, followed by a 20 μs ED in accordance to the </a:t>
            </a:r>
            <a:r>
              <a:rPr lang="en-US" sz="1800" noProof="0" dirty="0" smtClean="0"/>
              <a:t>requirements of </a:t>
            </a:r>
            <a:r>
              <a:rPr lang="en-US" sz="1800" noProof="0" dirty="0"/>
              <a:t>the ETSI standard in order to achieve regulatory compliance. Implementing a design in this manner would </a:t>
            </a:r>
            <a:r>
              <a:rPr lang="en-US" sz="1800" noProof="0" dirty="0" smtClean="0"/>
              <a:t>provide an </a:t>
            </a:r>
            <a:r>
              <a:rPr lang="en-US" sz="1800" noProof="0" dirty="0"/>
              <a:t>optimized network that would not be disadvantaged in a mixed protocol environment with networks other </a:t>
            </a:r>
            <a:r>
              <a:rPr lang="en-US" sz="1800" noProof="0" dirty="0" smtClean="0"/>
              <a:t>than IEEE </a:t>
            </a:r>
            <a:r>
              <a:rPr lang="en-US" sz="1800" noProof="0" dirty="0"/>
              <a:t>802.15.4</a:t>
            </a:r>
            <a:r>
              <a:rPr lang="en-US" sz="1800" noProof="0" dirty="0" smtClean="0"/>
              <a:t>.</a:t>
            </a:r>
            <a:endParaRPr lang="en-US" sz="1800" i="1" noProof="0" dirty="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13</a:t>
            </a:fld>
            <a:endParaRPr lang="en-US"/>
          </a:p>
        </p:txBody>
      </p:sp>
    </p:spTree>
    <p:extLst>
      <p:ext uri="{BB962C8B-B14F-4D97-AF65-F5344CB8AC3E}">
        <p14:creationId xmlns:p14="http://schemas.microsoft.com/office/powerpoint/2010/main" val="123095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noProof="0" smtClean="0"/>
              <a:t>TSCH CSMA-CA harmonization with Priority Channel Access (PCA)</a:t>
            </a:r>
            <a:endParaRPr lang="en-US" noProof="0"/>
          </a:p>
        </p:txBody>
      </p:sp>
      <p:sp>
        <p:nvSpPr>
          <p:cNvPr id="3" name="Content Placeholder 2"/>
          <p:cNvSpPr>
            <a:spLocks noGrp="1"/>
          </p:cNvSpPr>
          <p:nvPr>
            <p:ph idx="1"/>
          </p:nvPr>
        </p:nvSpPr>
        <p:spPr>
          <a:xfrm>
            <a:off x="250824" y="1616074"/>
            <a:ext cx="8686801" cy="5622925"/>
          </a:xfrm>
        </p:spPr>
        <p:txBody>
          <a:bodyPr>
            <a:normAutofit/>
          </a:bodyPr>
          <a:lstStyle/>
          <a:p>
            <a:r>
              <a:rPr lang="en-US" noProof="0" smtClean="0">
                <a:ea typeface="ＭＳ Ｐゴシック" charset="0"/>
                <a:cs typeface="ＭＳ Ｐゴシック" charset="0"/>
              </a:rPr>
              <a:t>PCA provides mechanism to give priority frames faster access to the medium within shared time-slots compared to lower priority frames</a:t>
            </a:r>
          </a:p>
          <a:p>
            <a:r>
              <a:rPr lang="en-US" noProof="0" smtClean="0">
                <a:ea typeface="ＭＳ Ｐゴシック" charset="0"/>
                <a:cs typeface="ＭＳ Ｐゴシック" charset="0"/>
              </a:rPr>
              <a:t>Priority is assigned by a layer above the MAC</a:t>
            </a:r>
          </a:p>
          <a:p>
            <a:r>
              <a:rPr lang="en-US" noProof="0" smtClean="0">
                <a:ea typeface="ＭＳ Ｐゴシック" charset="0"/>
                <a:cs typeface="ＭＳ Ｐゴシック" charset="0"/>
              </a:rPr>
              <a:t>PCA is complementary to 6top’s priority queue mechanism</a:t>
            </a:r>
          </a:p>
          <a:p>
            <a:r>
              <a:rPr lang="en-US" noProof="0" smtClean="0">
                <a:ea typeface="ＭＳ Ｐゴシック" charset="0"/>
                <a:cs typeface="ＭＳ Ｐゴシック" charset="0"/>
              </a:rPr>
              <a:t>Effort underway to modify flow charts such that PCA fits within constraints of TSCH</a:t>
            </a:r>
          </a:p>
          <a:p>
            <a:endParaRPr lang="en-US" noProof="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14</a:t>
            </a:fld>
            <a:endParaRPr lang="en-US"/>
          </a:p>
        </p:txBody>
      </p:sp>
    </p:spTree>
    <p:extLst>
      <p:ext uri="{BB962C8B-B14F-4D97-AF65-F5344CB8AC3E}">
        <p14:creationId xmlns:p14="http://schemas.microsoft.com/office/powerpoint/2010/main" val="2024330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noProof="0" smtClean="0"/>
              <a:t>When is what used and how?</a:t>
            </a:r>
            <a:endParaRPr lang="en-US" noProof="0"/>
          </a:p>
        </p:txBody>
      </p:sp>
      <p:sp>
        <p:nvSpPr>
          <p:cNvPr id="3" name="Content Placeholder 2"/>
          <p:cNvSpPr>
            <a:spLocks noGrp="1"/>
          </p:cNvSpPr>
          <p:nvPr>
            <p:ph idx="1"/>
          </p:nvPr>
        </p:nvSpPr>
        <p:spPr>
          <a:xfrm>
            <a:off x="483544" y="1417638"/>
            <a:ext cx="8406456" cy="5224462"/>
          </a:xfrm>
        </p:spPr>
        <p:txBody>
          <a:bodyPr>
            <a:normAutofit/>
          </a:bodyPr>
          <a:lstStyle/>
          <a:p>
            <a:pPr marL="0" indent="0">
              <a:buNone/>
            </a:pPr>
            <a:r>
              <a:rPr lang="en-US" noProof="0" dirty="0" smtClean="0">
                <a:ea typeface="ＭＳ Ｐゴシック" charset="0"/>
                <a:cs typeface="ＭＳ Ｐゴシック" charset="0"/>
              </a:rPr>
              <a:t>Significant effort is underway to remove ambiguity as to when and how to use added behaviors such as:</a:t>
            </a:r>
          </a:p>
          <a:p>
            <a:r>
              <a:rPr lang="en-US" noProof="0" dirty="0" smtClean="0">
                <a:ea typeface="ＭＳ Ｐゴシック" charset="0"/>
                <a:cs typeface="ＭＳ Ｐゴシック" charset="0"/>
              </a:rPr>
              <a:t>Imm-Ack vs. Enh-Ack</a:t>
            </a:r>
          </a:p>
          <a:p>
            <a:r>
              <a:rPr lang="en-US" noProof="0" dirty="0" smtClean="0">
                <a:ea typeface="ＭＳ Ｐゴシック" charset="0"/>
                <a:cs typeface="ＭＳ Ｐゴシック" charset="0"/>
              </a:rPr>
              <a:t>Data frame vs. Multipurpose frame</a:t>
            </a:r>
          </a:p>
          <a:p>
            <a:r>
              <a:rPr lang="en-US" noProof="0" dirty="0" smtClean="0">
                <a:ea typeface="ＭＳ Ｐゴシック" charset="0"/>
                <a:cs typeface="ＭＳ Ｐゴシック" charset="0"/>
              </a:rPr>
              <a:t>Beacon vs. Enhanced Beacon</a:t>
            </a:r>
          </a:p>
          <a:p>
            <a:r>
              <a:rPr lang="en-US" noProof="0" dirty="0" smtClean="0">
                <a:ea typeface="ＭＳ Ｐゴシック" charset="0"/>
                <a:cs typeface="ＭＳ Ｐゴシック" charset="0"/>
              </a:rPr>
              <a:t>Low Energy: CSL vs. RIT vs. I-RIT vs. </a:t>
            </a:r>
            <a:r>
              <a:rPr lang="en-US" strike="sngStrike" noProof="0" dirty="0" smtClean="0">
                <a:ea typeface="ＭＳ Ｐゴシック" charset="0"/>
                <a:cs typeface="ＭＳ Ｐゴシック" charset="0"/>
              </a:rPr>
              <a:t>TVWSPS</a:t>
            </a:r>
          </a:p>
          <a:p>
            <a:r>
              <a:rPr lang="en-US" noProof="0" dirty="0" smtClean="0">
                <a:ea typeface="ＭＳ Ｐゴシック" charset="0"/>
                <a:cs typeface="ＭＳ Ｐゴシック" charset="0"/>
              </a:rPr>
              <a:t>Association vs. </a:t>
            </a:r>
            <a:r>
              <a:rPr lang="en-US" noProof="0" dirty="0" err="1" smtClean="0">
                <a:ea typeface="ＭＳ Ｐゴシック" charset="0"/>
                <a:cs typeface="ＭＳ Ｐゴシック" charset="0"/>
              </a:rPr>
              <a:t>FastAssociation</a:t>
            </a:r>
            <a:r>
              <a:rPr lang="en-US" noProof="0" dirty="0" smtClean="0">
                <a:ea typeface="ＭＳ Ｐゴシック" charset="0"/>
                <a:cs typeface="ＭＳ Ｐゴシック" charset="0"/>
              </a:rPr>
              <a:t> vs. do nothing</a:t>
            </a:r>
          </a:p>
          <a:p>
            <a:r>
              <a:rPr lang="en-US" noProof="0" dirty="0" smtClean="0">
                <a:ea typeface="ＭＳ Ｐゴシック" charset="0"/>
                <a:cs typeface="ＭＳ Ｐゴシック" charset="0"/>
              </a:rPr>
              <a:t>DSME vs. GTS</a:t>
            </a:r>
          </a:p>
          <a:p>
            <a:endParaRPr lang="en-US" noProof="0" dirty="0" smtClean="0">
              <a:ea typeface="ＭＳ Ｐゴシック" charset="0"/>
              <a:cs typeface="ＭＳ Ｐゴシック" charset="0"/>
            </a:endParaRPr>
          </a:p>
          <a:p>
            <a:endParaRPr lang="en-US" noProof="0" dirty="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15</a:t>
            </a:fld>
            <a:endParaRPr lang="en-US"/>
          </a:p>
        </p:txBody>
      </p:sp>
    </p:spTree>
    <p:extLst>
      <p:ext uri="{BB962C8B-B14F-4D97-AF65-F5344CB8AC3E}">
        <p14:creationId xmlns:p14="http://schemas.microsoft.com/office/powerpoint/2010/main" val="1221110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000" y="1395412"/>
            <a:ext cx="8204200" cy="1470025"/>
          </a:xfrm>
        </p:spPr>
        <p:txBody>
          <a:bodyPr>
            <a:normAutofit fontScale="90000"/>
          </a:bodyPr>
          <a:lstStyle/>
          <a:p>
            <a:r>
              <a:rPr lang="en-US" sz="4900" b="1" noProof="0" smtClean="0"/>
              <a:t>Corrections to IEEE Std. 802.15.4 Security</a:t>
            </a:r>
            <a:br>
              <a:rPr lang="en-US" sz="4900" b="1" noProof="0" smtClean="0"/>
            </a:br>
            <a:r>
              <a:rPr lang="en-US" noProof="0" smtClean="0"/>
              <a:t/>
            </a:r>
            <a:br>
              <a:rPr lang="en-US" noProof="0" smtClean="0"/>
            </a:br>
            <a:r>
              <a:rPr lang="en-US" noProof="0" smtClean="0"/>
              <a:t>Third time is the charm?</a:t>
            </a:r>
            <a:endParaRPr lang="en-US" noProof="0"/>
          </a:p>
        </p:txBody>
      </p:sp>
      <p:sp>
        <p:nvSpPr>
          <p:cNvPr id="3" name="Subtitle 2"/>
          <p:cNvSpPr>
            <a:spLocks noGrp="1"/>
          </p:cNvSpPr>
          <p:nvPr>
            <p:ph type="subTitle" idx="1"/>
          </p:nvPr>
        </p:nvSpPr>
        <p:spPr>
          <a:xfrm>
            <a:off x="777875" y="4381641"/>
            <a:ext cx="7873999" cy="1190484"/>
          </a:xfrm>
        </p:spPr>
        <p:txBody>
          <a:bodyPr/>
          <a:lstStyle/>
          <a:p>
            <a:pPr algn="l"/>
            <a:r>
              <a:rPr lang="en-US" b="1" noProof="0" smtClean="0"/>
              <a:t>Note: it is so much easier to do it wrong than to do it right</a:t>
            </a:r>
            <a:endParaRPr lang="en-US" noProof="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16</a:t>
            </a:fld>
            <a:endParaRPr lang="en-US"/>
          </a:p>
        </p:txBody>
      </p:sp>
    </p:spTree>
    <p:extLst>
      <p:ext uri="{BB962C8B-B14F-4D97-AF65-F5344CB8AC3E}">
        <p14:creationId xmlns:p14="http://schemas.microsoft.com/office/powerpoint/2010/main" val="350025066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Changes</a:t>
            </a:r>
          </a:p>
        </p:txBody>
      </p:sp>
      <p:sp>
        <p:nvSpPr>
          <p:cNvPr id="3" name="Content Placeholder 2"/>
          <p:cNvSpPr>
            <a:spLocks noGrp="1"/>
          </p:cNvSpPr>
          <p:nvPr>
            <p:ph idx="1"/>
          </p:nvPr>
        </p:nvSpPr>
        <p:spPr/>
        <p:txBody>
          <a:bodyPr>
            <a:normAutofit fontScale="85000" lnSpcReduction="20000"/>
          </a:bodyPr>
          <a:lstStyle/>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State machines</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People found </a:t>
            </a:r>
            <a:r>
              <a:rPr lang="en-US" dirty="0" smtClean="0"/>
              <a:t>the text </a:t>
            </a:r>
            <a:r>
              <a:rPr lang="en-US" dirty="0"/>
              <a:t>confusing</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Allowing frame counters to be per key, not per device</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TG9 KMP wanted this</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Specified how security is done on new frame types</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i.e. which parts are encrypted and which are not</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Removed security level 4 (encrypt only)</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Special for TSCH</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Frame counter </a:t>
            </a:r>
            <a:r>
              <a:rPr lang="en-US" dirty="0" err="1"/>
              <a:t>vs</a:t>
            </a:r>
            <a:r>
              <a:rPr lang="en-US" dirty="0"/>
              <a:t> ASN</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Removed the 5-octet frame counter format from frame (frame counter field in header)</a:t>
            </a:r>
            <a:r>
              <a:rPr lang="en-US" dirty="0" smtClean="0"/>
              <a:t>.</a:t>
            </a:r>
            <a:endParaRPr lang="en-US"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fld id="{62359002-EF06-6B4E-826B-C875823D032D}" type="slidenum">
              <a:rPr lang="en-US" smtClean="0"/>
              <a:t>17</a:t>
            </a:fld>
            <a:endParaRPr lang="en-US"/>
          </a:p>
        </p:txBody>
      </p:sp>
    </p:spTree>
    <p:extLst>
      <p:ext uri="{BB962C8B-B14F-4D97-AF65-F5344CB8AC3E}">
        <p14:creationId xmlns:p14="http://schemas.microsoft.com/office/powerpoint/2010/main" val="2728327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Machines</a:t>
            </a:r>
          </a:p>
        </p:txBody>
      </p:sp>
      <p:sp>
        <p:nvSpPr>
          <p:cNvPr id="3" name="Content Placeholder 2"/>
          <p:cNvSpPr>
            <a:spLocks noGrp="1"/>
          </p:cNvSpPr>
          <p:nvPr>
            <p:ph idx="1"/>
          </p:nvPr>
        </p:nvSpPr>
        <p:spPr>
          <a:xfrm>
            <a:off x="457200" y="1308100"/>
            <a:ext cx="8229600" cy="4876800"/>
          </a:xfrm>
        </p:spPr>
        <p:txBody>
          <a:bodyPr>
            <a:normAutofit fontScale="92500" lnSpcReduction="10000"/>
          </a:bodyPr>
          <a:lstStyle/>
          <a:p>
            <a:r>
              <a:rPr lang="en-US" dirty="0"/>
              <a:t>Inbound and outbound state machines are skipping some states </a:t>
            </a:r>
            <a:r>
              <a:rPr lang="en-US" dirty="0" smtClean="0"/>
              <a:t>that are </a:t>
            </a:r>
            <a:r>
              <a:rPr lang="en-US" dirty="0"/>
              <a:t>not needed when using TSCH (all frame counter related things, as TSCH is using ASN)</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Lst>
            </a:pPr>
            <a:r>
              <a:rPr lang="en-US" dirty="0"/>
              <a:t>Trying to make it clear that security level 0 (no security) and other security level packets can be mixed</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Lst>
            </a:pPr>
            <a:r>
              <a:rPr lang="en-US" dirty="0"/>
              <a:t>This was true before, but it was very hard to see </a:t>
            </a:r>
            <a:r>
              <a:rPr lang="en-US" dirty="0" smtClean="0"/>
              <a:t>before the </a:t>
            </a:r>
            <a:r>
              <a:rPr lang="en-US" dirty="0"/>
              <a:t>state </a:t>
            </a:r>
            <a:r>
              <a:rPr lang="en-US" dirty="0" smtClean="0"/>
              <a:t>machine figures.</a:t>
            </a:r>
            <a:endParaRPr lang="en-US" dirty="0"/>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Lst>
            </a:pPr>
            <a:r>
              <a:rPr lang="en-US" dirty="0"/>
              <a:t>Cleaning them </a:t>
            </a:r>
            <a:r>
              <a:rPr lang="en-US" dirty="0" smtClean="0"/>
              <a:t>up</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Lst>
            </a:pPr>
            <a:r>
              <a:rPr lang="en-US" dirty="0" smtClean="0"/>
              <a:t>State Machine figures are shown on next slide</a:t>
            </a:r>
            <a:endParaRPr lang="en-US"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fld id="{62359002-EF06-6B4E-826B-C875823D032D}" type="slidenum">
              <a:rPr lang="en-US" smtClean="0"/>
              <a:t>18</a:t>
            </a:fld>
            <a:endParaRPr lang="en-US"/>
          </a:p>
        </p:txBody>
      </p:sp>
    </p:spTree>
    <p:extLst>
      <p:ext uri="{BB962C8B-B14F-4D97-AF65-F5344CB8AC3E}">
        <p14:creationId xmlns:p14="http://schemas.microsoft.com/office/powerpoint/2010/main" val="3976782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16666"/>
            <a:ext cx="2971800" cy="566738"/>
          </a:xfrm>
        </p:spPr>
        <p:txBody>
          <a:bodyPr>
            <a:normAutofit/>
          </a:bodyPr>
          <a:lstStyle/>
          <a:p>
            <a:r>
              <a:rPr lang="en-US" dirty="0" smtClean="0"/>
              <a:t>State Machine Figures</a:t>
            </a:r>
            <a:endParaRPr lang="en-US" dirty="0"/>
          </a:p>
        </p:txBody>
      </p:sp>
      <p:sp>
        <p:nvSpPr>
          <p:cNvPr id="5" name="Date Placeholder 4"/>
          <p:cNvSpPr>
            <a:spLocks noGrp="1"/>
          </p:cNvSpPr>
          <p:nvPr>
            <p:ph type="dt" sz="half" idx="10"/>
          </p:nvPr>
        </p:nvSpPr>
        <p:spPr/>
        <p:txBody>
          <a:bodyPr/>
          <a:lstStyle/>
          <a:p>
            <a:r>
              <a:rPr lang="en-US" smtClean="0"/>
              <a:t>&lt;Jan 2015&gt;</a:t>
            </a:r>
            <a:endParaRPr lang="en-US"/>
          </a:p>
        </p:txBody>
      </p:sp>
      <p:sp>
        <p:nvSpPr>
          <p:cNvPr id="6" name="Footer Placeholder 5"/>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19</a:t>
            </a:fld>
            <a:endParaRPr lang="en-US"/>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86" y="971321"/>
            <a:ext cx="2416672" cy="499767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9762" y="933450"/>
            <a:ext cx="1908378" cy="50355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730" y="169067"/>
            <a:ext cx="2238798" cy="563165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14" name="Rectangle 13"/>
          <p:cNvSpPr/>
          <p:nvPr/>
        </p:nvSpPr>
        <p:spPr>
          <a:xfrm>
            <a:off x="216862" y="5800724"/>
            <a:ext cx="1750675" cy="369332"/>
          </a:xfrm>
          <a:prstGeom prst="rect">
            <a:avLst/>
          </a:prstGeom>
        </p:spPr>
        <p:txBody>
          <a:bodyPr wrap="none">
            <a:spAutoFit/>
          </a:bodyPr>
          <a:lstStyle/>
          <a:p>
            <a:r>
              <a:rPr lang="en-US" dirty="0"/>
              <a:t>Original inbound</a:t>
            </a:r>
          </a:p>
        </p:txBody>
      </p:sp>
      <p:sp>
        <p:nvSpPr>
          <p:cNvPr id="15" name="Rectangle 14"/>
          <p:cNvSpPr/>
          <p:nvPr/>
        </p:nvSpPr>
        <p:spPr>
          <a:xfrm>
            <a:off x="2235200" y="5828178"/>
            <a:ext cx="3632200" cy="369332"/>
          </a:xfrm>
          <a:prstGeom prst="rect">
            <a:avLst/>
          </a:prstGeom>
        </p:spPr>
        <p:txBody>
          <a:bodyPr wrap="square">
            <a:spAutoFit/>
          </a:bodyPr>
          <a:lstStyle/>
          <a:p>
            <a:r>
              <a:rPr lang="en-US" dirty="0"/>
              <a:t>Modified </a:t>
            </a:r>
            <a:r>
              <a:rPr lang="en-US" dirty="0" smtClean="0"/>
              <a:t>inbound (</a:t>
            </a:r>
            <a:r>
              <a:rPr lang="en-US" dirty="0"/>
              <a:t>work in </a:t>
            </a:r>
            <a:r>
              <a:rPr lang="en-US" dirty="0" smtClean="0"/>
              <a:t>progress)</a:t>
            </a:r>
            <a:endParaRPr lang="en-US" dirty="0"/>
          </a:p>
        </p:txBody>
      </p:sp>
      <p:sp>
        <p:nvSpPr>
          <p:cNvPr id="16" name="Rectangle 15"/>
          <p:cNvSpPr/>
          <p:nvPr/>
        </p:nvSpPr>
        <p:spPr>
          <a:xfrm>
            <a:off x="5867400" y="5828178"/>
            <a:ext cx="1896748" cy="369332"/>
          </a:xfrm>
          <a:prstGeom prst="rect">
            <a:avLst/>
          </a:prstGeom>
        </p:spPr>
        <p:txBody>
          <a:bodyPr wrap="none">
            <a:spAutoFit/>
          </a:bodyPr>
          <a:lstStyle/>
          <a:p>
            <a:r>
              <a:rPr lang="en-US" dirty="0"/>
              <a:t>Original outbound</a:t>
            </a:r>
          </a:p>
        </p:txBody>
      </p:sp>
    </p:spTree>
    <p:extLst>
      <p:ext uri="{BB962C8B-B14F-4D97-AF65-F5344CB8AC3E}">
        <p14:creationId xmlns:p14="http://schemas.microsoft.com/office/powerpoint/2010/main" val="155366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&lt;Jan 2015&gt;</a:t>
            </a:r>
            <a:endParaRPr lang="en-US"/>
          </a:p>
        </p:txBody>
      </p:sp>
      <p:sp>
        <p:nvSpPr>
          <p:cNvPr id="3" name="Footer Placeholder 2"/>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4" name="Slide Number Placeholder 3"/>
          <p:cNvSpPr>
            <a:spLocks noGrp="1"/>
          </p:cNvSpPr>
          <p:nvPr>
            <p:ph type="sldNum" sz="quarter" idx="12"/>
          </p:nvPr>
        </p:nvSpPr>
        <p:spPr/>
        <p:txBody>
          <a:bodyPr/>
          <a:lstStyle/>
          <a:p>
            <a:fld id="{62359002-EF06-6B4E-826B-C875823D032D}" type="slidenum">
              <a:rPr lang="en-US" smtClean="0"/>
              <a:t>2</a:t>
            </a:fld>
            <a:endParaRPr lang="en-US" dirty="0"/>
          </a:p>
        </p:txBody>
      </p:sp>
      <p:grpSp>
        <p:nvGrpSpPr>
          <p:cNvPr id="8" name="Group 7"/>
          <p:cNvGrpSpPr/>
          <p:nvPr/>
        </p:nvGrpSpPr>
        <p:grpSpPr>
          <a:xfrm>
            <a:off x="2273300" y="1165202"/>
            <a:ext cx="4622800" cy="4546599"/>
            <a:chOff x="876301" y="0"/>
            <a:chExt cx="6096002" cy="5662072"/>
          </a:xfrm>
          <a:effectLst>
            <a:glow>
              <a:schemeClr val="accent6">
                <a:satMod val="175000"/>
                <a:alpha val="40000"/>
              </a:schemeClr>
            </a:glow>
          </a:effectLst>
        </p:grpSpPr>
        <p:pic>
          <p:nvPicPr>
            <p:cNvPr id="5" name="Picture 4"/>
            <p:cNvPicPr>
              <a:picLocks noChangeAspect="1"/>
            </p:cNvPicPr>
            <p:nvPr/>
          </p:nvPicPr>
          <p:blipFill>
            <a:blip r:embed="rId2"/>
            <a:stretch>
              <a:fillRect/>
            </a:stretch>
          </p:blipFill>
          <p:spPr>
            <a:xfrm>
              <a:off x="876301" y="0"/>
              <a:ext cx="6096002" cy="5662072"/>
            </a:xfrm>
            <a:prstGeom prst="rect">
              <a:avLst/>
            </a:prstGeom>
          </p:spPr>
        </p:pic>
        <p:sp>
          <p:nvSpPr>
            <p:cNvPr id="7" name="Rectangle 6"/>
            <p:cNvSpPr/>
            <p:nvPr/>
          </p:nvSpPr>
          <p:spPr>
            <a:xfrm rot="6842806">
              <a:off x="1699527" y="521334"/>
              <a:ext cx="4225007" cy="4690165"/>
            </a:xfrm>
            <a:prstGeom prst="rect">
              <a:avLst/>
            </a:prstGeom>
            <a:noFill/>
          </p:spPr>
          <p:txBody>
            <a:bodyPr wrap="none" lIns="91440" tIns="45720" rIns="91440" bIns="45720">
              <a:prstTxWarp prst="textCircle">
                <a:avLst/>
              </a:prstTxWarp>
              <a:spAutoFit/>
            </a:bodyPr>
            <a:lstStyle/>
            <a:p>
              <a:pPr algn="ctr"/>
              <a:r>
                <a:rPr lang="en-US" sz="4800" b="1" cap="none" spc="0" dirty="0" smtClean="0">
                  <a:ln w="12700">
                    <a:solidFill>
                      <a:schemeClr val="tx2">
                        <a:satMod val="155000"/>
                      </a:schemeClr>
                    </a:solidFill>
                    <a:prstDash val="solid"/>
                  </a:ln>
                  <a:effectLst>
                    <a:outerShdw blurRad="41275" dist="20320" dir="1800000" algn="tl" rotWithShape="0">
                      <a:srgbClr val="000000">
                        <a:alpha val="40000"/>
                      </a:srgbClr>
                    </a:outerShdw>
                  </a:effectLst>
                </a:rPr>
                <a:t>    IETF 6TiSCH  6top        </a:t>
              </a:r>
              <a:r>
                <a:rPr lang="en-US" sz="4800" b="1" cap="none" spc="0" dirty="0" smtClean="0">
                  <a:ln w="12700">
                    <a:solidFill>
                      <a:schemeClr val="tx2">
                        <a:satMod val="155000"/>
                      </a:schemeClr>
                    </a:solidFill>
                    <a:prstDash val="solid"/>
                  </a:ln>
                  <a:solidFill>
                    <a:schemeClr val="bg1">
                      <a:lumMod val="75000"/>
                    </a:schemeClr>
                  </a:solidFill>
                  <a:effectLst>
                    <a:outerShdw blurRad="41275" dist="20320" dir="1800000" algn="tl" rotWithShape="0">
                      <a:srgbClr val="000000">
                        <a:alpha val="40000"/>
                      </a:srgbClr>
                    </a:outerShdw>
                  </a:effectLst>
                </a:rPr>
                <a:t>IEEE 802.15.4 TSCH</a:t>
              </a:r>
              <a:endParaRPr lang="en-US" sz="4800" b="1" cap="none" spc="0" dirty="0">
                <a:ln w="12700">
                  <a:solidFill>
                    <a:schemeClr val="tx2">
                      <a:satMod val="155000"/>
                    </a:schemeClr>
                  </a:solidFill>
                  <a:prstDash val="solid"/>
                </a:ln>
                <a:solidFill>
                  <a:schemeClr val="bg1">
                    <a:lumMod val="75000"/>
                  </a:schemeClr>
                </a:solidFill>
                <a:effectLst>
                  <a:outerShdw blurRad="41275" dist="20320" dir="1800000" algn="tl" rotWithShape="0">
                    <a:srgbClr val="000000">
                      <a:alpha val="40000"/>
                    </a:srgbClr>
                  </a:outerShdw>
                </a:effectLst>
              </a:endParaRPr>
            </a:p>
          </p:txBody>
        </p:sp>
      </p:grpSp>
      <p:sp>
        <p:nvSpPr>
          <p:cNvPr id="9" name="TextBox 8"/>
          <p:cNvSpPr txBox="1"/>
          <p:nvPr/>
        </p:nvSpPr>
        <p:spPr>
          <a:xfrm>
            <a:off x="137921" y="354568"/>
            <a:ext cx="8294057" cy="584776"/>
          </a:xfrm>
          <a:prstGeom prst="rect">
            <a:avLst/>
          </a:prstGeom>
          <a:noFill/>
        </p:spPr>
        <p:txBody>
          <a:bodyPr wrap="none" rtlCol="0">
            <a:spAutoFit/>
          </a:bodyPr>
          <a:lstStyle/>
          <a:p>
            <a:r>
              <a:rPr lang="en-US" sz="3200" b="1" dirty="0" smtClean="0"/>
              <a:t>IEEE 802.15.4 Revision Status Report for IETF 91</a:t>
            </a:r>
            <a:endParaRPr lang="en-US" sz="3200" b="1" dirty="0"/>
          </a:p>
        </p:txBody>
      </p:sp>
    </p:spTree>
    <p:extLst>
      <p:ext uri="{BB962C8B-B14F-4D97-AF65-F5344CB8AC3E}">
        <p14:creationId xmlns:p14="http://schemas.microsoft.com/office/powerpoint/2010/main" val="2090746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Changes</a:t>
            </a:r>
            <a:endParaRPr lang="en-US" dirty="0"/>
          </a:p>
        </p:txBody>
      </p:sp>
      <p:sp>
        <p:nvSpPr>
          <p:cNvPr id="3" name="Content Placeholder 2"/>
          <p:cNvSpPr>
            <a:spLocks noGrp="1"/>
          </p:cNvSpPr>
          <p:nvPr>
            <p:ph idx="1"/>
          </p:nvPr>
        </p:nvSpPr>
        <p:spPr/>
        <p:txBody>
          <a:bodyPr>
            <a:normAutofit fontScale="85000" lnSpcReduction="10000"/>
          </a:bodyPr>
          <a:lstStyle/>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Added section to describe nonce generation for TSCH</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Always use 5-octet ASN (absolute slot number)</a:t>
            </a:r>
          </a:p>
          <a:p>
            <a:pPr marL="863600" lvl="1" indent="-323850">
              <a:buSzPct val="75000"/>
              <a:buFont typeface="Symbo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Do not allow short addresses in the address field</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There was 5-octet frame counter option in the security header, but as 5-octet nonce generation is now used only in TSCH, and that always uses ASN, removed the whole 5-octet frame counter field.</a:t>
            </a:r>
          </a:p>
          <a:p>
            <a:pPr marL="431800" indent="-323850">
              <a:buSzPct val="45000"/>
              <a:buFont typeface="Wingdings"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dirty="0"/>
              <a:t>Specified that frame counter suppression can only be used when using ASN or similar (i.e. not copy the frame counter from inbound frame for </a:t>
            </a:r>
            <a:r>
              <a:rPr lang="en-US" dirty="0" err="1"/>
              <a:t>Enh-Acks</a:t>
            </a:r>
            <a:r>
              <a:rPr lang="en-US" dirty="0" smtClean="0"/>
              <a:t>)</a:t>
            </a:r>
            <a:endParaRPr lang="en-US"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fld id="{62359002-EF06-6B4E-826B-C875823D032D}" type="slidenum">
              <a:rPr lang="en-US" smtClean="0"/>
              <a:t>20</a:t>
            </a:fld>
            <a:endParaRPr lang="en-US"/>
          </a:p>
        </p:txBody>
      </p:sp>
    </p:spTree>
    <p:extLst>
      <p:ext uri="{BB962C8B-B14F-4D97-AF65-F5344CB8AC3E}">
        <p14:creationId xmlns:p14="http://schemas.microsoft.com/office/powerpoint/2010/main" val="3604848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noProof="0" smtClean="0"/>
              <a:t>Protocol Implementation Conformance Statement</a:t>
            </a:r>
            <a:r>
              <a:rPr lang="en-US" b="1" noProof="0"/>
              <a:t> </a:t>
            </a:r>
            <a:r>
              <a:rPr lang="en-US" b="1" noProof="0" smtClean="0"/>
              <a:t>(PICS)</a:t>
            </a:r>
            <a:endParaRPr lang="en-US" noProof="0"/>
          </a:p>
        </p:txBody>
      </p:sp>
      <p:sp>
        <p:nvSpPr>
          <p:cNvPr id="3" name="Content Placeholder 2"/>
          <p:cNvSpPr>
            <a:spLocks noGrp="1"/>
          </p:cNvSpPr>
          <p:nvPr>
            <p:ph idx="1"/>
          </p:nvPr>
        </p:nvSpPr>
        <p:spPr>
          <a:xfrm>
            <a:off x="457199" y="1600200"/>
            <a:ext cx="8448675" cy="5065114"/>
          </a:xfrm>
        </p:spPr>
        <p:txBody>
          <a:bodyPr>
            <a:normAutofit fontScale="85000" lnSpcReduction="20000"/>
          </a:bodyPr>
          <a:lstStyle/>
          <a:p>
            <a:pPr marL="0" indent="0">
              <a:buNone/>
            </a:pPr>
            <a:r>
              <a:rPr lang="en-US" noProof="0" dirty="0" smtClean="0"/>
              <a:t>Annex D:  statement </a:t>
            </a:r>
            <a:r>
              <a:rPr lang="en-US" noProof="0" dirty="0"/>
              <a:t>of which capabilities and options of the protocol </a:t>
            </a:r>
            <a:r>
              <a:rPr lang="en-US" noProof="0" dirty="0" smtClean="0"/>
              <a:t>have been implemented</a:t>
            </a:r>
          </a:p>
          <a:p>
            <a:pPr marL="0" indent="0">
              <a:buNone/>
            </a:pPr>
            <a:r>
              <a:rPr lang="en-US" noProof="0" dirty="0" smtClean="0"/>
              <a:t>Protocol classifications are:</a:t>
            </a:r>
          </a:p>
          <a:p>
            <a:r>
              <a:rPr lang="en-US" noProof="0" dirty="0" smtClean="0"/>
              <a:t>M - Mandatory</a:t>
            </a:r>
            <a:endParaRPr lang="en-US" noProof="0" dirty="0"/>
          </a:p>
          <a:p>
            <a:r>
              <a:rPr lang="en-US" noProof="0" dirty="0"/>
              <a:t>O </a:t>
            </a:r>
            <a:r>
              <a:rPr lang="en-US" noProof="0" dirty="0" smtClean="0"/>
              <a:t>- Optional</a:t>
            </a:r>
            <a:endParaRPr lang="en-US" noProof="0" dirty="0"/>
          </a:p>
          <a:p>
            <a:r>
              <a:rPr lang="en-US" noProof="0" dirty="0" err="1"/>
              <a:t>O.n</a:t>
            </a:r>
            <a:r>
              <a:rPr lang="en-US" noProof="0" dirty="0"/>
              <a:t> </a:t>
            </a:r>
            <a:r>
              <a:rPr lang="en-US" noProof="0" dirty="0" smtClean="0"/>
              <a:t>- Optional</a:t>
            </a:r>
            <a:r>
              <a:rPr lang="en-US" noProof="0" dirty="0"/>
              <a:t>, but support of at least one of the group of options labeled </a:t>
            </a:r>
            <a:r>
              <a:rPr lang="en-US" noProof="0" dirty="0" err="1"/>
              <a:t>O.n</a:t>
            </a:r>
            <a:r>
              <a:rPr lang="en-US" noProof="0" dirty="0"/>
              <a:t> is required.</a:t>
            </a:r>
          </a:p>
          <a:p>
            <a:r>
              <a:rPr lang="en-US" noProof="0" dirty="0" smtClean="0"/>
              <a:t>X - Prohibited</a:t>
            </a:r>
            <a:endParaRPr lang="en-US" noProof="0" dirty="0"/>
          </a:p>
          <a:p>
            <a:r>
              <a:rPr lang="en-US" noProof="0" dirty="0" smtClean="0"/>
              <a:t>Conditional</a:t>
            </a:r>
            <a:r>
              <a:rPr lang="en-US" noProof="0" dirty="0"/>
              <a:t> </a:t>
            </a:r>
            <a:r>
              <a:rPr lang="en-US" noProof="0" dirty="0" smtClean="0"/>
              <a:t>– status is </a:t>
            </a:r>
            <a:r>
              <a:rPr lang="en-US" noProof="0" dirty="0"/>
              <a:t>dependent upon the </a:t>
            </a:r>
            <a:r>
              <a:rPr lang="en-US" noProof="0" dirty="0" smtClean="0"/>
              <a:t>inclusion of other optional protocol</a:t>
            </a:r>
          </a:p>
          <a:p>
            <a:pPr marL="0" indent="0">
              <a:buNone/>
            </a:pPr>
            <a:r>
              <a:rPr lang="en-US" noProof="0" dirty="0" smtClean="0">
                <a:ea typeface="ＭＳ Ｐゴシック" charset="0"/>
                <a:cs typeface="ＭＳ Ｐゴシック" charset="0"/>
              </a:rPr>
              <a:t>Unfortunately, this annex is hopelessly dysfunctional, and must be extensively rewritten</a:t>
            </a:r>
            <a:endParaRPr lang="en-US" noProof="0" dirty="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dirty="0"/>
          </a:p>
        </p:txBody>
      </p:sp>
      <p:sp>
        <p:nvSpPr>
          <p:cNvPr id="7" name="Slide Number Placeholder 6"/>
          <p:cNvSpPr>
            <a:spLocks noGrp="1"/>
          </p:cNvSpPr>
          <p:nvPr>
            <p:ph type="sldNum" sz="quarter" idx="12"/>
          </p:nvPr>
        </p:nvSpPr>
        <p:spPr/>
        <p:txBody>
          <a:bodyPr/>
          <a:lstStyle/>
          <a:p>
            <a:fld id="{62359002-EF06-6B4E-826B-C875823D032D}" type="slidenum">
              <a:rPr lang="en-US" smtClean="0"/>
              <a:t>21</a:t>
            </a:fld>
            <a:endParaRPr lang="en-US"/>
          </a:p>
        </p:txBody>
      </p:sp>
    </p:spTree>
    <p:extLst>
      <p:ext uri="{BB962C8B-B14F-4D97-AF65-F5344CB8AC3E}">
        <p14:creationId xmlns:p14="http://schemas.microsoft.com/office/powerpoint/2010/main" val="2442266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Updated Revision Schedule</a:t>
            </a:r>
            <a:endParaRPr lang="en-US" dirty="0"/>
          </a:p>
        </p:txBody>
      </p:sp>
      <p:sp>
        <p:nvSpPr>
          <p:cNvPr id="3" name="Content Placeholder 2"/>
          <p:cNvSpPr>
            <a:spLocks noGrp="1"/>
          </p:cNvSpPr>
          <p:nvPr>
            <p:ph idx="1"/>
          </p:nvPr>
        </p:nvSpPr>
        <p:spPr>
          <a:xfrm>
            <a:off x="351303" y="1324495"/>
            <a:ext cx="8524660" cy="5058875"/>
          </a:xfrm>
        </p:spPr>
        <p:txBody>
          <a:bodyPr>
            <a:normAutofit/>
          </a:bodyPr>
          <a:lstStyle/>
          <a:p>
            <a:r>
              <a:rPr lang="en-US" sz="1900" b="1" dirty="0" smtClean="0">
                <a:solidFill>
                  <a:srgbClr val="000000"/>
                </a:solidFill>
              </a:rPr>
              <a:t>Letter </a:t>
            </a:r>
            <a:r>
              <a:rPr lang="en-US" sz="1900" b="1" dirty="0">
                <a:solidFill>
                  <a:srgbClr val="000000"/>
                </a:solidFill>
              </a:rPr>
              <a:t>Ballot </a:t>
            </a:r>
            <a:r>
              <a:rPr lang="en-US" sz="1900" b="1" dirty="0" smtClean="0">
                <a:solidFill>
                  <a:srgbClr val="000000"/>
                </a:solidFill>
              </a:rPr>
              <a:t>(LB)</a:t>
            </a:r>
            <a:endParaRPr lang="en-US" sz="1900" b="1" dirty="0">
              <a:solidFill>
                <a:srgbClr val="000000"/>
              </a:solidFill>
            </a:endParaRPr>
          </a:p>
          <a:p>
            <a:pPr lvl="1">
              <a:buFont typeface="Arial"/>
              <a:buChar char="•"/>
            </a:pPr>
            <a:r>
              <a:rPr lang="en-US" sz="1900" b="1" dirty="0">
                <a:solidFill>
                  <a:srgbClr val="000000"/>
                </a:solidFill>
              </a:rPr>
              <a:t>Start			14 June 2014</a:t>
            </a:r>
          </a:p>
          <a:p>
            <a:pPr lvl="1">
              <a:buFont typeface="Arial"/>
              <a:buChar char="•"/>
            </a:pPr>
            <a:r>
              <a:rPr lang="en-US" sz="1900" b="1" dirty="0">
                <a:solidFill>
                  <a:srgbClr val="000000"/>
                </a:solidFill>
              </a:rPr>
              <a:t>End			13 July 2014 (San Diego)</a:t>
            </a:r>
          </a:p>
          <a:p>
            <a:r>
              <a:rPr lang="en-US" sz="1900" b="1" dirty="0" smtClean="0">
                <a:solidFill>
                  <a:srgbClr val="000000"/>
                </a:solidFill>
              </a:rPr>
              <a:t>LB </a:t>
            </a:r>
            <a:r>
              <a:rPr lang="en-US" sz="1900" b="1" dirty="0" err="1" smtClean="0">
                <a:solidFill>
                  <a:srgbClr val="000000"/>
                </a:solidFill>
              </a:rPr>
              <a:t>Recirculations</a:t>
            </a:r>
            <a:endParaRPr lang="en-US" sz="1900" b="1" dirty="0">
              <a:solidFill>
                <a:srgbClr val="000000"/>
              </a:solidFill>
            </a:endParaRPr>
          </a:p>
          <a:p>
            <a:pPr lvl="1">
              <a:buFont typeface="Arial"/>
              <a:buChar char="•"/>
            </a:pPr>
            <a:r>
              <a:rPr lang="en-US" sz="1900" b="1" dirty="0">
                <a:solidFill>
                  <a:srgbClr val="000000"/>
                </a:solidFill>
              </a:rPr>
              <a:t>Start			20 Oct 2014</a:t>
            </a:r>
          </a:p>
          <a:p>
            <a:pPr lvl="1">
              <a:buFont typeface="Arial"/>
              <a:buChar char="•"/>
            </a:pPr>
            <a:r>
              <a:rPr lang="en-US" sz="1900" b="1" dirty="0"/>
              <a:t>End 			</a:t>
            </a:r>
            <a:r>
              <a:rPr lang="en-US" sz="1900" b="1" dirty="0" smtClean="0"/>
              <a:t>6 Mar </a:t>
            </a:r>
            <a:r>
              <a:rPr lang="en-US" sz="1900" b="1" dirty="0" smtClean="0"/>
              <a:t>2015 </a:t>
            </a:r>
            <a:endParaRPr lang="en-US" sz="1900" b="1" dirty="0" smtClean="0"/>
          </a:p>
          <a:p>
            <a:r>
              <a:rPr lang="en-US" sz="1900" b="1" dirty="0" smtClean="0"/>
              <a:t>Sponsor Ballot (SB)</a:t>
            </a:r>
          </a:p>
          <a:p>
            <a:pPr lvl="1">
              <a:buFont typeface="Arial"/>
              <a:buChar char="•"/>
            </a:pPr>
            <a:r>
              <a:rPr lang="en-US" sz="1900" b="1" dirty="0" smtClean="0"/>
              <a:t>Start</a:t>
            </a:r>
            <a:r>
              <a:rPr lang="en-US" sz="1900" b="1" dirty="0"/>
              <a:t>	 		Mar, </a:t>
            </a:r>
            <a:r>
              <a:rPr lang="en-US" sz="1900" b="1" dirty="0" smtClean="0"/>
              <a:t>2015 (Berlin)</a:t>
            </a:r>
            <a:endParaRPr lang="en-US" sz="1900" b="1" dirty="0"/>
          </a:p>
          <a:p>
            <a:pPr lvl="1">
              <a:buFont typeface="Arial"/>
              <a:buChar char="•"/>
            </a:pPr>
            <a:r>
              <a:rPr lang="en-US" sz="1900" b="1" dirty="0"/>
              <a:t>Ends			May, 2015</a:t>
            </a:r>
          </a:p>
          <a:p>
            <a:pPr marL="338138" indent="-338138"/>
            <a:r>
              <a:rPr lang="en-US" sz="1900" b="1" dirty="0" smtClean="0"/>
              <a:t>SB </a:t>
            </a:r>
            <a:r>
              <a:rPr lang="en-US" sz="1900" b="1" dirty="0" err="1" smtClean="0"/>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a:t>
            </a:r>
            <a:r>
              <a:rPr lang="en-US" sz="1900" b="1" dirty="0" smtClean="0"/>
              <a:t>17 </a:t>
            </a:r>
            <a:r>
              <a:rPr lang="en-US" sz="1900" b="1" dirty="0"/>
              <a:t>July, 2015 (Hawaii)</a:t>
            </a:r>
          </a:p>
          <a:p>
            <a:r>
              <a:rPr lang="en-US" sz="1900" b="1" dirty="0"/>
              <a:t>RevCom			27 August </a:t>
            </a:r>
            <a:r>
              <a:rPr lang="en-US" sz="1900" b="1" dirty="0" smtClean="0"/>
              <a:t>2015</a:t>
            </a:r>
            <a:endParaRPr lang="en-US" sz="1900" b="1"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i="1" dirty="0">
              <a:latin typeface="Noteworthy"/>
            </a:endParaRPr>
          </a:p>
        </p:txBody>
      </p:sp>
      <p:sp>
        <p:nvSpPr>
          <p:cNvPr id="6" name="Slide Number Placeholder 5"/>
          <p:cNvSpPr>
            <a:spLocks noGrp="1"/>
          </p:cNvSpPr>
          <p:nvPr>
            <p:ph type="sldNum" sz="quarter" idx="12"/>
          </p:nvPr>
        </p:nvSpPr>
        <p:spPr/>
        <p:txBody>
          <a:bodyPr/>
          <a:lstStyle/>
          <a:p>
            <a:fld id="{62359002-EF06-6B4E-826B-C875823D032D}" type="slidenum">
              <a:rPr lang="en-US" smtClean="0"/>
              <a:t>22</a:t>
            </a:fld>
            <a:endParaRPr lang="en-US"/>
          </a:p>
        </p:txBody>
      </p:sp>
    </p:spTree>
    <p:extLst>
      <p:ext uri="{BB962C8B-B14F-4D97-AF65-F5344CB8AC3E}">
        <p14:creationId xmlns:p14="http://schemas.microsoft.com/office/powerpoint/2010/main" val="2361926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ustomShape 1"/>
          <p:cNvSpPr>
            <a:spLocks noChangeArrowheads="1"/>
          </p:cNvSpPr>
          <p:nvPr/>
        </p:nvSpPr>
        <p:spPr bwMode="auto">
          <a:xfrm>
            <a:off x="377829" y="2130425"/>
            <a:ext cx="8469679" cy="1470025"/>
          </a:xfrm>
          <a:prstGeom prst="rect">
            <a:avLst/>
          </a:prstGeom>
          <a:noFill/>
          <a:ln w="9525">
            <a:noFill/>
            <a:miter lim="800000"/>
            <a:headEnd/>
            <a:tailEnd/>
          </a:ln>
        </p:spPr>
        <p:txBody>
          <a:bodyPr lIns="90004" tIns="44997" rIns="90004" bIns="44997" anchor="ctr" anchorCtr="1"/>
          <a:lstStyle/>
          <a:p>
            <a:pPr algn="ctr"/>
            <a:r>
              <a:rPr lang="en-US" sz="4400" b="1" dirty="0" smtClean="0">
                <a:solidFill>
                  <a:srgbClr val="000000"/>
                </a:solidFill>
                <a:latin typeface="Arial" pitchFamily="34" charset="0"/>
                <a:cs typeface="DejaVu Sans" pitchFamily="34" charset="0"/>
              </a:rPr>
              <a:t>Background information</a:t>
            </a:r>
          </a:p>
          <a:p>
            <a:pPr algn="ctr"/>
            <a:endParaRPr lang="en-US" sz="4400" dirty="0" smtClean="0">
              <a:solidFill>
                <a:srgbClr val="000000"/>
              </a:solidFill>
              <a:latin typeface="Arial" pitchFamily="34" charset="0"/>
              <a:cs typeface="DejaVu Sans" pitchFamily="34" charset="0"/>
            </a:endParaRPr>
          </a:p>
          <a:p>
            <a:pPr algn="ctr"/>
            <a:r>
              <a:rPr lang="en-US" sz="3600" dirty="0" smtClean="0">
                <a:solidFill>
                  <a:srgbClr val="000000"/>
                </a:solidFill>
                <a:latin typeface="Arial" pitchFamily="34" charset="0"/>
                <a:cs typeface="DejaVu Sans" pitchFamily="34" charset="0"/>
              </a:rPr>
              <a:t>Overview of IEEE </a:t>
            </a:r>
            <a:r>
              <a:rPr lang="en-US" sz="3600" dirty="0">
                <a:solidFill>
                  <a:srgbClr val="000000"/>
                </a:solidFill>
                <a:latin typeface="Arial" pitchFamily="34" charset="0"/>
                <a:cs typeface="DejaVu Sans" pitchFamily="34" charset="0"/>
              </a:rPr>
              <a:t>standards process</a:t>
            </a: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172AC12B-5790-8E42-AB35-2BF3DAD3ECA5}" type="slidenum">
              <a:rPr lang="en-US" smtClean="0"/>
              <a:t>23</a:t>
            </a:fld>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ustomShape 1"/>
          <p:cNvSpPr>
            <a:spLocks noChangeArrowheads="1"/>
          </p:cNvSpPr>
          <p:nvPr/>
        </p:nvSpPr>
        <p:spPr bwMode="auto">
          <a:xfrm>
            <a:off x="1295400" y="274638"/>
            <a:ext cx="7391400" cy="1143000"/>
          </a:xfrm>
          <a:prstGeom prst="rect">
            <a:avLst/>
          </a:prstGeom>
          <a:noFill/>
          <a:ln w="9525">
            <a:noFill/>
            <a:miter lim="800000"/>
            <a:headEnd/>
            <a:tailEnd/>
          </a:ln>
        </p:spPr>
        <p:txBody>
          <a:bodyPr lIns="90004" tIns="44997" rIns="90004" bIns="44997" anchor="ctr" anchorCtr="1"/>
          <a:lstStyle/>
          <a:p>
            <a:pPr algn="ctr"/>
            <a:r>
              <a:rPr lang="en-US" sz="4400">
                <a:solidFill>
                  <a:srgbClr val="000000"/>
                </a:solidFill>
                <a:latin typeface="Arial" pitchFamily="34" charset="0"/>
                <a:cs typeface="DejaVu Sans" pitchFamily="34" charset="0"/>
              </a:rPr>
              <a:t>Principles of the process</a:t>
            </a:r>
            <a:endParaRPr lang="en-US">
              <a:solidFill>
                <a:srgbClr val="000000"/>
              </a:solidFill>
              <a:latin typeface="Arial" pitchFamily="34" charset="0"/>
              <a:cs typeface="DejaVu Sans" pitchFamily="34" charset="0"/>
            </a:endParaRPr>
          </a:p>
        </p:txBody>
      </p:sp>
      <p:sp>
        <p:nvSpPr>
          <p:cNvPr id="15363" name="CustomShape 2"/>
          <p:cNvSpPr>
            <a:spLocks noChangeArrowheads="1"/>
          </p:cNvSpPr>
          <p:nvPr/>
        </p:nvSpPr>
        <p:spPr bwMode="auto">
          <a:xfrm>
            <a:off x="299770" y="1422405"/>
            <a:ext cx="8505757" cy="4525963"/>
          </a:xfrm>
          <a:prstGeom prst="rect">
            <a:avLst/>
          </a:prstGeom>
          <a:noFill/>
          <a:ln w="9525">
            <a:noFill/>
            <a:miter lim="800000"/>
            <a:headEnd/>
            <a:tailEnd/>
          </a:ln>
        </p:spPr>
        <p:txBody>
          <a:bodyPr lIns="90004" tIns="44997" rIns="90004" bIns="44997"/>
          <a:lstStyle/>
          <a:p>
            <a:pPr marL="457200" indent="-457200">
              <a:spcAft>
                <a:spcPts val="600"/>
              </a:spcAft>
              <a:buSzPct val="100000"/>
              <a:buFont typeface="Arial" pitchFamily="34" charset="0"/>
              <a:buChar char="•"/>
            </a:pPr>
            <a:r>
              <a:rPr lang="en-US" sz="3200" dirty="0">
                <a:solidFill>
                  <a:srgbClr val="000000"/>
                </a:solidFill>
                <a:latin typeface="Arial" pitchFamily="34" charset="0"/>
                <a:cs typeface="DejaVu Sans" pitchFamily="34" charset="0"/>
              </a:rPr>
              <a:t>Due process – </a:t>
            </a:r>
            <a:r>
              <a:rPr lang="en-US" sz="2400" dirty="0">
                <a:solidFill>
                  <a:srgbClr val="000000"/>
                </a:solidFill>
                <a:latin typeface="Arial" pitchFamily="34" charset="0"/>
                <a:cs typeface="DejaVu Sans" pitchFamily="34" charset="0"/>
              </a:rPr>
              <a:t>procedures are publicly available and followed consistently</a:t>
            </a:r>
            <a:endParaRPr lang="en-US" dirty="0">
              <a:solidFill>
                <a:srgbClr val="000000"/>
              </a:solidFill>
              <a:latin typeface="Arial" pitchFamily="34" charset="0"/>
              <a:cs typeface="DejaVu Sans" pitchFamily="34" charset="0"/>
            </a:endParaRPr>
          </a:p>
          <a:p>
            <a:pPr marL="457200" indent="-457200">
              <a:spcAft>
                <a:spcPts val="600"/>
              </a:spcAft>
              <a:buSzPct val="100000"/>
              <a:buFont typeface="Arial" pitchFamily="34" charset="0"/>
              <a:buChar char="•"/>
            </a:pPr>
            <a:r>
              <a:rPr lang="en-US" sz="3200" dirty="0">
                <a:solidFill>
                  <a:srgbClr val="000000"/>
                </a:solidFill>
                <a:latin typeface="Arial" pitchFamily="34" charset="0"/>
                <a:cs typeface="DejaVu Sans" pitchFamily="34" charset="0"/>
              </a:rPr>
              <a:t>Consensus – </a:t>
            </a:r>
            <a:r>
              <a:rPr lang="en-US" sz="2400" dirty="0">
                <a:solidFill>
                  <a:srgbClr val="000000"/>
                </a:solidFill>
                <a:latin typeface="Arial" pitchFamily="34" charset="0"/>
                <a:cs typeface="DejaVu Sans" pitchFamily="34" charset="0"/>
              </a:rPr>
              <a:t>requiring agreement of a </a:t>
            </a:r>
            <a:r>
              <a:rPr lang="en-US" sz="2400" dirty="0" smtClean="0">
                <a:solidFill>
                  <a:srgbClr val="000000"/>
                </a:solidFill>
                <a:latin typeface="Arial" pitchFamily="34" charset="0"/>
                <a:cs typeface="DejaVu Sans" pitchFamily="34" charset="0"/>
              </a:rPr>
              <a:t>majority (&gt;50%) for procedural decisions </a:t>
            </a:r>
            <a:r>
              <a:rPr lang="en-US" sz="2400" dirty="0">
                <a:solidFill>
                  <a:srgbClr val="000000"/>
                </a:solidFill>
                <a:latin typeface="Arial" pitchFamily="34" charset="0"/>
                <a:cs typeface="DejaVu Sans" pitchFamily="34" charset="0"/>
              </a:rPr>
              <a:t>or </a:t>
            </a:r>
            <a:r>
              <a:rPr lang="en-US" sz="2400" dirty="0" smtClean="0">
                <a:solidFill>
                  <a:srgbClr val="000000"/>
                </a:solidFill>
                <a:latin typeface="Arial" pitchFamily="34" charset="0"/>
                <a:cs typeface="DejaVu Sans" pitchFamily="34" charset="0"/>
              </a:rPr>
              <a:t>supermajority (&gt;75%) </a:t>
            </a:r>
            <a:r>
              <a:rPr lang="en-US" sz="2400" dirty="0">
                <a:solidFill>
                  <a:srgbClr val="000000"/>
                </a:solidFill>
                <a:latin typeface="Arial" pitchFamily="34" charset="0"/>
                <a:cs typeface="DejaVu Sans" pitchFamily="34" charset="0"/>
              </a:rPr>
              <a:t>for technical decisions </a:t>
            </a:r>
            <a:endParaRPr lang="en-US" sz="2400" dirty="0" smtClean="0">
              <a:solidFill>
                <a:srgbClr val="000000"/>
              </a:solidFill>
              <a:latin typeface="Arial" pitchFamily="34" charset="0"/>
              <a:cs typeface="DejaVu Sans" pitchFamily="34" charset="0"/>
            </a:endParaRPr>
          </a:p>
          <a:p>
            <a:pPr marL="457200" indent="-457200">
              <a:spcAft>
                <a:spcPts val="600"/>
              </a:spcAft>
              <a:buSzPct val="100000"/>
              <a:buFont typeface="Arial" pitchFamily="34" charset="0"/>
              <a:buChar char="•"/>
            </a:pPr>
            <a:r>
              <a:rPr lang="en-US" sz="3200" dirty="0" smtClean="0">
                <a:solidFill>
                  <a:srgbClr val="000000"/>
                </a:solidFill>
                <a:latin typeface="Arial" pitchFamily="34" charset="0"/>
                <a:cs typeface="DejaVu Sans" pitchFamily="34" charset="0"/>
              </a:rPr>
              <a:t>Openness </a:t>
            </a:r>
            <a:r>
              <a:rPr lang="en-US" sz="3200" dirty="0">
                <a:solidFill>
                  <a:srgbClr val="000000"/>
                </a:solidFill>
                <a:latin typeface="Arial" pitchFamily="34" charset="0"/>
                <a:cs typeface="DejaVu Sans" pitchFamily="34" charset="0"/>
              </a:rPr>
              <a:t>– </a:t>
            </a:r>
            <a:r>
              <a:rPr lang="en-US" sz="2400" dirty="0">
                <a:solidFill>
                  <a:srgbClr val="000000"/>
                </a:solidFill>
                <a:latin typeface="Arial" pitchFamily="34" charset="0"/>
                <a:cs typeface="DejaVu Sans" pitchFamily="34" charset="0"/>
              </a:rPr>
              <a:t>ensuring materially interested and affected parties can participate</a:t>
            </a:r>
            <a:endParaRPr lang="en-US" dirty="0">
              <a:solidFill>
                <a:srgbClr val="000000"/>
              </a:solidFill>
              <a:latin typeface="Arial" pitchFamily="34" charset="0"/>
              <a:cs typeface="DejaVu Sans" pitchFamily="34" charset="0"/>
            </a:endParaRPr>
          </a:p>
          <a:p>
            <a:pPr marL="457200" indent="-457200">
              <a:spcAft>
                <a:spcPts val="600"/>
              </a:spcAft>
              <a:buSzPct val="100000"/>
              <a:buFont typeface="Arial" pitchFamily="34" charset="0"/>
              <a:buChar char="•"/>
            </a:pPr>
            <a:r>
              <a:rPr lang="en-US" sz="3200" dirty="0">
                <a:solidFill>
                  <a:srgbClr val="000000"/>
                </a:solidFill>
                <a:latin typeface="Arial" pitchFamily="34" charset="0"/>
                <a:cs typeface="DejaVu Sans" pitchFamily="34" charset="0"/>
              </a:rPr>
              <a:t>Balance – </a:t>
            </a:r>
            <a:r>
              <a:rPr lang="en-US" sz="2400" dirty="0">
                <a:solidFill>
                  <a:srgbClr val="000000"/>
                </a:solidFill>
                <a:latin typeface="Arial" pitchFamily="34" charset="0"/>
                <a:cs typeface="DejaVu Sans" pitchFamily="34" charset="0"/>
              </a:rPr>
              <a:t>representation from all interested parties without overwhelming influence from any one party</a:t>
            </a:r>
            <a:endParaRPr lang="en-US" dirty="0">
              <a:solidFill>
                <a:srgbClr val="000000"/>
              </a:solidFill>
              <a:latin typeface="Arial" pitchFamily="34" charset="0"/>
              <a:cs typeface="DejaVu Sans" pitchFamily="34" charset="0"/>
            </a:endParaRPr>
          </a:p>
          <a:p>
            <a:pPr marL="457200" indent="-457200">
              <a:spcAft>
                <a:spcPts val="600"/>
              </a:spcAft>
              <a:buSzPct val="100000"/>
              <a:buFont typeface="Arial" pitchFamily="34" charset="0"/>
              <a:buChar char="•"/>
            </a:pPr>
            <a:r>
              <a:rPr lang="en-US" sz="3200" dirty="0">
                <a:solidFill>
                  <a:srgbClr val="000000"/>
                </a:solidFill>
                <a:latin typeface="Arial" pitchFamily="34" charset="0"/>
                <a:cs typeface="DejaVu Sans" pitchFamily="34" charset="0"/>
              </a:rPr>
              <a:t>Right of appeal – </a:t>
            </a:r>
            <a:r>
              <a:rPr lang="en-US" sz="2400" dirty="0">
                <a:solidFill>
                  <a:srgbClr val="000000"/>
                </a:solidFill>
                <a:latin typeface="Arial" pitchFamily="34" charset="0"/>
                <a:cs typeface="DejaVu Sans" pitchFamily="34" charset="0"/>
              </a:rPr>
              <a:t>process to ensure due process</a:t>
            </a:r>
            <a:endParaRPr lang="en-US" dirty="0">
              <a:solidFill>
                <a:srgbClr val="000000"/>
              </a:solidFill>
              <a:latin typeface="Arial" pitchFamily="34" charset="0"/>
              <a:cs typeface="DejaVu Sans" pitchFamily="34" charset="0"/>
            </a:endParaRP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494E9FE7-79DF-7A4D-9121-3DDF24520D94}" type="slidenum">
              <a:rPr lang="en-US" smtClean="0"/>
              <a:t>24</a:t>
            </a:fld>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ustomShape 1"/>
          <p:cNvSpPr>
            <a:spLocks noChangeArrowheads="1"/>
          </p:cNvSpPr>
          <p:nvPr/>
        </p:nvSpPr>
        <p:spPr bwMode="auto">
          <a:xfrm>
            <a:off x="747295" y="-87110"/>
            <a:ext cx="7391400" cy="1143000"/>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Basic IEEE Acronyms</a:t>
            </a:r>
            <a:endParaRPr lang="en-US" dirty="0">
              <a:solidFill>
                <a:srgbClr val="000000"/>
              </a:solidFill>
              <a:latin typeface="Arial" pitchFamily="34" charset="0"/>
              <a:cs typeface="DejaVu Sans" pitchFamily="34" charset="0"/>
            </a:endParaRPr>
          </a:p>
        </p:txBody>
      </p:sp>
      <p:sp>
        <p:nvSpPr>
          <p:cNvPr id="16387" name="CustomShape 2"/>
          <p:cNvSpPr>
            <a:spLocks noChangeArrowheads="1"/>
          </p:cNvSpPr>
          <p:nvPr/>
        </p:nvSpPr>
        <p:spPr bwMode="auto">
          <a:xfrm>
            <a:off x="127968" y="1391021"/>
            <a:ext cx="9016032" cy="4692280"/>
          </a:xfrm>
          <a:prstGeom prst="rect">
            <a:avLst/>
          </a:prstGeom>
          <a:noFill/>
          <a:ln w="9525">
            <a:noFill/>
            <a:miter lim="800000"/>
            <a:headEnd/>
            <a:tailEnd/>
          </a:ln>
        </p:spPr>
        <p:txBody>
          <a:bodyPr lIns="90004" tIns="44997" rIns="90004" bIns="44997"/>
          <a:lstStyle/>
          <a:p>
            <a:pPr marL="457200" indent="-457200">
              <a:lnSpc>
                <a:spcPct val="90000"/>
              </a:lnSpc>
              <a:spcAft>
                <a:spcPts val="1200"/>
              </a:spcAft>
              <a:buSzPct val="100000"/>
              <a:buFont typeface="Arial" pitchFamily="34" charset="0"/>
              <a:buChar char="•"/>
            </a:pPr>
            <a:r>
              <a:rPr lang="en-US" sz="2800" dirty="0">
                <a:solidFill>
                  <a:srgbClr val="000000"/>
                </a:solidFill>
                <a:latin typeface="Arial" pitchFamily="34" charset="0"/>
                <a:cs typeface="DejaVu Sans" pitchFamily="34" charset="0"/>
              </a:rPr>
              <a:t>PAR – </a:t>
            </a:r>
            <a:r>
              <a:rPr lang="en-US" sz="2800" b="1" dirty="0">
                <a:solidFill>
                  <a:srgbClr val="000000"/>
                </a:solidFill>
                <a:latin typeface="Arial" pitchFamily="34" charset="0"/>
                <a:cs typeface="DejaVu Sans" pitchFamily="34" charset="0"/>
              </a:rPr>
              <a:t>P</a:t>
            </a:r>
            <a:r>
              <a:rPr lang="en-US" sz="2800" dirty="0">
                <a:solidFill>
                  <a:srgbClr val="000000"/>
                </a:solidFill>
                <a:latin typeface="Arial" pitchFamily="34" charset="0"/>
                <a:cs typeface="DejaVu Sans" pitchFamily="34" charset="0"/>
              </a:rPr>
              <a:t>roject </a:t>
            </a:r>
            <a:r>
              <a:rPr lang="en-US" sz="2800" b="1" dirty="0">
                <a:solidFill>
                  <a:srgbClr val="000000"/>
                </a:solidFill>
                <a:latin typeface="Arial" pitchFamily="34" charset="0"/>
                <a:cs typeface="DejaVu Sans" pitchFamily="34" charset="0"/>
              </a:rPr>
              <a:t>A</a:t>
            </a:r>
            <a:r>
              <a:rPr lang="en-US" sz="2800" dirty="0">
                <a:solidFill>
                  <a:srgbClr val="000000"/>
                </a:solidFill>
                <a:latin typeface="Arial" pitchFamily="34" charset="0"/>
                <a:cs typeface="DejaVu Sans" pitchFamily="34" charset="0"/>
              </a:rPr>
              <a:t>uthorization </a:t>
            </a:r>
            <a:r>
              <a:rPr lang="en-US" sz="2800" b="1" dirty="0">
                <a:solidFill>
                  <a:srgbClr val="000000"/>
                </a:solidFill>
                <a:latin typeface="Arial" pitchFamily="34" charset="0"/>
                <a:cs typeface="DejaVu Sans" pitchFamily="34" charset="0"/>
              </a:rPr>
              <a:t>R</a:t>
            </a:r>
            <a:r>
              <a:rPr lang="en-US" sz="2800" dirty="0">
                <a:solidFill>
                  <a:srgbClr val="000000"/>
                </a:solidFill>
                <a:latin typeface="Arial" pitchFamily="34" charset="0"/>
                <a:cs typeface="DejaVu Sans" pitchFamily="34" charset="0"/>
              </a:rPr>
              <a:t>equest – the charter for a standards </a:t>
            </a:r>
            <a:r>
              <a:rPr lang="en-US" sz="2800" dirty="0" smtClean="0">
                <a:solidFill>
                  <a:srgbClr val="000000"/>
                </a:solidFill>
                <a:latin typeface="Arial" pitchFamily="34" charset="0"/>
                <a:cs typeface="DejaVu Sans" pitchFamily="34" charset="0"/>
              </a:rPr>
              <a:t>project</a:t>
            </a:r>
          </a:p>
          <a:p>
            <a:pPr marL="457200" indent="-457200">
              <a:lnSpc>
                <a:spcPct val="90000"/>
              </a:lnSpc>
              <a:spcAft>
                <a:spcPts val="1200"/>
              </a:spcAft>
              <a:buSzPct val="100000"/>
              <a:buFont typeface="Arial" pitchFamily="34" charset="0"/>
              <a:buChar char="•"/>
            </a:pPr>
            <a:r>
              <a:rPr lang="en-US" sz="2800" dirty="0" smtClean="0">
                <a:solidFill>
                  <a:srgbClr val="000000"/>
                </a:solidFill>
                <a:latin typeface="Arial" pitchFamily="34" charset="0"/>
                <a:cs typeface="DejaVu Sans" pitchFamily="34" charset="0"/>
              </a:rPr>
              <a:t>CSD – Criteria for Standards</a:t>
            </a:r>
          </a:p>
          <a:p>
            <a:pPr marL="457200" indent="-457200">
              <a:lnSpc>
                <a:spcPct val="90000"/>
              </a:lnSpc>
              <a:spcAft>
                <a:spcPts val="1200"/>
              </a:spcAft>
              <a:buSzPct val="100000"/>
              <a:buFont typeface="Arial" pitchFamily="34" charset="0"/>
              <a:buChar char="•"/>
            </a:pPr>
            <a:r>
              <a:rPr lang="en-US" sz="2800" dirty="0" smtClean="0">
                <a:solidFill>
                  <a:srgbClr val="000000"/>
                </a:solidFill>
                <a:latin typeface="Arial"/>
                <a:cs typeface="Arial"/>
              </a:rPr>
              <a:t>IG </a:t>
            </a:r>
            <a:r>
              <a:rPr lang="en-US" sz="2800" dirty="0" smtClean="0">
                <a:solidFill>
                  <a:srgbClr val="000000"/>
                </a:solidFill>
                <a:latin typeface="Arial" pitchFamily="34" charset="0"/>
                <a:cs typeface="DejaVu Sans" pitchFamily="34" charset="0"/>
              </a:rPr>
              <a:t>– </a:t>
            </a:r>
            <a:r>
              <a:rPr lang="en-US" sz="2800" b="1" dirty="0" smtClean="0">
                <a:latin typeface="Arial"/>
                <a:cs typeface="Arial"/>
              </a:rPr>
              <a:t>I</a:t>
            </a:r>
            <a:r>
              <a:rPr lang="en-US" sz="2800" dirty="0" smtClean="0">
                <a:latin typeface="Arial"/>
                <a:cs typeface="Arial"/>
              </a:rPr>
              <a:t>nterest </a:t>
            </a:r>
            <a:r>
              <a:rPr lang="en-US" sz="2800" b="1" dirty="0">
                <a:latin typeface="Arial"/>
                <a:cs typeface="Arial"/>
              </a:rPr>
              <a:t>G</a:t>
            </a:r>
            <a:r>
              <a:rPr lang="en-US" sz="2800" dirty="0">
                <a:latin typeface="Arial"/>
                <a:cs typeface="Arial"/>
              </a:rPr>
              <a:t>roup </a:t>
            </a:r>
            <a:r>
              <a:rPr lang="en-US" sz="2800" dirty="0" smtClean="0">
                <a:latin typeface="Arial"/>
                <a:cs typeface="Arial"/>
              </a:rPr>
              <a:t>– group formed </a:t>
            </a:r>
            <a:r>
              <a:rPr lang="en-US" sz="2800" dirty="0">
                <a:latin typeface="Arial"/>
                <a:cs typeface="Arial"/>
              </a:rPr>
              <a:t>to provide a forum for specific applications or </a:t>
            </a:r>
            <a:r>
              <a:rPr lang="en-US" sz="2800" dirty="0" smtClean="0">
                <a:latin typeface="Arial"/>
                <a:cs typeface="Arial"/>
              </a:rPr>
              <a:t>technologies.</a:t>
            </a:r>
            <a:r>
              <a:rPr lang="en-US" sz="1600" dirty="0" smtClean="0">
                <a:latin typeface="Arial"/>
                <a:cs typeface="Arial"/>
              </a:rPr>
              <a:t>  </a:t>
            </a:r>
          </a:p>
          <a:p>
            <a:pPr marL="457200" indent="-457200">
              <a:lnSpc>
                <a:spcPct val="90000"/>
              </a:lnSpc>
              <a:spcAft>
                <a:spcPts val="1200"/>
              </a:spcAft>
              <a:buSzPct val="100000"/>
              <a:buFont typeface="Arial" pitchFamily="34" charset="0"/>
              <a:buChar char="•"/>
            </a:pPr>
            <a:r>
              <a:rPr lang="en-US" sz="2800" dirty="0">
                <a:solidFill>
                  <a:srgbClr val="000000"/>
                </a:solidFill>
                <a:latin typeface="Arial"/>
                <a:cs typeface="Arial"/>
              </a:rPr>
              <a:t>SG </a:t>
            </a:r>
            <a:r>
              <a:rPr lang="en-US" sz="2800" dirty="0">
                <a:solidFill>
                  <a:srgbClr val="000000"/>
                </a:solidFill>
                <a:latin typeface="Arial" pitchFamily="34" charset="0"/>
                <a:cs typeface="DejaVu Sans" pitchFamily="34" charset="0"/>
              </a:rPr>
              <a:t>– </a:t>
            </a:r>
            <a:r>
              <a:rPr lang="en-US" sz="2800" b="1" dirty="0">
                <a:solidFill>
                  <a:srgbClr val="000000"/>
                </a:solidFill>
                <a:latin typeface="Arial"/>
                <a:cs typeface="Arial"/>
              </a:rPr>
              <a:t>S</a:t>
            </a:r>
            <a:r>
              <a:rPr lang="en-US" sz="2800" dirty="0">
                <a:solidFill>
                  <a:srgbClr val="000000"/>
                </a:solidFill>
                <a:latin typeface="Arial"/>
                <a:cs typeface="Arial"/>
              </a:rPr>
              <a:t>tudy </a:t>
            </a:r>
            <a:r>
              <a:rPr lang="en-US" sz="2800" b="1" dirty="0">
                <a:solidFill>
                  <a:srgbClr val="000000"/>
                </a:solidFill>
                <a:latin typeface="Arial"/>
                <a:cs typeface="Arial"/>
              </a:rPr>
              <a:t>G</a:t>
            </a:r>
            <a:r>
              <a:rPr lang="en-US" sz="2800" dirty="0">
                <a:solidFill>
                  <a:srgbClr val="000000"/>
                </a:solidFill>
                <a:latin typeface="Arial"/>
                <a:cs typeface="Arial"/>
              </a:rPr>
              <a:t>roup – a group formed to investigate a project and produce a PAR</a:t>
            </a:r>
          </a:p>
          <a:p>
            <a:pPr marL="457200" indent="-457200">
              <a:lnSpc>
                <a:spcPct val="90000"/>
              </a:lnSpc>
              <a:spcAft>
                <a:spcPts val="1200"/>
              </a:spcAft>
              <a:buSzPct val="100000"/>
              <a:buFont typeface="Arial" pitchFamily="34" charset="0"/>
              <a:buChar char="•"/>
            </a:pPr>
            <a:r>
              <a:rPr lang="en-US" sz="2800" dirty="0" smtClean="0">
                <a:solidFill>
                  <a:srgbClr val="000000"/>
                </a:solidFill>
                <a:latin typeface="Arial"/>
                <a:cs typeface="Arial"/>
              </a:rPr>
              <a:t>TG </a:t>
            </a:r>
            <a:r>
              <a:rPr lang="en-US" sz="2800" dirty="0">
                <a:solidFill>
                  <a:srgbClr val="000000"/>
                </a:solidFill>
                <a:latin typeface="Arial" pitchFamily="34" charset="0"/>
                <a:cs typeface="DejaVu Sans" pitchFamily="34" charset="0"/>
              </a:rPr>
              <a:t>– </a:t>
            </a:r>
            <a:r>
              <a:rPr lang="en-US" sz="2800" b="1" dirty="0">
                <a:latin typeface="Arial"/>
                <a:cs typeface="Arial"/>
              </a:rPr>
              <a:t>T</a:t>
            </a:r>
            <a:r>
              <a:rPr lang="en-US" sz="2800" dirty="0">
                <a:latin typeface="Arial"/>
                <a:cs typeface="Arial"/>
              </a:rPr>
              <a:t>ask </a:t>
            </a:r>
            <a:r>
              <a:rPr lang="en-US" sz="2800" b="1" dirty="0">
                <a:latin typeface="Arial"/>
                <a:cs typeface="Arial"/>
              </a:rPr>
              <a:t>G</a:t>
            </a:r>
            <a:r>
              <a:rPr lang="en-US" sz="2800" dirty="0">
                <a:latin typeface="Arial"/>
                <a:cs typeface="Arial"/>
              </a:rPr>
              <a:t>roup </a:t>
            </a:r>
            <a:r>
              <a:rPr lang="en-US" sz="2800" dirty="0">
                <a:solidFill>
                  <a:srgbClr val="000000"/>
                </a:solidFill>
                <a:latin typeface="Arial"/>
                <a:cs typeface="Arial"/>
              </a:rPr>
              <a:t>– </a:t>
            </a:r>
            <a:r>
              <a:rPr lang="en-US" sz="2800" dirty="0">
                <a:latin typeface="Arial"/>
                <a:cs typeface="Arial"/>
              </a:rPr>
              <a:t>group formed to produce a draft standard, recommended practice, guideline, supplement, or portion of a draft standard </a:t>
            </a:r>
            <a:endParaRPr lang="en-US" sz="2800" dirty="0">
              <a:solidFill>
                <a:srgbClr val="000000"/>
              </a:solidFill>
              <a:latin typeface="Arial"/>
              <a:cs typeface="Arial"/>
            </a:endParaRP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63459C4D-46D9-AC4E-AE09-4059AB4194BC}" type="slidenum">
              <a:rPr lang="en-US" smtClean="0"/>
              <a:t>25</a:t>
            </a:fld>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20638"/>
            <a:ext cx="8229600" cy="1143000"/>
          </a:xfrm>
        </p:spPr>
        <p:txBody>
          <a:bodyPr/>
          <a:lstStyle/>
          <a:p>
            <a:r>
              <a:rPr lang="en-US" dirty="0" smtClean="0"/>
              <a:t>IEEE Project Types</a:t>
            </a:r>
            <a:endParaRPr lang="en-US" dirty="0"/>
          </a:p>
        </p:txBody>
      </p:sp>
      <p:sp>
        <p:nvSpPr>
          <p:cNvPr id="3" name="Content Placeholder 2"/>
          <p:cNvSpPr>
            <a:spLocks noGrp="1"/>
          </p:cNvSpPr>
          <p:nvPr>
            <p:ph idx="1"/>
          </p:nvPr>
        </p:nvSpPr>
        <p:spPr>
          <a:xfrm>
            <a:off x="152400" y="1066800"/>
            <a:ext cx="8902700" cy="5511800"/>
          </a:xfrm>
        </p:spPr>
        <p:txBody>
          <a:bodyPr>
            <a:normAutofit fontScale="85000" lnSpcReduction="20000"/>
          </a:bodyPr>
          <a:lstStyle/>
          <a:p>
            <a:r>
              <a:rPr lang="en-US" dirty="0" smtClean="0"/>
              <a:t>Amendment</a:t>
            </a:r>
          </a:p>
          <a:p>
            <a:pPr lvl="1"/>
            <a:r>
              <a:rPr lang="en-US" dirty="0" smtClean="0"/>
              <a:t>Often classified as either MAC or PHY</a:t>
            </a:r>
          </a:p>
          <a:p>
            <a:pPr lvl="1"/>
            <a:r>
              <a:rPr lang="en-US" dirty="0" smtClean="0"/>
              <a:t>Adds new material/protocols to existing standard</a:t>
            </a:r>
          </a:p>
          <a:p>
            <a:pPr lvl="1"/>
            <a:r>
              <a:rPr lang="en-US" dirty="0" smtClean="0"/>
              <a:t>Document only contains the changes to standard</a:t>
            </a:r>
          </a:p>
          <a:p>
            <a:pPr lvl="1"/>
            <a:r>
              <a:rPr lang="en-US" dirty="0" smtClean="0"/>
              <a:t>Example: 802.15.4e-2012 was a MAC amendment</a:t>
            </a:r>
          </a:p>
          <a:p>
            <a:r>
              <a:rPr lang="en-US" dirty="0" smtClean="0"/>
              <a:t>Corrigendum</a:t>
            </a:r>
          </a:p>
          <a:p>
            <a:pPr lvl="1"/>
            <a:r>
              <a:rPr lang="en-US" dirty="0" smtClean="0"/>
              <a:t>Limited to error correction of existing </a:t>
            </a:r>
            <a:r>
              <a:rPr lang="en-US" dirty="0"/>
              <a:t>standard</a:t>
            </a:r>
          </a:p>
          <a:p>
            <a:pPr lvl="1"/>
            <a:r>
              <a:rPr lang="en-US" dirty="0"/>
              <a:t>Document only contains </a:t>
            </a:r>
            <a:r>
              <a:rPr lang="en-US" dirty="0" smtClean="0"/>
              <a:t>the changes to standard</a:t>
            </a:r>
            <a:endParaRPr lang="en-US" dirty="0"/>
          </a:p>
          <a:p>
            <a:r>
              <a:rPr lang="en-US" dirty="0" smtClean="0"/>
              <a:t>Revision</a:t>
            </a:r>
          </a:p>
          <a:p>
            <a:pPr lvl="1"/>
            <a:r>
              <a:rPr lang="en-US" dirty="0" smtClean="0"/>
              <a:t>Maintenance revision rolls up all amendments into a single document</a:t>
            </a:r>
          </a:p>
          <a:p>
            <a:pPr lvl="1"/>
            <a:r>
              <a:rPr lang="en-US" dirty="0" smtClean="0"/>
              <a:t>Any text in the standard may be changed</a:t>
            </a:r>
          </a:p>
          <a:p>
            <a:pPr lvl="1"/>
            <a:r>
              <a:rPr lang="en-US" dirty="0" smtClean="0"/>
              <a:t>Document contains all text of the standard</a:t>
            </a:r>
          </a:p>
          <a:p>
            <a:pPr lvl="1"/>
            <a:r>
              <a:rPr lang="en-US" dirty="0" smtClean="0"/>
              <a:t>Example: 802.15.4-2011 was a revision</a:t>
            </a:r>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fld id="{62359002-EF06-6B4E-826B-C875823D032D}" type="slidenum">
              <a:rPr lang="en-US" smtClean="0"/>
              <a:t>26</a:t>
            </a:fld>
            <a:endParaRPr lang="en-US"/>
          </a:p>
        </p:txBody>
      </p:sp>
    </p:spTree>
    <p:extLst>
      <p:ext uri="{BB962C8B-B14F-4D97-AF65-F5344CB8AC3E}">
        <p14:creationId xmlns:p14="http://schemas.microsoft.com/office/powerpoint/2010/main" val="1677869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1295400" y="190500"/>
            <a:ext cx="7391400" cy="1311275"/>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a:solidFill>
                  <a:srgbClr val="000000"/>
                </a:solidFill>
                <a:latin typeface="Arial" pitchFamily="34" charset="0"/>
                <a:cs typeface="DejaVu Sans" pitchFamily="34" charset="0"/>
              </a:rPr>
              <a:t>IEEE </a:t>
            </a:r>
            <a:r>
              <a:rPr lang="en-US" sz="4000" dirty="0" smtClean="0">
                <a:solidFill>
                  <a:srgbClr val="000000"/>
                </a:solidFill>
                <a:latin typeface="Arial" pitchFamily="34" charset="0"/>
                <a:cs typeface="DejaVu Sans" pitchFamily="34" charset="0"/>
              </a:rPr>
              <a:t>802.15 </a:t>
            </a:r>
            <a:r>
              <a:rPr lang="en-US" sz="4000" dirty="0">
                <a:solidFill>
                  <a:srgbClr val="000000"/>
                </a:solidFill>
                <a:latin typeface="Arial" pitchFamily="34" charset="0"/>
                <a:cs typeface="DejaVu Sans" pitchFamily="34" charset="0"/>
              </a:rPr>
              <a:t>standards development life cycle – part 1</a:t>
            </a:r>
          </a:p>
        </p:txBody>
      </p:sp>
      <p:sp>
        <p:nvSpPr>
          <p:cNvPr id="17411" name="Rectangle 2"/>
          <p:cNvSpPr>
            <a:spLocks noChangeArrowheads="1"/>
          </p:cNvSpPr>
          <p:nvPr/>
        </p:nvSpPr>
        <p:spPr bwMode="auto">
          <a:xfrm>
            <a:off x="990600" y="1658002"/>
            <a:ext cx="2616200" cy="1008998"/>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solidFill>
                  <a:srgbClr val="000000"/>
                </a:solidFill>
                <a:latin typeface="Arial" pitchFamily="34" charset="0"/>
                <a:cs typeface="DejaVu Sans" pitchFamily="34" charset="0"/>
              </a:rPr>
              <a:t>Interest Group (IG)</a:t>
            </a:r>
            <a:endParaRPr lang="en-US" dirty="0">
              <a:solidFill>
                <a:srgbClr val="000000"/>
              </a:solidFill>
              <a:latin typeface="Arial" pitchFamily="34" charset="0"/>
              <a:cs typeface="DejaVu Sans" pitchFamily="34"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solidFill>
                  <a:srgbClr val="000000"/>
                </a:solidFill>
                <a:latin typeface="Arial" pitchFamily="34" charset="0"/>
                <a:cs typeface="DejaVu Sans" pitchFamily="34" charset="0"/>
              </a:rPr>
              <a:t>formed</a:t>
            </a:r>
            <a:endParaRPr lang="en-US" dirty="0">
              <a:solidFill>
                <a:srgbClr val="000000"/>
              </a:solidFill>
              <a:latin typeface="Arial" pitchFamily="34" charset="0"/>
              <a:cs typeface="DejaVu Sans" pitchFamily="34" charset="0"/>
            </a:endParaRPr>
          </a:p>
        </p:txBody>
      </p:sp>
      <p:sp>
        <p:nvSpPr>
          <p:cNvPr id="17412" name="Rectangle 3"/>
          <p:cNvSpPr>
            <a:spLocks noChangeArrowheads="1"/>
          </p:cNvSpPr>
          <p:nvPr/>
        </p:nvSpPr>
        <p:spPr bwMode="auto">
          <a:xfrm>
            <a:off x="990599" y="3048000"/>
            <a:ext cx="2616201" cy="16002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Study </a:t>
            </a:r>
            <a:r>
              <a:rPr lang="en-US" dirty="0" smtClean="0">
                <a:solidFill>
                  <a:srgbClr val="000000"/>
                </a:solidFill>
                <a:latin typeface="Arial" pitchFamily="34" charset="0"/>
                <a:cs typeface="DejaVu Sans" pitchFamily="34" charset="0"/>
              </a:rPr>
              <a:t>Group formed,</a:t>
            </a:r>
            <a:endParaRPr lang="en-US" dirty="0">
              <a:solidFill>
                <a:srgbClr val="000000"/>
              </a:solidFill>
              <a:latin typeface="Arial" pitchFamily="34" charset="0"/>
              <a:cs typeface="DejaVu Sans" pitchFamily="34"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Investigates forming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a </a:t>
            </a:r>
            <a:r>
              <a:rPr lang="en-US" dirty="0" smtClean="0">
                <a:solidFill>
                  <a:srgbClr val="000000"/>
                </a:solidFill>
                <a:latin typeface="Arial" pitchFamily="34" charset="0"/>
                <a:cs typeface="DejaVu Sans" pitchFamily="34" charset="0"/>
              </a:rPr>
              <a:t>project by</a:t>
            </a:r>
            <a:r>
              <a:rPr lang="en-US" dirty="0">
                <a:solidFill>
                  <a:srgbClr val="000000"/>
                </a:solidFill>
                <a:latin typeface="Arial" pitchFamily="34" charset="0"/>
                <a:cs typeface="DejaVu Sans" pitchFamily="34" charset="0"/>
              </a:rPr>
              <a:t> </a:t>
            </a:r>
            <a:r>
              <a:rPr lang="en-US" dirty="0" smtClean="0">
                <a:solidFill>
                  <a:srgbClr val="000000"/>
                </a:solidFill>
                <a:latin typeface="Arial" pitchFamily="34" charset="0"/>
                <a:cs typeface="DejaVu Sans" pitchFamily="34" charset="0"/>
              </a:rPr>
              <a:t>producing</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a </a:t>
            </a:r>
            <a:r>
              <a:rPr lang="en-US" dirty="0">
                <a:solidFill>
                  <a:srgbClr val="000000"/>
                </a:solidFill>
                <a:latin typeface="Arial" pitchFamily="34" charset="0"/>
                <a:cs typeface="DejaVu Sans" pitchFamily="34" charset="0"/>
              </a:rPr>
              <a:t>PAR </a:t>
            </a:r>
            <a:r>
              <a:rPr lang="en-US" dirty="0" smtClean="0">
                <a:solidFill>
                  <a:srgbClr val="000000"/>
                </a:solidFill>
                <a:latin typeface="Arial" pitchFamily="34" charset="0"/>
                <a:cs typeface="DejaVu Sans" pitchFamily="34" charset="0"/>
              </a:rPr>
              <a:t>and </a:t>
            </a:r>
            <a:r>
              <a:rPr lang="en-US" dirty="0" smtClean="0">
                <a:latin typeface="Arial"/>
                <a:cs typeface="Arial"/>
              </a:rPr>
              <a:t>Criteria for</a:t>
            </a:r>
            <a:br>
              <a:rPr lang="en-US" dirty="0" smtClean="0">
                <a:latin typeface="Arial"/>
                <a:cs typeface="Arial"/>
              </a:rPr>
            </a:br>
            <a:r>
              <a:rPr lang="en-US" dirty="0" smtClean="0">
                <a:latin typeface="Arial"/>
                <a:cs typeface="Arial"/>
              </a:rPr>
              <a:t>Standards Development </a:t>
            </a:r>
            <a:br>
              <a:rPr lang="en-US" dirty="0" smtClean="0">
                <a:latin typeface="Arial"/>
                <a:cs typeface="Arial"/>
              </a:rPr>
            </a:br>
            <a:r>
              <a:rPr lang="en-US" dirty="0" smtClean="0">
                <a:latin typeface="Arial"/>
                <a:cs typeface="Arial"/>
              </a:rPr>
              <a:t>(</a:t>
            </a:r>
            <a:r>
              <a:rPr lang="en-US" dirty="0">
                <a:latin typeface="Arial"/>
                <a:cs typeface="Arial"/>
              </a:rPr>
              <a:t>CSD)</a:t>
            </a:r>
            <a:endParaRPr lang="en-US" dirty="0">
              <a:solidFill>
                <a:srgbClr val="000000"/>
              </a:solidFill>
              <a:latin typeface="Arial"/>
              <a:cs typeface="Arial"/>
            </a:endParaRPr>
          </a:p>
        </p:txBody>
      </p:sp>
      <p:sp>
        <p:nvSpPr>
          <p:cNvPr id="17413" name="Line 4"/>
          <p:cNvSpPr>
            <a:spLocks/>
          </p:cNvSpPr>
          <p:nvPr/>
        </p:nvSpPr>
        <p:spPr bwMode="auto">
          <a:xfrm>
            <a:off x="2057400" y="2667000"/>
            <a:ext cx="1588" cy="381000"/>
          </a:xfrm>
          <a:custGeom>
            <a:avLst/>
            <a:gdLst>
              <a:gd name="T0" fmla="*/ 796 w 1591"/>
              <a:gd name="T1" fmla="*/ 0 h 381003"/>
              <a:gd name="T2" fmla="*/ 1591 w 1591"/>
              <a:gd name="T3" fmla="*/ 190502 h 381003"/>
              <a:gd name="T4" fmla="*/ 796 w 1591"/>
              <a:gd name="T5" fmla="*/ 381003 h 381003"/>
              <a:gd name="T6" fmla="*/ 0 w 1591"/>
              <a:gd name="T7" fmla="*/ 190502 h 381003"/>
              <a:gd name="T8" fmla="*/ 0 w 1591"/>
              <a:gd name="T9" fmla="*/ 0 h 381003"/>
              <a:gd name="T10" fmla="*/ 1591 w 1591"/>
              <a:gd name="T11" fmla="*/ 381003 h 381003"/>
              <a:gd name="T12" fmla="*/ 17694720 60000 65536"/>
              <a:gd name="T13" fmla="*/ 0 60000 65536"/>
              <a:gd name="T14" fmla="*/ 5898240 60000 65536"/>
              <a:gd name="T15" fmla="*/ 11796480 60000 65536"/>
              <a:gd name="T16" fmla="*/ 5898240 60000 65536"/>
              <a:gd name="T17" fmla="*/ 17694720 60000 65536"/>
              <a:gd name="T18" fmla="*/ 0 w 1591"/>
              <a:gd name="T19" fmla="*/ 0 h 381003"/>
              <a:gd name="T20" fmla="*/ 1591 w 1591"/>
              <a:gd name="T21" fmla="*/ 381003 h 381003"/>
            </a:gdLst>
            <a:ahLst/>
            <a:cxnLst>
              <a:cxn ang="T12">
                <a:pos x="T0" y="T1"/>
              </a:cxn>
              <a:cxn ang="T13">
                <a:pos x="T2" y="T3"/>
              </a:cxn>
              <a:cxn ang="T14">
                <a:pos x="T4" y="T5"/>
              </a:cxn>
              <a:cxn ang="T15">
                <a:pos x="T6" y="T7"/>
              </a:cxn>
              <a:cxn ang="T16">
                <a:pos x="T8" y="T9"/>
              </a:cxn>
              <a:cxn ang="T17">
                <a:pos x="T10" y="T11"/>
              </a:cxn>
            </a:cxnLst>
            <a:rect l="T18" t="T19" r="T20" b="T21"/>
            <a:pathLst>
              <a:path w="1591" h="381003">
                <a:moveTo>
                  <a:pt x="0" y="0"/>
                </a:moveTo>
                <a:lnTo>
                  <a:pt x="1591" y="381003"/>
                </a:lnTo>
              </a:path>
            </a:pathLst>
          </a:custGeom>
          <a:noFill/>
          <a:ln w="38157">
            <a:solidFill>
              <a:srgbClr val="000000"/>
            </a:solidFill>
            <a:prstDash val="solid"/>
            <a:miter lim="800000"/>
            <a:headEnd/>
            <a:tailEnd type="arrow" w="med" len="med"/>
          </a:ln>
        </p:spPr>
        <p:txBody>
          <a:bodyPr/>
          <a:lstStyle/>
          <a:p>
            <a:endParaRPr lang="en-US"/>
          </a:p>
        </p:txBody>
      </p:sp>
      <p:sp>
        <p:nvSpPr>
          <p:cNvPr id="17414" name="Text Box 5"/>
          <p:cNvSpPr txBox="1">
            <a:spLocks noChangeArrowheads="1"/>
          </p:cNvSpPr>
          <p:nvPr/>
        </p:nvSpPr>
        <p:spPr bwMode="auto">
          <a:xfrm>
            <a:off x="2133600" y="2667000"/>
            <a:ext cx="2095500" cy="368300"/>
          </a:xfrm>
          <a:prstGeom prst="rect">
            <a:avLst/>
          </a:prstGeom>
          <a:noFill/>
          <a:ln w="9525">
            <a:noFill/>
            <a:miter lim="800000"/>
            <a:headEnd/>
            <a:tailEnd/>
          </a:ln>
        </p:spPr>
        <p:txBody>
          <a:bodyPr wrap="non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solidFill>
                  <a:srgbClr val="000000"/>
                </a:solidFill>
                <a:latin typeface="Arial" pitchFamily="34" charset="0"/>
                <a:cs typeface="DejaVu Sans" pitchFamily="34" charset="0"/>
              </a:rPr>
              <a:t>Adequate interest?</a:t>
            </a:r>
          </a:p>
        </p:txBody>
      </p:sp>
      <p:sp>
        <p:nvSpPr>
          <p:cNvPr id="17415" name="Rectangle 6"/>
          <p:cNvSpPr>
            <a:spLocks noChangeArrowheads="1"/>
          </p:cNvSpPr>
          <p:nvPr/>
        </p:nvSpPr>
        <p:spPr bwMode="auto">
          <a:xfrm>
            <a:off x="990600" y="4953000"/>
            <a:ext cx="2616200" cy="882926"/>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Working Group and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EC review</a:t>
            </a:r>
          </a:p>
        </p:txBody>
      </p:sp>
      <p:sp>
        <p:nvSpPr>
          <p:cNvPr id="17416" name="Line 7"/>
          <p:cNvSpPr>
            <a:spLocks/>
          </p:cNvSpPr>
          <p:nvPr/>
        </p:nvSpPr>
        <p:spPr bwMode="auto">
          <a:xfrm>
            <a:off x="2057400" y="4648200"/>
            <a:ext cx="1588" cy="304800"/>
          </a:xfrm>
          <a:custGeom>
            <a:avLst/>
            <a:gdLst>
              <a:gd name="T0" fmla="*/ 796 w 1591"/>
              <a:gd name="T1" fmla="*/ 0 h 304796"/>
              <a:gd name="T2" fmla="*/ 1591 w 1591"/>
              <a:gd name="T3" fmla="*/ 152398 h 304796"/>
              <a:gd name="T4" fmla="*/ 796 w 1591"/>
              <a:gd name="T5" fmla="*/ 304796 h 304796"/>
              <a:gd name="T6" fmla="*/ 0 w 1591"/>
              <a:gd name="T7" fmla="*/ 152398 h 304796"/>
              <a:gd name="T8" fmla="*/ 0 w 1591"/>
              <a:gd name="T9" fmla="*/ 0 h 304796"/>
              <a:gd name="T10" fmla="*/ 1591 w 1591"/>
              <a:gd name="T11" fmla="*/ 304796 h 304796"/>
              <a:gd name="T12" fmla="*/ 17694720 60000 65536"/>
              <a:gd name="T13" fmla="*/ 0 60000 65536"/>
              <a:gd name="T14" fmla="*/ 5898240 60000 65536"/>
              <a:gd name="T15" fmla="*/ 11796480 60000 65536"/>
              <a:gd name="T16" fmla="*/ 5898240 60000 65536"/>
              <a:gd name="T17" fmla="*/ 17694720 60000 65536"/>
              <a:gd name="T18" fmla="*/ 0 w 1591"/>
              <a:gd name="T19" fmla="*/ 0 h 304796"/>
              <a:gd name="T20" fmla="*/ 1591 w 1591"/>
              <a:gd name="T21" fmla="*/ 304796 h 304796"/>
            </a:gdLst>
            <a:ahLst/>
            <a:cxnLst>
              <a:cxn ang="T12">
                <a:pos x="T0" y="T1"/>
              </a:cxn>
              <a:cxn ang="T13">
                <a:pos x="T2" y="T3"/>
              </a:cxn>
              <a:cxn ang="T14">
                <a:pos x="T4" y="T5"/>
              </a:cxn>
              <a:cxn ang="T15">
                <a:pos x="T6" y="T7"/>
              </a:cxn>
              <a:cxn ang="T16">
                <a:pos x="T8" y="T9"/>
              </a:cxn>
              <a:cxn ang="T17">
                <a:pos x="T10" y="T11"/>
              </a:cxn>
            </a:cxnLst>
            <a:rect l="T18" t="T19" r="T20" b="T21"/>
            <a:pathLst>
              <a:path w="1591" h="304796">
                <a:moveTo>
                  <a:pt x="0" y="0"/>
                </a:moveTo>
                <a:lnTo>
                  <a:pt x="1591" y="304796"/>
                </a:lnTo>
              </a:path>
            </a:pathLst>
          </a:custGeom>
          <a:noFill/>
          <a:ln w="38157">
            <a:solidFill>
              <a:srgbClr val="000000"/>
            </a:solidFill>
            <a:prstDash val="solid"/>
            <a:miter lim="800000"/>
            <a:headEnd/>
            <a:tailEnd type="arrow" w="med" len="med"/>
          </a:ln>
        </p:spPr>
        <p:txBody>
          <a:bodyPr/>
          <a:lstStyle/>
          <a:p>
            <a:endParaRPr lang="en-US"/>
          </a:p>
        </p:txBody>
      </p:sp>
      <p:sp>
        <p:nvSpPr>
          <p:cNvPr id="17417" name="Rectangle 8"/>
          <p:cNvSpPr>
            <a:spLocks noChangeArrowheads="1"/>
          </p:cNvSpPr>
          <p:nvPr/>
        </p:nvSpPr>
        <p:spPr bwMode="auto">
          <a:xfrm>
            <a:off x="5029198" y="1752600"/>
            <a:ext cx="2370659" cy="6985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NesCom </a:t>
            </a:r>
            <a:r>
              <a:rPr lang="en-US" dirty="0" smtClean="0">
                <a:solidFill>
                  <a:srgbClr val="000000"/>
                </a:solidFill>
                <a:latin typeface="Arial" pitchFamily="34" charset="0"/>
                <a:cs typeface="DejaVu Sans" pitchFamily="34" charset="0"/>
              </a:rPr>
              <a:t>&amp; Standards</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 Board review</a:t>
            </a:r>
            <a:endParaRPr lang="en-US" dirty="0">
              <a:solidFill>
                <a:srgbClr val="000000"/>
              </a:solidFill>
              <a:latin typeface="Arial" pitchFamily="34" charset="0"/>
              <a:cs typeface="DejaVu Sans" pitchFamily="34" charset="0"/>
            </a:endParaRPr>
          </a:p>
        </p:txBody>
      </p:sp>
      <p:cxnSp>
        <p:nvCxnSpPr>
          <p:cNvPr id="17418" name="AutoShape 9"/>
          <p:cNvCxnSpPr>
            <a:cxnSpLocks noChangeShapeType="1"/>
            <a:stCxn id="17415" idx="3"/>
            <a:endCxn id="17417" idx="1"/>
          </p:cNvCxnSpPr>
          <p:nvPr/>
        </p:nvCxnSpPr>
        <p:spPr bwMode="auto">
          <a:xfrm flipV="1">
            <a:off x="3606800" y="2101850"/>
            <a:ext cx="1422398" cy="3292613"/>
          </a:xfrm>
          <a:prstGeom prst="bentConnector3">
            <a:avLst>
              <a:gd name="adj1" fmla="val 50000"/>
            </a:avLst>
          </a:prstGeom>
          <a:noFill/>
          <a:ln w="38157">
            <a:solidFill>
              <a:srgbClr val="000000"/>
            </a:solidFill>
            <a:miter lim="800000"/>
            <a:headEnd/>
            <a:tailEnd type="arrow" w="med" len="med"/>
          </a:ln>
        </p:spPr>
      </p:cxnSp>
      <p:sp>
        <p:nvSpPr>
          <p:cNvPr id="17419" name="Text Box 10"/>
          <p:cNvSpPr txBox="1">
            <a:spLocks noChangeArrowheads="1"/>
          </p:cNvSpPr>
          <p:nvPr/>
        </p:nvSpPr>
        <p:spPr bwMode="auto">
          <a:xfrm>
            <a:off x="1295400" y="5829852"/>
            <a:ext cx="2810835" cy="648508"/>
          </a:xfrm>
          <a:prstGeom prst="rect">
            <a:avLst/>
          </a:prstGeom>
          <a:noFill/>
          <a:ln w="9525">
            <a:noFill/>
            <a:miter lim="800000"/>
            <a:headEnd/>
            <a:tailEnd/>
          </a:ln>
        </p:spPr>
        <p:txBody>
          <a:bodyPr wrap="squar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If EC </a:t>
            </a:r>
            <a:r>
              <a:rPr lang="en-US" dirty="0" smtClean="0">
                <a:solidFill>
                  <a:srgbClr val="000000"/>
                </a:solidFill>
                <a:latin typeface="Arial" pitchFamily="34" charset="0"/>
                <a:cs typeface="DejaVu Sans" pitchFamily="34" charset="0"/>
              </a:rPr>
              <a:t>approves PAR, </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forward </a:t>
            </a:r>
            <a:r>
              <a:rPr lang="en-US" dirty="0">
                <a:solidFill>
                  <a:srgbClr val="000000"/>
                </a:solidFill>
                <a:latin typeface="Arial" pitchFamily="34" charset="0"/>
                <a:cs typeface="DejaVu Sans" pitchFamily="34" charset="0"/>
              </a:rPr>
              <a:t>PAR to NesCom</a:t>
            </a:r>
          </a:p>
        </p:txBody>
      </p:sp>
      <p:sp>
        <p:nvSpPr>
          <p:cNvPr id="17420" name="Rectangle 11"/>
          <p:cNvSpPr>
            <a:spLocks noChangeArrowheads="1"/>
          </p:cNvSpPr>
          <p:nvPr/>
        </p:nvSpPr>
        <p:spPr bwMode="auto">
          <a:xfrm>
            <a:off x="5029199" y="4000500"/>
            <a:ext cx="2370659" cy="9525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Start </a:t>
            </a:r>
            <a:r>
              <a:rPr lang="en-US" dirty="0" smtClean="0">
                <a:solidFill>
                  <a:srgbClr val="000000"/>
                </a:solidFill>
                <a:latin typeface="Arial" pitchFamily="34" charset="0"/>
                <a:cs typeface="DejaVu Sans" pitchFamily="34" charset="0"/>
              </a:rPr>
              <a:t>Task Group (TG) </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in </a:t>
            </a:r>
            <a:r>
              <a:rPr lang="en-US" dirty="0">
                <a:solidFill>
                  <a:srgbClr val="000000"/>
                </a:solidFill>
                <a:latin typeface="Arial" pitchFamily="34" charset="0"/>
                <a:cs typeface="DejaVu Sans" pitchFamily="34" charset="0"/>
              </a:rPr>
              <a:t> </a:t>
            </a:r>
            <a:r>
              <a:rPr lang="en-US" dirty="0" smtClean="0">
                <a:solidFill>
                  <a:srgbClr val="000000"/>
                </a:solidFill>
                <a:latin typeface="Arial" pitchFamily="34" charset="0"/>
                <a:cs typeface="DejaVu Sans" pitchFamily="34" charset="0"/>
              </a:rPr>
              <a:t>Working </a:t>
            </a:r>
            <a:r>
              <a:rPr lang="en-US" dirty="0">
                <a:solidFill>
                  <a:srgbClr val="000000"/>
                </a:solidFill>
                <a:latin typeface="Arial" pitchFamily="34" charset="0"/>
                <a:cs typeface="DejaVu Sans" pitchFamily="34" charset="0"/>
              </a:rPr>
              <a:t>Group</a:t>
            </a:r>
          </a:p>
        </p:txBody>
      </p:sp>
      <p:cxnSp>
        <p:nvCxnSpPr>
          <p:cNvPr id="17421" name="AutoShape 12"/>
          <p:cNvCxnSpPr>
            <a:cxnSpLocks noChangeShapeType="1"/>
            <a:stCxn id="17417" idx="2"/>
            <a:endCxn id="17420" idx="0"/>
          </p:cNvCxnSpPr>
          <p:nvPr/>
        </p:nvCxnSpPr>
        <p:spPr bwMode="auto">
          <a:xfrm>
            <a:off x="6214528" y="2451100"/>
            <a:ext cx="1" cy="1549400"/>
          </a:xfrm>
          <a:prstGeom prst="straightConnector1">
            <a:avLst/>
          </a:prstGeom>
          <a:noFill/>
          <a:ln w="38157">
            <a:solidFill>
              <a:srgbClr val="000000"/>
            </a:solidFill>
            <a:miter lim="800000"/>
            <a:headEnd/>
            <a:tailEnd type="arrow" w="med" len="med"/>
          </a:ln>
        </p:spPr>
      </p:cxnSp>
      <p:sp>
        <p:nvSpPr>
          <p:cNvPr id="17422" name="Text Box 13"/>
          <p:cNvSpPr txBox="1">
            <a:spLocks noChangeArrowheads="1"/>
          </p:cNvSpPr>
          <p:nvPr/>
        </p:nvSpPr>
        <p:spPr bwMode="auto">
          <a:xfrm>
            <a:off x="6327775" y="2895600"/>
            <a:ext cx="1914136" cy="648508"/>
          </a:xfrm>
          <a:prstGeom prst="rect">
            <a:avLst/>
          </a:prstGeom>
          <a:noFill/>
          <a:ln w="9525">
            <a:noFill/>
            <a:miter lim="800000"/>
            <a:headEnd/>
            <a:tailEnd/>
          </a:ln>
        </p:spPr>
        <p:txBody>
          <a:bodyPr wrap="non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Standards Board</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solidFill>
                  <a:srgbClr val="000000"/>
                </a:solidFill>
                <a:latin typeface="Arial" pitchFamily="34" charset="0"/>
                <a:cs typeface="DejaVu Sans" pitchFamily="34" charset="0"/>
              </a:rPr>
              <a:t>Project approval</a:t>
            </a:r>
            <a:endParaRPr lang="en-US" dirty="0">
              <a:solidFill>
                <a:srgbClr val="000000"/>
              </a:solidFill>
              <a:latin typeface="Arial" pitchFamily="34" charset="0"/>
              <a:cs typeface="DejaVu Sans" pitchFamily="34" charset="0"/>
            </a:endParaRPr>
          </a:p>
        </p:txBody>
      </p:sp>
      <p:sp>
        <p:nvSpPr>
          <p:cNvPr id="16" name="Text Box 10"/>
          <p:cNvSpPr txBox="1">
            <a:spLocks noChangeArrowheads="1"/>
          </p:cNvSpPr>
          <p:nvPr/>
        </p:nvSpPr>
        <p:spPr bwMode="auto">
          <a:xfrm>
            <a:off x="4833956" y="5657998"/>
            <a:ext cx="2761143" cy="648508"/>
          </a:xfrm>
          <a:prstGeom prst="rect">
            <a:avLst/>
          </a:prstGeom>
          <a:noFill/>
          <a:ln w="9525">
            <a:noFill/>
            <a:miter lim="800000"/>
            <a:headEnd/>
            <a:tailEnd/>
          </a:ln>
        </p:spPr>
        <p:txBody>
          <a:bodyPr wrap="squar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solidFill>
                  <a:srgbClr val="000000"/>
                </a:solidFill>
                <a:latin typeface="Arial" pitchFamily="34" charset="0"/>
                <a:cs typeface="DejaVu Sans" pitchFamily="34" charset="0"/>
              </a:rPr>
              <a:t>Start collecting use cases and requirements</a:t>
            </a:r>
            <a:endParaRPr lang="en-US" dirty="0">
              <a:solidFill>
                <a:srgbClr val="000000"/>
              </a:solidFill>
              <a:latin typeface="Arial" pitchFamily="34" charset="0"/>
              <a:cs typeface="DejaVu Sans" pitchFamily="34" charset="0"/>
            </a:endParaRPr>
          </a:p>
        </p:txBody>
      </p:sp>
      <p:cxnSp>
        <p:nvCxnSpPr>
          <p:cNvPr id="13" name="Straight Arrow Connector 12"/>
          <p:cNvCxnSpPr>
            <a:stCxn id="17420" idx="2"/>
            <a:endCxn id="16" idx="0"/>
          </p:cNvCxnSpPr>
          <p:nvPr/>
        </p:nvCxnSpPr>
        <p:spPr>
          <a:xfrm flipH="1">
            <a:off x="6214528" y="4953000"/>
            <a:ext cx="1" cy="70499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19" name="Date Placeholder 18"/>
          <p:cNvSpPr>
            <a:spLocks noGrp="1"/>
          </p:cNvSpPr>
          <p:nvPr>
            <p:ph type="dt" sz="half" idx="10"/>
          </p:nvPr>
        </p:nvSpPr>
        <p:spPr/>
        <p:txBody>
          <a:bodyPr/>
          <a:lstStyle/>
          <a:p>
            <a:r>
              <a:rPr lang="en-US" smtClean="0"/>
              <a:t>&lt;Jan 2015&gt;</a:t>
            </a:r>
            <a:endParaRPr lang="en-US"/>
          </a:p>
        </p:txBody>
      </p:sp>
      <p:sp>
        <p:nvSpPr>
          <p:cNvPr id="20" name="Footer Placeholder 19"/>
          <p:cNvSpPr>
            <a:spLocks noGrp="1"/>
          </p:cNvSpPr>
          <p:nvPr>
            <p:ph type="ftr" sz="quarter" idx="11"/>
          </p:nvPr>
        </p:nvSpPr>
        <p:spPr/>
        <p:txBody>
          <a:bodyPr/>
          <a:lstStyle/>
          <a:p>
            <a:r>
              <a:rPr lang="en-US" smtClean="0"/>
              <a:t>&lt;Pat Kinney&gt;, &lt;Kinney Consulting LLC&gt;</a:t>
            </a:r>
            <a:endParaRPr lang="en-US"/>
          </a:p>
        </p:txBody>
      </p:sp>
      <p:sp>
        <p:nvSpPr>
          <p:cNvPr id="22" name="Slide Number Placeholder 21"/>
          <p:cNvSpPr>
            <a:spLocks noGrp="1"/>
          </p:cNvSpPr>
          <p:nvPr>
            <p:ph type="sldNum" sz="quarter" idx="12"/>
          </p:nvPr>
        </p:nvSpPr>
        <p:spPr/>
        <p:txBody>
          <a:bodyPr/>
          <a:lstStyle/>
          <a:p>
            <a:fld id="{62359002-EF06-6B4E-826B-C875823D032D}" type="slidenum">
              <a:rPr lang="en-US" smtClean="0"/>
              <a:t>27</a:t>
            </a:fld>
            <a:endParaRPr lang="en-US"/>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ustomShape 1"/>
          <p:cNvSpPr>
            <a:spLocks noChangeArrowheads="1"/>
          </p:cNvSpPr>
          <p:nvPr/>
        </p:nvSpPr>
        <p:spPr bwMode="auto">
          <a:xfrm>
            <a:off x="1295400" y="274638"/>
            <a:ext cx="7391400" cy="1143000"/>
          </a:xfrm>
          <a:prstGeom prst="rect">
            <a:avLst/>
          </a:prstGeom>
          <a:noFill/>
          <a:ln w="9525">
            <a:noFill/>
            <a:miter lim="800000"/>
            <a:headEnd/>
            <a:tailEnd/>
          </a:ln>
        </p:spPr>
        <p:txBody>
          <a:bodyPr lIns="90004" tIns="44997" rIns="90004" bIns="44997" anchor="ctr" anchorCtr="1"/>
          <a:lstStyle/>
          <a:p>
            <a:pPr algn="ctr"/>
            <a:r>
              <a:rPr lang="en-US" sz="4400" dirty="0">
                <a:solidFill>
                  <a:srgbClr val="000000"/>
                </a:solidFill>
                <a:latin typeface="Arial" pitchFamily="34" charset="0"/>
                <a:cs typeface="DejaVu Sans" pitchFamily="34" charset="0"/>
              </a:rPr>
              <a:t>IEEE 802 </a:t>
            </a:r>
            <a:r>
              <a:rPr lang="en-US" sz="4400" dirty="0" smtClean="0">
                <a:solidFill>
                  <a:srgbClr val="000000"/>
                </a:solidFill>
                <a:latin typeface="Arial" pitchFamily="34" charset="0"/>
                <a:cs typeface="DejaVu Sans" pitchFamily="34" charset="0"/>
              </a:rPr>
              <a:t>CSD</a:t>
            </a:r>
            <a:endParaRPr lang="en-US" dirty="0">
              <a:solidFill>
                <a:srgbClr val="000000"/>
              </a:solidFill>
              <a:latin typeface="Arial" pitchFamily="34" charset="0"/>
              <a:cs typeface="DejaVu Sans" pitchFamily="34" charset="0"/>
            </a:endParaRPr>
          </a:p>
        </p:txBody>
      </p:sp>
      <p:sp>
        <p:nvSpPr>
          <p:cNvPr id="18435" name="CustomShape 2"/>
          <p:cNvSpPr>
            <a:spLocks noChangeArrowheads="1"/>
          </p:cNvSpPr>
          <p:nvPr/>
        </p:nvSpPr>
        <p:spPr bwMode="auto">
          <a:xfrm>
            <a:off x="457200" y="1600201"/>
            <a:ext cx="8229600" cy="3187699"/>
          </a:xfrm>
          <a:prstGeom prst="rect">
            <a:avLst/>
          </a:prstGeom>
          <a:noFill/>
          <a:ln w="9525">
            <a:noFill/>
            <a:miter lim="800000"/>
            <a:headEnd/>
            <a:tailEnd/>
          </a:ln>
        </p:spPr>
        <p:txBody>
          <a:bodyPr lIns="90004" tIns="44997" rIns="90004" bIns="44997"/>
          <a:lstStyle/>
          <a:p>
            <a:pPr indent="-457200">
              <a:buSzPct val="100000"/>
              <a:buFont typeface="Arial" pitchFamily="34" charset="0"/>
              <a:buChar char="•"/>
            </a:pPr>
            <a:r>
              <a:rPr lang="en-US" sz="3200" dirty="0">
                <a:solidFill>
                  <a:srgbClr val="000000"/>
                </a:solidFill>
                <a:latin typeface="Arial" pitchFamily="34" charset="0"/>
                <a:cs typeface="DejaVu Sans" pitchFamily="34" charset="0"/>
              </a:rPr>
              <a:t>Broad Market Potential</a:t>
            </a:r>
            <a:endParaRPr lang="en-US" dirty="0">
              <a:solidFill>
                <a:srgbClr val="000000"/>
              </a:solidFill>
              <a:latin typeface="Arial" pitchFamily="34" charset="0"/>
              <a:cs typeface="DejaVu Sans" pitchFamily="34" charset="0"/>
            </a:endParaRPr>
          </a:p>
          <a:p>
            <a:pPr indent="-457200">
              <a:buSzPct val="100000"/>
              <a:buFont typeface="Arial" pitchFamily="34" charset="0"/>
              <a:buChar char="•"/>
            </a:pPr>
            <a:r>
              <a:rPr lang="en-US" sz="3200" dirty="0">
                <a:solidFill>
                  <a:srgbClr val="000000"/>
                </a:solidFill>
                <a:latin typeface="Arial" pitchFamily="34" charset="0"/>
                <a:cs typeface="DejaVu Sans" pitchFamily="34" charset="0"/>
              </a:rPr>
              <a:t>Compatibility</a:t>
            </a:r>
            <a:endParaRPr lang="en-US" dirty="0">
              <a:solidFill>
                <a:srgbClr val="000000"/>
              </a:solidFill>
              <a:latin typeface="Arial" pitchFamily="34" charset="0"/>
              <a:cs typeface="DejaVu Sans" pitchFamily="34" charset="0"/>
            </a:endParaRPr>
          </a:p>
          <a:p>
            <a:pPr indent="-457200">
              <a:buSzPct val="100000"/>
              <a:buFont typeface="Arial" pitchFamily="34" charset="0"/>
              <a:buChar char="•"/>
            </a:pPr>
            <a:r>
              <a:rPr lang="en-US" sz="3200" dirty="0">
                <a:solidFill>
                  <a:srgbClr val="000000"/>
                </a:solidFill>
                <a:latin typeface="Arial" pitchFamily="34" charset="0"/>
                <a:cs typeface="DejaVu Sans" pitchFamily="34" charset="0"/>
              </a:rPr>
              <a:t>Distinct Identity</a:t>
            </a:r>
            <a:endParaRPr lang="en-US" dirty="0">
              <a:solidFill>
                <a:srgbClr val="000000"/>
              </a:solidFill>
              <a:latin typeface="Arial" pitchFamily="34" charset="0"/>
              <a:cs typeface="DejaVu Sans" pitchFamily="34" charset="0"/>
            </a:endParaRPr>
          </a:p>
          <a:p>
            <a:pPr indent="-457200">
              <a:buSzPct val="100000"/>
              <a:buFont typeface="Arial" pitchFamily="34" charset="0"/>
              <a:buChar char="•"/>
            </a:pPr>
            <a:r>
              <a:rPr lang="en-US" sz="3200" dirty="0">
                <a:solidFill>
                  <a:srgbClr val="000000"/>
                </a:solidFill>
                <a:latin typeface="Arial" pitchFamily="34" charset="0"/>
                <a:cs typeface="DejaVu Sans" pitchFamily="34" charset="0"/>
              </a:rPr>
              <a:t>Technical Feasibility</a:t>
            </a:r>
            <a:endParaRPr lang="en-US" dirty="0">
              <a:solidFill>
                <a:srgbClr val="000000"/>
              </a:solidFill>
              <a:latin typeface="Arial" pitchFamily="34" charset="0"/>
              <a:cs typeface="DejaVu Sans" pitchFamily="34" charset="0"/>
            </a:endParaRPr>
          </a:p>
          <a:p>
            <a:pPr indent="-457200">
              <a:buSzPct val="100000"/>
              <a:buFont typeface="Arial" pitchFamily="34" charset="0"/>
              <a:buChar char="•"/>
            </a:pPr>
            <a:r>
              <a:rPr lang="en-US" sz="3200" dirty="0">
                <a:solidFill>
                  <a:srgbClr val="000000"/>
                </a:solidFill>
                <a:latin typeface="Arial" pitchFamily="34" charset="0"/>
                <a:cs typeface="DejaVu Sans" pitchFamily="34" charset="0"/>
              </a:rPr>
              <a:t>Economic </a:t>
            </a:r>
            <a:r>
              <a:rPr lang="en-US" sz="3200" dirty="0" smtClean="0">
                <a:solidFill>
                  <a:srgbClr val="000000"/>
                </a:solidFill>
                <a:latin typeface="Arial" pitchFamily="34" charset="0"/>
                <a:cs typeface="DejaVu Sans" pitchFamily="34" charset="0"/>
              </a:rPr>
              <a:t>Feasibility</a:t>
            </a:r>
          </a:p>
          <a:p>
            <a:pPr indent="-457200">
              <a:buSzPct val="100000"/>
              <a:buFont typeface="Arial" pitchFamily="34" charset="0"/>
              <a:buChar char="•"/>
            </a:pPr>
            <a:r>
              <a:rPr lang="en-US" sz="3200" dirty="0" smtClean="0">
                <a:solidFill>
                  <a:srgbClr val="000000"/>
                </a:solidFill>
                <a:latin typeface="Arial" pitchFamily="34" charset="0"/>
                <a:cs typeface="DejaVu Sans" pitchFamily="34" charset="0"/>
              </a:rPr>
              <a:t>Coexistence with other 802 standards</a:t>
            </a:r>
            <a:endParaRPr lang="en-US" dirty="0">
              <a:solidFill>
                <a:srgbClr val="000000"/>
              </a:solidFill>
              <a:latin typeface="Arial" pitchFamily="34" charset="0"/>
              <a:cs typeface="DejaVu Sans" pitchFamily="34" charset="0"/>
            </a:endParaRP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EAF84E4E-00F3-764D-972D-6A360061D314}" type="slidenum">
              <a:rPr lang="en-US" smtClean="0"/>
              <a:t>28</a:t>
            </a:fld>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1295400" y="190500"/>
            <a:ext cx="7391400" cy="1311275"/>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a:solidFill>
                  <a:srgbClr val="000000"/>
                </a:solidFill>
                <a:latin typeface="Arial" pitchFamily="34" charset="0"/>
                <a:cs typeface="DejaVu Sans" pitchFamily="34" charset="0"/>
              </a:rPr>
              <a:t>IEEE 802 standards development life cycle – part 2</a:t>
            </a:r>
          </a:p>
        </p:txBody>
      </p:sp>
      <p:sp>
        <p:nvSpPr>
          <p:cNvPr id="19459" name="Rectangle 2"/>
          <p:cNvSpPr>
            <a:spLocks noChangeArrowheads="1"/>
          </p:cNvSpPr>
          <p:nvPr/>
        </p:nvSpPr>
        <p:spPr bwMode="auto">
          <a:xfrm>
            <a:off x="1031237" y="2286000"/>
            <a:ext cx="1969773" cy="7620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Review proposals</a:t>
            </a:r>
          </a:p>
        </p:txBody>
      </p:sp>
      <p:sp>
        <p:nvSpPr>
          <p:cNvPr id="19460" name="Rectangle 3"/>
          <p:cNvSpPr>
            <a:spLocks noChangeArrowheads="1"/>
          </p:cNvSpPr>
          <p:nvPr/>
        </p:nvSpPr>
        <p:spPr bwMode="auto">
          <a:xfrm>
            <a:off x="1037588" y="3784599"/>
            <a:ext cx="1963423" cy="711201"/>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Create and </a:t>
            </a:r>
            <a:r>
              <a:rPr lang="en-US" dirty="0" smtClean="0">
                <a:solidFill>
                  <a:srgbClr val="000000"/>
                </a:solidFill>
                <a:latin typeface="Arial" pitchFamily="34" charset="0"/>
                <a:cs typeface="DejaVu Sans" pitchFamily="34" charset="0"/>
              </a:rPr>
              <a:t>refine </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draft</a:t>
            </a:r>
            <a:endParaRPr lang="en-US" dirty="0">
              <a:solidFill>
                <a:srgbClr val="000000"/>
              </a:solidFill>
              <a:latin typeface="Arial" pitchFamily="34" charset="0"/>
              <a:cs typeface="DejaVu Sans" pitchFamily="34" charset="0"/>
            </a:endParaRPr>
          </a:p>
        </p:txBody>
      </p:sp>
      <p:sp>
        <p:nvSpPr>
          <p:cNvPr id="19462" name="Text Box 5"/>
          <p:cNvSpPr txBox="1">
            <a:spLocks noChangeArrowheads="1"/>
          </p:cNvSpPr>
          <p:nvPr/>
        </p:nvSpPr>
        <p:spPr bwMode="auto">
          <a:xfrm>
            <a:off x="2011677" y="4724400"/>
            <a:ext cx="1792288" cy="368300"/>
          </a:xfrm>
          <a:prstGeom prst="rect">
            <a:avLst/>
          </a:prstGeom>
          <a:noFill/>
          <a:ln w="9525">
            <a:noFill/>
            <a:miter lim="800000"/>
            <a:headEnd/>
            <a:tailEnd/>
          </a:ln>
        </p:spPr>
        <p:txBody>
          <a:bodyPr wrap="non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Draft complete?</a:t>
            </a:r>
          </a:p>
        </p:txBody>
      </p:sp>
      <p:sp>
        <p:nvSpPr>
          <p:cNvPr id="19463" name="Rectangle 6"/>
          <p:cNvSpPr>
            <a:spLocks noChangeArrowheads="1"/>
          </p:cNvSpPr>
          <p:nvPr/>
        </p:nvSpPr>
        <p:spPr bwMode="auto">
          <a:xfrm>
            <a:off x="1031237" y="5257800"/>
            <a:ext cx="1969773" cy="7747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Working </a:t>
            </a:r>
            <a:r>
              <a:rPr lang="en-US" dirty="0" smtClean="0">
                <a:solidFill>
                  <a:srgbClr val="000000"/>
                </a:solidFill>
                <a:latin typeface="Arial" pitchFamily="34" charset="0"/>
                <a:cs typeface="DejaVu Sans" pitchFamily="34" charset="0"/>
              </a:rPr>
              <a:t>Group </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(WG) ballot</a:t>
            </a:r>
            <a:endParaRPr lang="en-US" dirty="0">
              <a:solidFill>
                <a:srgbClr val="000000"/>
              </a:solidFill>
              <a:latin typeface="Arial" pitchFamily="34" charset="0"/>
              <a:cs typeface="DejaVu Sans" pitchFamily="34" charset="0"/>
            </a:endParaRPr>
          </a:p>
        </p:txBody>
      </p:sp>
      <p:sp>
        <p:nvSpPr>
          <p:cNvPr id="19465" name="Rectangle 8"/>
          <p:cNvSpPr>
            <a:spLocks noChangeArrowheads="1"/>
          </p:cNvSpPr>
          <p:nvPr/>
        </p:nvSpPr>
        <p:spPr bwMode="auto">
          <a:xfrm>
            <a:off x="4800600" y="1752600"/>
            <a:ext cx="2630048" cy="80849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Review </a:t>
            </a:r>
            <a:r>
              <a:rPr lang="en-US" dirty="0" smtClean="0">
                <a:solidFill>
                  <a:srgbClr val="000000"/>
                </a:solidFill>
                <a:latin typeface="Arial" pitchFamily="34" charset="0"/>
                <a:cs typeface="DejaVu Sans" pitchFamily="34" charset="0"/>
              </a:rPr>
              <a:t>ballot comments</a:t>
            </a:r>
            <a:r>
              <a:rPr lang="en-US" dirty="0">
                <a:solidFill>
                  <a:srgbClr val="000000"/>
                </a:solidFill>
                <a:latin typeface="Arial" pitchFamily="34" charset="0"/>
                <a:cs typeface="DejaVu Sans" pitchFamily="34" charset="0"/>
              </a:rPr>
              <a:t>, </a:t>
            </a:r>
            <a:r>
              <a:rPr lang="en-US" dirty="0" smtClean="0">
                <a:solidFill>
                  <a:srgbClr val="000000"/>
                </a:solidFill>
                <a:latin typeface="Arial" pitchFamily="34" charset="0"/>
                <a:cs typeface="DejaVu Sans" pitchFamily="34" charset="0"/>
              </a:rPr>
              <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modify draft</a:t>
            </a:r>
            <a:r>
              <a:rPr lang="en-US" dirty="0">
                <a:solidFill>
                  <a:srgbClr val="000000"/>
                </a:solidFill>
                <a:latin typeface="Arial" pitchFamily="34" charset="0"/>
                <a:cs typeface="DejaVu Sans" pitchFamily="34" charset="0"/>
              </a:rPr>
              <a:t> </a:t>
            </a:r>
            <a:r>
              <a:rPr lang="en-US" dirty="0" smtClean="0">
                <a:solidFill>
                  <a:srgbClr val="000000"/>
                </a:solidFill>
                <a:latin typeface="Arial" pitchFamily="34" charset="0"/>
                <a:cs typeface="DejaVu Sans" pitchFamily="34" charset="0"/>
              </a:rPr>
              <a:t>as </a:t>
            </a:r>
            <a:r>
              <a:rPr lang="en-US" dirty="0">
                <a:solidFill>
                  <a:srgbClr val="000000"/>
                </a:solidFill>
                <a:latin typeface="Arial" pitchFamily="34" charset="0"/>
                <a:cs typeface="DejaVu Sans" pitchFamily="34" charset="0"/>
              </a:rPr>
              <a:t>needed</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solidFill>
                <a:srgbClr val="000000"/>
              </a:solidFill>
              <a:latin typeface="Arial" pitchFamily="34" charset="0"/>
              <a:cs typeface="DejaVu Sans" pitchFamily="34" charset="0"/>
            </a:endParaRPr>
          </a:p>
        </p:txBody>
      </p:sp>
      <p:cxnSp>
        <p:nvCxnSpPr>
          <p:cNvPr id="19466" name="AutoShape 9"/>
          <p:cNvCxnSpPr>
            <a:cxnSpLocks noChangeShapeType="1"/>
            <a:stCxn id="19463" idx="3"/>
            <a:endCxn id="19465" idx="1"/>
          </p:cNvCxnSpPr>
          <p:nvPr/>
        </p:nvCxnSpPr>
        <p:spPr bwMode="auto">
          <a:xfrm flipV="1">
            <a:off x="3001010" y="2156845"/>
            <a:ext cx="1799590" cy="3488305"/>
          </a:xfrm>
          <a:prstGeom prst="bentConnector3">
            <a:avLst>
              <a:gd name="adj1" fmla="val 57057"/>
            </a:avLst>
          </a:prstGeom>
          <a:noFill/>
          <a:ln w="38157">
            <a:solidFill>
              <a:srgbClr val="000000"/>
            </a:solidFill>
            <a:miter lim="800000"/>
            <a:headEnd/>
            <a:tailEnd type="arrow" w="med" len="med"/>
          </a:ln>
        </p:spPr>
      </p:cxnSp>
      <p:sp>
        <p:nvSpPr>
          <p:cNvPr id="19467" name="Rectangle 10"/>
          <p:cNvSpPr>
            <a:spLocks noChangeArrowheads="1"/>
          </p:cNvSpPr>
          <p:nvPr/>
        </p:nvSpPr>
        <p:spPr bwMode="auto">
          <a:xfrm>
            <a:off x="6019800" y="3352800"/>
            <a:ext cx="2209800" cy="11430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Recirculate changes</a:t>
            </a:r>
            <a:br>
              <a:rPr lang="en-US" dirty="0">
                <a:solidFill>
                  <a:srgbClr val="000000"/>
                </a:solidFill>
                <a:latin typeface="Arial" pitchFamily="34" charset="0"/>
                <a:cs typeface="DejaVu Sans" pitchFamily="34" charset="0"/>
              </a:rPr>
            </a:br>
            <a:r>
              <a:rPr lang="en-US" dirty="0">
                <a:solidFill>
                  <a:srgbClr val="000000"/>
                </a:solidFill>
                <a:latin typeface="Arial" pitchFamily="34" charset="0"/>
                <a:cs typeface="DejaVu Sans" pitchFamily="34" charset="0"/>
              </a:rPr>
              <a:t>and disapprove</a:t>
            </a:r>
            <a:br>
              <a:rPr lang="en-US" dirty="0">
                <a:solidFill>
                  <a:srgbClr val="000000"/>
                </a:solidFill>
                <a:latin typeface="Arial" pitchFamily="34" charset="0"/>
                <a:cs typeface="DejaVu Sans" pitchFamily="34" charset="0"/>
              </a:rPr>
            </a:br>
            <a:r>
              <a:rPr lang="en-US" dirty="0">
                <a:solidFill>
                  <a:srgbClr val="000000"/>
                </a:solidFill>
                <a:latin typeface="Arial" pitchFamily="34" charset="0"/>
                <a:cs typeface="DejaVu Sans" pitchFamily="34" charset="0"/>
              </a:rPr>
              <a:t>comments</a:t>
            </a:r>
          </a:p>
        </p:txBody>
      </p:sp>
      <p:sp>
        <p:nvSpPr>
          <p:cNvPr id="19469" name="Text Box 12"/>
          <p:cNvSpPr txBox="1">
            <a:spLocks noChangeArrowheads="1"/>
          </p:cNvSpPr>
          <p:nvPr/>
        </p:nvSpPr>
        <p:spPr bwMode="auto">
          <a:xfrm>
            <a:off x="2019301" y="3103188"/>
            <a:ext cx="2027237" cy="368300"/>
          </a:xfrm>
          <a:prstGeom prst="rect">
            <a:avLst/>
          </a:prstGeom>
          <a:noFill/>
          <a:ln w="9525">
            <a:noFill/>
            <a:miter lim="800000"/>
            <a:headEnd/>
            <a:tailEnd/>
          </a:ln>
        </p:spPr>
        <p:txBody>
          <a:bodyPr wrap="non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Material selected?</a:t>
            </a:r>
          </a:p>
        </p:txBody>
      </p:sp>
      <p:cxnSp>
        <p:nvCxnSpPr>
          <p:cNvPr id="19470" name="AutoShape 13"/>
          <p:cNvCxnSpPr>
            <a:cxnSpLocks noChangeShapeType="1"/>
            <a:stCxn id="19467" idx="3"/>
            <a:endCxn id="19465" idx="3"/>
          </p:cNvCxnSpPr>
          <p:nvPr/>
        </p:nvCxnSpPr>
        <p:spPr bwMode="auto">
          <a:xfrm flipH="1" flipV="1">
            <a:off x="7430648" y="2156845"/>
            <a:ext cx="798952" cy="1767455"/>
          </a:xfrm>
          <a:prstGeom prst="bentConnector3">
            <a:avLst>
              <a:gd name="adj1" fmla="val -28612"/>
            </a:avLst>
          </a:prstGeom>
          <a:noFill/>
          <a:ln w="38157">
            <a:solidFill>
              <a:srgbClr val="000000"/>
            </a:solidFill>
            <a:miter lim="800000"/>
            <a:headEnd/>
            <a:tailEnd type="arrow" w="med" len="med"/>
          </a:ln>
        </p:spPr>
      </p:cxnSp>
      <p:cxnSp>
        <p:nvCxnSpPr>
          <p:cNvPr id="19471" name="AutoShape 14"/>
          <p:cNvCxnSpPr>
            <a:cxnSpLocks noChangeShapeType="1"/>
            <a:endCxn id="19467" idx="1"/>
          </p:cNvCxnSpPr>
          <p:nvPr/>
        </p:nvCxnSpPr>
        <p:spPr bwMode="auto">
          <a:xfrm rot="16200000" flipH="1">
            <a:off x="5185795" y="3090295"/>
            <a:ext cx="1363210" cy="304800"/>
          </a:xfrm>
          <a:prstGeom prst="bentConnector2">
            <a:avLst/>
          </a:prstGeom>
          <a:noFill/>
          <a:ln w="38157">
            <a:solidFill>
              <a:srgbClr val="000000"/>
            </a:solidFill>
            <a:miter lim="800000"/>
            <a:headEnd/>
            <a:tailEnd type="arrow" w="med" len="med"/>
          </a:ln>
        </p:spPr>
      </p:cxnSp>
      <p:sp>
        <p:nvSpPr>
          <p:cNvPr id="19472" name="Text Box 15"/>
          <p:cNvSpPr txBox="1">
            <a:spLocks noChangeArrowheads="1"/>
          </p:cNvSpPr>
          <p:nvPr/>
        </p:nvSpPr>
        <p:spPr bwMode="auto">
          <a:xfrm>
            <a:off x="6897940" y="2577791"/>
            <a:ext cx="1623760" cy="525397"/>
          </a:xfrm>
          <a:prstGeom prst="rect">
            <a:avLst/>
          </a:prstGeom>
          <a:noFill/>
          <a:ln w="9525">
            <a:noFill/>
            <a:miter lim="800000"/>
            <a:headEnd/>
            <a:tailEnd/>
          </a:ln>
        </p:spPr>
        <p:txBody>
          <a:bodyPr wrap="squar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dirty="0" smtClean="0">
                <a:solidFill>
                  <a:srgbClr val="000000"/>
                </a:solidFill>
                <a:latin typeface="Arial" pitchFamily="34" charset="0"/>
                <a:cs typeface="DejaVu Sans" pitchFamily="34" charset="0"/>
              </a:rPr>
              <a:t>Changes</a:t>
            </a:r>
            <a:r>
              <a:rPr lang="en-US" sz="1400" dirty="0">
                <a:solidFill>
                  <a:srgbClr val="000000"/>
                </a:solidFill>
                <a:latin typeface="Arial" pitchFamily="34" charset="0"/>
                <a:cs typeface="DejaVu Sans" pitchFamily="34" charset="0"/>
              </a:rPr>
              <a:t> </a:t>
            </a:r>
            <a:r>
              <a:rPr lang="en-US" sz="1400" dirty="0" smtClean="0">
                <a:solidFill>
                  <a:srgbClr val="000000"/>
                </a:solidFill>
                <a:latin typeface="Arial" pitchFamily="34" charset="0"/>
                <a:cs typeface="DejaVu Sans" pitchFamily="34" charset="0"/>
              </a:rPr>
              <a:t>or new disapproves</a:t>
            </a:r>
            <a:r>
              <a:rPr lang="en-US" sz="1400" dirty="0">
                <a:solidFill>
                  <a:srgbClr val="000000"/>
                </a:solidFill>
                <a:latin typeface="Arial" pitchFamily="34" charset="0"/>
                <a:cs typeface="DejaVu Sans" pitchFamily="34" charset="0"/>
              </a:rPr>
              <a:t>?</a:t>
            </a:r>
          </a:p>
        </p:txBody>
      </p:sp>
      <p:sp>
        <p:nvSpPr>
          <p:cNvPr id="19473" name="Line 16"/>
          <p:cNvSpPr>
            <a:spLocks/>
          </p:cNvSpPr>
          <p:nvPr/>
        </p:nvSpPr>
        <p:spPr bwMode="auto">
          <a:xfrm>
            <a:off x="5137469" y="2561090"/>
            <a:ext cx="45719" cy="2391910"/>
          </a:xfrm>
          <a:custGeom>
            <a:avLst/>
            <a:gdLst>
              <a:gd name="T0" fmla="*/ 796 w 1591"/>
              <a:gd name="T1" fmla="*/ 0 h 2133596"/>
              <a:gd name="T2" fmla="*/ 1591 w 1591"/>
              <a:gd name="T3" fmla="*/ 1066798 h 2133596"/>
              <a:gd name="T4" fmla="*/ 796 w 1591"/>
              <a:gd name="T5" fmla="*/ 2133596 h 2133596"/>
              <a:gd name="T6" fmla="*/ 0 w 1591"/>
              <a:gd name="T7" fmla="*/ 1066798 h 2133596"/>
              <a:gd name="T8" fmla="*/ 0 w 1591"/>
              <a:gd name="T9" fmla="*/ 0 h 2133596"/>
              <a:gd name="T10" fmla="*/ 1591 w 1591"/>
              <a:gd name="T11" fmla="*/ 2133596 h 2133596"/>
              <a:gd name="T12" fmla="*/ 17694720 60000 65536"/>
              <a:gd name="T13" fmla="*/ 0 60000 65536"/>
              <a:gd name="T14" fmla="*/ 5898240 60000 65536"/>
              <a:gd name="T15" fmla="*/ 11796480 60000 65536"/>
              <a:gd name="T16" fmla="*/ 5898240 60000 65536"/>
              <a:gd name="T17" fmla="*/ 17694720 60000 65536"/>
              <a:gd name="T18" fmla="*/ 0 w 1591"/>
              <a:gd name="T19" fmla="*/ 0 h 2133596"/>
              <a:gd name="T20" fmla="*/ 1591 w 1591"/>
              <a:gd name="T21" fmla="*/ 2133596 h 2133596"/>
            </a:gdLst>
            <a:ahLst/>
            <a:cxnLst>
              <a:cxn ang="T12">
                <a:pos x="T0" y="T1"/>
              </a:cxn>
              <a:cxn ang="T13">
                <a:pos x="T2" y="T3"/>
              </a:cxn>
              <a:cxn ang="T14">
                <a:pos x="T4" y="T5"/>
              </a:cxn>
              <a:cxn ang="T15">
                <a:pos x="T6" y="T7"/>
              </a:cxn>
              <a:cxn ang="T16">
                <a:pos x="T8" y="T9"/>
              </a:cxn>
              <a:cxn ang="T17">
                <a:pos x="T10" y="T11"/>
              </a:cxn>
            </a:cxnLst>
            <a:rect l="T18" t="T19" r="T20" b="T21"/>
            <a:pathLst>
              <a:path w="1591" h="2133596">
                <a:moveTo>
                  <a:pt x="0" y="0"/>
                </a:moveTo>
                <a:lnTo>
                  <a:pt x="1591" y="2133596"/>
                </a:lnTo>
              </a:path>
            </a:pathLst>
          </a:custGeom>
          <a:noFill/>
          <a:ln w="38157">
            <a:solidFill>
              <a:srgbClr val="000000"/>
            </a:solidFill>
            <a:prstDash val="solid"/>
            <a:miter lim="800000"/>
            <a:headEnd/>
            <a:tailEnd type="arrow" w="med" len="med"/>
          </a:ln>
        </p:spPr>
        <p:txBody>
          <a:bodyPr/>
          <a:lstStyle/>
          <a:p>
            <a:endParaRPr lang="en-US"/>
          </a:p>
        </p:txBody>
      </p:sp>
      <p:sp>
        <p:nvSpPr>
          <p:cNvPr id="19474" name="Text Box 17"/>
          <p:cNvSpPr txBox="1">
            <a:spLocks noChangeArrowheads="1"/>
          </p:cNvSpPr>
          <p:nvPr/>
        </p:nvSpPr>
        <p:spPr bwMode="auto">
          <a:xfrm>
            <a:off x="4572000" y="4953000"/>
            <a:ext cx="3427847" cy="1202506"/>
          </a:xfrm>
          <a:prstGeom prst="rect">
            <a:avLst/>
          </a:prstGeom>
          <a:noFill/>
          <a:ln w="9525">
            <a:noFill/>
            <a:miter lim="800000"/>
            <a:headEnd/>
            <a:tailEnd/>
          </a:ln>
        </p:spPr>
        <p:txBody>
          <a:bodyPr wrap="non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No </a:t>
            </a:r>
            <a:r>
              <a:rPr lang="en-US" dirty="0" smtClean="0">
                <a:solidFill>
                  <a:srgbClr val="000000"/>
                </a:solidFill>
                <a:latin typeface="Arial" pitchFamily="34" charset="0"/>
                <a:cs typeface="DejaVu Sans" pitchFamily="34" charset="0"/>
              </a:rPr>
              <a:t>changes, no </a:t>
            </a:r>
            <a:r>
              <a:rPr lang="en-US" dirty="0">
                <a:solidFill>
                  <a:srgbClr val="000000"/>
                </a:solidFill>
                <a:latin typeface="Arial" pitchFamily="34" charset="0"/>
                <a:cs typeface="DejaVu Sans" pitchFamily="34" charset="0"/>
              </a:rPr>
              <a:t>new</a:t>
            </a:r>
            <a:br>
              <a:rPr lang="en-US" dirty="0">
                <a:solidFill>
                  <a:srgbClr val="000000"/>
                </a:solidFill>
                <a:latin typeface="Arial" pitchFamily="34" charset="0"/>
                <a:cs typeface="DejaVu Sans" pitchFamily="34" charset="0"/>
              </a:rPr>
            </a:br>
            <a:r>
              <a:rPr lang="en-US" dirty="0">
                <a:solidFill>
                  <a:srgbClr val="000000"/>
                </a:solidFill>
                <a:latin typeface="Arial" pitchFamily="34" charset="0"/>
                <a:cs typeface="DejaVu Sans" pitchFamily="34" charset="0"/>
              </a:rPr>
              <a:t>disapproves, 75% </a:t>
            </a:r>
            <a:r>
              <a:rPr lang="en-US" dirty="0" smtClean="0">
                <a:solidFill>
                  <a:srgbClr val="000000"/>
                </a:solidFill>
                <a:latin typeface="Arial" pitchFamily="34" charset="0"/>
                <a:cs typeface="DejaVu Sans" pitchFamily="34" charset="0"/>
              </a:rPr>
              <a:t>WG approval </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and</a:t>
            </a:r>
            <a:r>
              <a:rPr lang="en-US" dirty="0">
                <a:solidFill>
                  <a:srgbClr val="000000"/>
                </a:solidFill>
                <a:latin typeface="Arial" pitchFamily="34" charset="0"/>
                <a:cs typeface="DejaVu Sans" pitchFamily="34" charset="0"/>
              </a:rPr>
              <a:t> </a:t>
            </a:r>
            <a:r>
              <a:rPr lang="en-US" dirty="0" smtClean="0">
                <a:solidFill>
                  <a:srgbClr val="000000"/>
                </a:solidFill>
                <a:latin typeface="Arial" pitchFamily="34" charset="0"/>
                <a:cs typeface="DejaVu Sans" pitchFamily="34" charset="0"/>
              </a:rPr>
              <a:t>WG approves forwarding</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 </a:t>
            </a:r>
            <a:r>
              <a:rPr lang="en-US" dirty="0">
                <a:solidFill>
                  <a:srgbClr val="000000"/>
                </a:solidFill>
                <a:latin typeface="Arial" pitchFamily="34" charset="0"/>
                <a:cs typeface="DejaVu Sans" pitchFamily="34" charset="0"/>
              </a:rPr>
              <a:t>to sponsor </a:t>
            </a:r>
            <a:r>
              <a:rPr lang="en-US" dirty="0" smtClean="0">
                <a:solidFill>
                  <a:srgbClr val="000000"/>
                </a:solidFill>
                <a:latin typeface="Arial" pitchFamily="34" charset="0"/>
                <a:cs typeface="DejaVu Sans" pitchFamily="34" charset="0"/>
              </a:rPr>
              <a:t>ballot</a:t>
            </a:r>
            <a:endParaRPr lang="en-US" dirty="0">
              <a:solidFill>
                <a:srgbClr val="000000"/>
              </a:solidFill>
              <a:latin typeface="Arial" pitchFamily="34" charset="0"/>
              <a:cs typeface="DejaVu Sans" pitchFamily="34" charset="0"/>
            </a:endParaRPr>
          </a:p>
        </p:txBody>
      </p:sp>
      <p:cxnSp>
        <p:nvCxnSpPr>
          <p:cNvPr id="11" name="Elbow Connector 10"/>
          <p:cNvCxnSpPr>
            <a:stCxn id="19460" idx="2"/>
            <a:endCxn id="19463" idx="0"/>
          </p:cNvCxnSpPr>
          <p:nvPr/>
        </p:nvCxnSpPr>
        <p:spPr>
          <a:xfrm rot="5400000">
            <a:off x="1636712" y="4875212"/>
            <a:ext cx="762000" cy="3176"/>
          </a:xfrm>
          <a:prstGeom prst="bentConnector3">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Elbow Connector 13"/>
          <p:cNvCxnSpPr>
            <a:stCxn id="19459" idx="2"/>
            <a:endCxn id="19460" idx="0"/>
          </p:cNvCxnSpPr>
          <p:nvPr/>
        </p:nvCxnSpPr>
        <p:spPr>
          <a:xfrm rot="16200000" flipH="1">
            <a:off x="1649413" y="3414711"/>
            <a:ext cx="736599" cy="3176"/>
          </a:xfrm>
          <a:prstGeom prst="bentConnector3">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 name="Elbow Connector 3"/>
          <p:cNvCxnSpPr>
            <a:endCxn id="19459" idx="0"/>
          </p:cNvCxnSpPr>
          <p:nvPr/>
        </p:nvCxnSpPr>
        <p:spPr>
          <a:xfrm rot="16200000" flipH="1">
            <a:off x="1690050" y="1959926"/>
            <a:ext cx="647700" cy="4447"/>
          </a:xfrm>
          <a:prstGeom prst="bentConnector3">
            <a:avLst>
              <a:gd name="adj1" fmla="val 50000"/>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6" name="Date Placeholder 15"/>
          <p:cNvSpPr>
            <a:spLocks noGrp="1"/>
          </p:cNvSpPr>
          <p:nvPr>
            <p:ph type="dt" sz="half" idx="10"/>
          </p:nvPr>
        </p:nvSpPr>
        <p:spPr/>
        <p:txBody>
          <a:bodyPr/>
          <a:lstStyle/>
          <a:p>
            <a:r>
              <a:rPr lang="en-US" smtClean="0"/>
              <a:t>&lt;Jan 2015&gt;</a:t>
            </a:r>
            <a:endParaRPr lang="en-US"/>
          </a:p>
        </p:txBody>
      </p:sp>
      <p:sp>
        <p:nvSpPr>
          <p:cNvPr id="17" name="Footer Placeholder 16"/>
          <p:cNvSpPr>
            <a:spLocks noGrp="1"/>
          </p:cNvSpPr>
          <p:nvPr>
            <p:ph type="ftr" sz="quarter" idx="11"/>
          </p:nvPr>
        </p:nvSpPr>
        <p:spPr/>
        <p:txBody>
          <a:bodyPr/>
          <a:lstStyle/>
          <a:p>
            <a:r>
              <a:rPr lang="en-US" smtClean="0"/>
              <a:t>&lt;Pat Kinney&gt;, &lt;Kinney Consulting LLC&gt;</a:t>
            </a:r>
            <a:endParaRPr lang="en-US"/>
          </a:p>
        </p:txBody>
      </p:sp>
      <p:sp>
        <p:nvSpPr>
          <p:cNvPr id="19" name="Slide Number Placeholder 18"/>
          <p:cNvSpPr>
            <a:spLocks noGrp="1"/>
          </p:cNvSpPr>
          <p:nvPr>
            <p:ph type="sldNum" sz="quarter" idx="12"/>
          </p:nvPr>
        </p:nvSpPr>
        <p:spPr/>
        <p:txBody>
          <a:bodyPr/>
          <a:lstStyle/>
          <a:p>
            <a:fld id="{62359002-EF06-6B4E-826B-C875823D032D}" type="slidenum">
              <a:rPr lang="en-US" smtClean="0"/>
              <a:t>29</a:t>
            </a:fld>
            <a:endParaRPr lang="en-US"/>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363" y="334694"/>
            <a:ext cx="8419838" cy="1470025"/>
          </a:xfrm>
        </p:spPr>
        <p:txBody>
          <a:bodyPr>
            <a:normAutofit/>
          </a:bodyPr>
          <a:lstStyle/>
          <a:p>
            <a:r>
              <a:rPr lang="en-US" b="1" noProof="0" smtClean="0"/>
              <a:t>Summary of changes to IEEE Std. 802.15.4 revision   </a:t>
            </a:r>
            <a:r>
              <a:rPr lang="en-US" sz="2700" noProof="0" smtClean="0">
                <a:solidFill>
                  <a:schemeClr val="bg1">
                    <a:lumMod val="75000"/>
                  </a:schemeClr>
                </a:solidFill>
              </a:rPr>
              <a:t>(12 Nov 2014)</a:t>
            </a:r>
            <a:endParaRPr lang="en-US" sz="2700" noProof="0">
              <a:solidFill>
                <a:schemeClr val="bg1">
                  <a:lumMod val="75000"/>
                </a:schemeClr>
              </a:solidFill>
            </a:endParaRPr>
          </a:p>
        </p:txBody>
      </p:sp>
      <p:sp>
        <p:nvSpPr>
          <p:cNvPr id="3" name="Subtitle 2"/>
          <p:cNvSpPr>
            <a:spLocks noGrp="1"/>
          </p:cNvSpPr>
          <p:nvPr>
            <p:ph type="subTitle" idx="1"/>
          </p:nvPr>
        </p:nvSpPr>
        <p:spPr>
          <a:xfrm>
            <a:off x="209907" y="1886706"/>
            <a:ext cx="8837012" cy="4704951"/>
          </a:xfrm>
        </p:spPr>
        <p:txBody>
          <a:bodyPr>
            <a:normAutofit fontScale="92500"/>
          </a:bodyPr>
          <a:lstStyle/>
          <a:p>
            <a:pPr marL="457200" indent="-457200" algn="l">
              <a:buFont typeface="Arial"/>
              <a:buChar char="•"/>
            </a:pPr>
            <a:r>
              <a:rPr lang="en-US" b="1" noProof="0" dirty="0" smtClean="0"/>
              <a:t>Latest draft</a:t>
            </a:r>
            <a:r>
              <a:rPr lang="en-US" b="1" noProof="0" dirty="0"/>
              <a:t> </a:t>
            </a:r>
            <a:r>
              <a:rPr lang="en-US" b="1" noProof="0" dirty="0" smtClean="0"/>
              <a:t>is D2 (not publically available)</a:t>
            </a:r>
          </a:p>
          <a:p>
            <a:pPr marL="457200" indent="-457200" algn="l">
              <a:buFont typeface="Arial"/>
              <a:buChar char="•"/>
            </a:pPr>
            <a:r>
              <a:rPr lang="en-US" b="1" noProof="0" dirty="0" smtClean="0"/>
              <a:t>Revision consists of </a:t>
            </a:r>
          </a:p>
          <a:p>
            <a:pPr marL="914400" lvl="1" indent="-457200" algn="l">
              <a:buFont typeface="Arial"/>
              <a:buChar char="•"/>
            </a:pPr>
            <a:r>
              <a:rPr lang="en-US" b="1" noProof="0" dirty="0" smtClean="0"/>
              <a:t>802.15.4-2011 as the baseline</a:t>
            </a:r>
          </a:p>
          <a:p>
            <a:pPr marL="914400" lvl="1" indent="-457200" algn="l">
              <a:buFont typeface="Arial"/>
              <a:buChar char="•"/>
            </a:pPr>
            <a:r>
              <a:rPr lang="en-US" b="1" noProof="0" dirty="0" smtClean="0"/>
              <a:t>roll up of amendments: 4e, 4f, 4g, 4j, 4k, 4m, 4p </a:t>
            </a:r>
          </a:p>
          <a:p>
            <a:pPr marL="914400" lvl="1" indent="-457200" algn="l">
              <a:buFont typeface="Arial"/>
              <a:buChar char="•"/>
            </a:pPr>
            <a:r>
              <a:rPr lang="en-US" b="1" noProof="0" dirty="0" smtClean="0"/>
              <a:t>approved changes from 802.15 maintenance standing committee</a:t>
            </a:r>
          </a:p>
          <a:p>
            <a:pPr marL="914400" lvl="1" indent="-457200" algn="l">
              <a:buFont typeface="Arial"/>
              <a:buChar char="•"/>
            </a:pPr>
            <a:r>
              <a:rPr lang="en-US" b="1" noProof="0" dirty="0" smtClean="0"/>
              <a:t>Corrigenda and editorial changes</a:t>
            </a:r>
          </a:p>
          <a:p>
            <a:pPr marL="457200" indent="-457200" algn="l">
              <a:buFont typeface="Arial"/>
              <a:buChar char="•"/>
            </a:pPr>
            <a:r>
              <a:rPr lang="en-US" b="1" noProof="0" dirty="0" smtClean="0"/>
              <a:t>Still in work group letter ballot - recirculation</a:t>
            </a:r>
          </a:p>
          <a:p>
            <a:pPr marL="457200" indent="-457200" algn="l">
              <a:buFont typeface="Arial"/>
              <a:buChar char="•"/>
            </a:pPr>
            <a:r>
              <a:rPr lang="en-US" b="1" noProof="0" dirty="0" smtClean="0"/>
              <a:t>IEEE-SA approval target – 802.15.4-2015 (Aug 2015)</a:t>
            </a: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b="1" smtClean="0"/>
              <a:t>&lt;Pat Kinney&gt;, &lt;Kinney Consulting LLC&gt;</a:t>
            </a:r>
            <a:endParaRPr lang="en-US" i="1" dirty="0">
              <a:latin typeface="Noteworthy"/>
            </a:endParaRPr>
          </a:p>
        </p:txBody>
      </p:sp>
      <p:sp>
        <p:nvSpPr>
          <p:cNvPr id="7" name="Slide Number Placeholder 6"/>
          <p:cNvSpPr>
            <a:spLocks noGrp="1"/>
          </p:cNvSpPr>
          <p:nvPr>
            <p:ph type="sldNum" sz="quarter" idx="12"/>
          </p:nvPr>
        </p:nvSpPr>
        <p:spPr/>
        <p:txBody>
          <a:bodyPr/>
          <a:lstStyle/>
          <a:p>
            <a:fld id="{62359002-EF06-6B4E-826B-C875823D032D}" type="slidenum">
              <a:rPr lang="en-US" smtClean="0"/>
              <a:t>3</a:t>
            </a:fld>
            <a:endParaRPr lang="en-US"/>
          </a:p>
        </p:txBody>
      </p:sp>
    </p:spTree>
    <p:extLst>
      <p:ext uri="{BB962C8B-B14F-4D97-AF65-F5344CB8AC3E}">
        <p14:creationId xmlns:p14="http://schemas.microsoft.com/office/powerpoint/2010/main" val="234872340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1295400" y="190500"/>
            <a:ext cx="7391400" cy="1311275"/>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dirty="0">
                <a:solidFill>
                  <a:srgbClr val="000000"/>
                </a:solidFill>
                <a:latin typeface="Arial" pitchFamily="34" charset="0"/>
                <a:cs typeface="DejaVu Sans" pitchFamily="34" charset="0"/>
              </a:rPr>
              <a:t>IEEE 802 standards development life cycle – part 3</a:t>
            </a:r>
          </a:p>
        </p:txBody>
      </p:sp>
      <p:sp>
        <p:nvSpPr>
          <p:cNvPr id="20483" name="Rectangle 2"/>
          <p:cNvSpPr>
            <a:spLocks noChangeArrowheads="1"/>
          </p:cNvSpPr>
          <p:nvPr/>
        </p:nvSpPr>
        <p:spPr bwMode="auto">
          <a:xfrm>
            <a:off x="711200" y="1981200"/>
            <a:ext cx="2692400" cy="10668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Request </a:t>
            </a:r>
            <a:r>
              <a:rPr lang="en-US" dirty="0" smtClean="0">
                <a:solidFill>
                  <a:srgbClr val="000000"/>
                </a:solidFill>
                <a:latin typeface="Arial" pitchFamily="34" charset="0"/>
                <a:cs typeface="DejaVu Sans" pitchFamily="34" charset="0"/>
              </a:rPr>
              <a:t>802 executive</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committee (EC) approve</a:t>
            </a:r>
            <a:br>
              <a:rPr lang="en-US" dirty="0" smtClean="0">
                <a:solidFill>
                  <a:srgbClr val="000000"/>
                </a:solidFill>
                <a:latin typeface="Arial" pitchFamily="34" charset="0"/>
                <a:cs typeface="DejaVu Sans" pitchFamily="34" charset="0"/>
              </a:rPr>
            </a:br>
            <a:r>
              <a:rPr lang="en-US" dirty="0" smtClean="0">
                <a:solidFill>
                  <a:srgbClr val="000000"/>
                </a:solidFill>
                <a:latin typeface="Arial" pitchFamily="34" charset="0"/>
                <a:cs typeface="DejaVu Sans" pitchFamily="34" charset="0"/>
              </a:rPr>
              <a:t>forward</a:t>
            </a:r>
            <a:r>
              <a:rPr lang="en-US" dirty="0">
                <a:solidFill>
                  <a:srgbClr val="000000"/>
                </a:solidFill>
                <a:latin typeface="Arial" pitchFamily="34" charset="0"/>
                <a:cs typeface="DejaVu Sans" pitchFamily="34" charset="0"/>
              </a:rPr>
              <a:t> </a:t>
            </a:r>
            <a:r>
              <a:rPr lang="en-US" dirty="0" smtClean="0">
                <a:solidFill>
                  <a:srgbClr val="000000"/>
                </a:solidFill>
                <a:latin typeface="Arial" pitchFamily="34" charset="0"/>
                <a:cs typeface="DejaVu Sans" pitchFamily="34" charset="0"/>
              </a:rPr>
              <a:t>to </a:t>
            </a:r>
            <a:r>
              <a:rPr lang="en-US" dirty="0">
                <a:solidFill>
                  <a:srgbClr val="000000"/>
                </a:solidFill>
                <a:latin typeface="Arial" pitchFamily="34" charset="0"/>
                <a:cs typeface="DejaVu Sans" pitchFamily="34" charset="0"/>
              </a:rPr>
              <a:t>sponsor ballot</a:t>
            </a:r>
          </a:p>
        </p:txBody>
      </p:sp>
      <p:sp>
        <p:nvSpPr>
          <p:cNvPr id="20484" name="Rectangle 3"/>
          <p:cNvSpPr>
            <a:spLocks noChangeArrowheads="1"/>
          </p:cNvSpPr>
          <p:nvPr/>
        </p:nvSpPr>
        <p:spPr bwMode="auto">
          <a:xfrm>
            <a:off x="984250" y="3638618"/>
            <a:ext cx="2133600" cy="7620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Sponsor ballot </a:t>
            </a:r>
          </a:p>
        </p:txBody>
      </p:sp>
      <p:sp>
        <p:nvSpPr>
          <p:cNvPr id="20486" name="Rectangle 5"/>
          <p:cNvSpPr>
            <a:spLocks noChangeArrowheads="1"/>
          </p:cNvSpPr>
          <p:nvPr/>
        </p:nvSpPr>
        <p:spPr bwMode="auto">
          <a:xfrm>
            <a:off x="990600" y="4800600"/>
            <a:ext cx="2133600" cy="1143000"/>
          </a:xfrm>
          <a:prstGeom prst="rect">
            <a:avLst/>
          </a:prstGeom>
          <a:solidFill>
            <a:srgbClr val="BBE0E3"/>
          </a:solidFill>
          <a:ln w="9363">
            <a:solidFill>
              <a:srgbClr val="000000"/>
            </a:solidFill>
            <a:miter lim="800000"/>
            <a:headEnd/>
            <a:tailEnd/>
          </a:ln>
        </p:spPr>
        <p:txBody>
          <a:bodyPr wrap="none" lIns="90004" tIns="46798" rIns="90004" bIns="46798" anchor="ctr"/>
          <a:lstStyle/>
          <a:p>
            <a:pPr marL="1143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Review ballot</a:t>
            </a:r>
          </a:p>
          <a:p>
            <a:pPr marL="1143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comments, modify </a:t>
            </a:r>
            <a:br>
              <a:rPr lang="en-US" dirty="0">
                <a:solidFill>
                  <a:srgbClr val="000000"/>
                </a:solidFill>
                <a:latin typeface="Arial" pitchFamily="34" charset="0"/>
                <a:cs typeface="DejaVu Sans" pitchFamily="34" charset="0"/>
              </a:rPr>
            </a:br>
            <a:r>
              <a:rPr lang="en-US" dirty="0">
                <a:solidFill>
                  <a:srgbClr val="000000"/>
                </a:solidFill>
                <a:latin typeface="Arial" pitchFamily="34" charset="0"/>
                <a:cs typeface="DejaVu Sans" pitchFamily="34" charset="0"/>
              </a:rPr>
              <a:t>draft as needed</a:t>
            </a:r>
          </a:p>
        </p:txBody>
      </p:sp>
      <p:sp>
        <p:nvSpPr>
          <p:cNvPr id="20488" name="Rectangle 7"/>
          <p:cNvSpPr>
            <a:spLocks noChangeArrowheads="1"/>
          </p:cNvSpPr>
          <p:nvPr/>
        </p:nvSpPr>
        <p:spPr bwMode="auto">
          <a:xfrm>
            <a:off x="5257800" y="1752600"/>
            <a:ext cx="2514600" cy="10668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Request EC approve</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 forward to RevCom</a:t>
            </a:r>
          </a:p>
        </p:txBody>
      </p:sp>
      <p:sp>
        <p:nvSpPr>
          <p:cNvPr id="20490" name="Rectangle 9"/>
          <p:cNvSpPr>
            <a:spLocks noChangeArrowheads="1"/>
          </p:cNvSpPr>
          <p:nvPr/>
        </p:nvSpPr>
        <p:spPr bwMode="auto">
          <a:xfrm>
            <a:off x="5410200" y="3124200"/>
            <a:ext cx="2209800" cy="762000"/>
          </a:xfrm>
          <a:prstGeom prst="rect">
            <a:avLst/>
          </a:prstGeom>
          <a:solidFill>
            <a:srgbClr val="BBE0E3"/>
          </a:solidFill>
          <a:ln w="9363">
            <a:solidFill>
              <a:srgbClr val="000000"/>
            </a:solidFill>
            <a:miter lim="800000"/>
            <a:headEnd/>
            <a:tailEnd/>
          </a:ln>
        </p:spPr>
        <p:txBody>
          <a:bodyPr wrap="none" lIns="90004" tIns="46798" rIns="90004" bIns="46798"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RevCom approval</a:t>
            </a:r>
          </a:p>
        </p:txBody>
      </p:sp>
      <p:sp>
        <p:nvSpPr>
          <p:cNvPr id="20492" name="Text Box 11"/>
          <p:cNvSpPr txBox="1">
            <a:spLocks noChangeArrowheads="1"/>
          </p:cNvSpPr>
          <p:nvPr/>
        </p:nvSpPr>
        <p:spPr bwMode="auto">
          <a:xfrm>
            <a:off x="5449093" y="6248400"/>
            <a:ext cx="2132013" cy="368300"/>
          </a:xfrm>
          <a:prstGeom prst="rect">
            <a:avLst/>
          </a:prstGeom>
          <a:noFill/>
          <a:ln w="9525">
            <a:noFill/>
            <a:miter lim="800000"/>
            <a:headEnd/>
            <a:tailEnd/>
          </a:ln>
        </p:spPr>
        <p:txBody>
          <a:bodyPr wrap="non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Published standard</a:t>
            </a:r>
          </a:p>
        </p:txBody>
      </p:sp>
      <p:sp>
        <p:nvSpPr>
          <p:cNvPr id="20494" name="Text Box 13"/>
          <p:cNvSpPr txBox="1">
            <a:spLocks noChangeArrowheads="1"/>
          </p:cNvSpPr>
          <p:nvPr/>
        </p:nvSpPr>
        <p:spPr bwMode="auto">
          <a:xfrm>
            <a:off x="104775" y="5507559"/>
            <a:ext cx="1320800" cy="740841"/>
          </a:xfrm>
          <a:prstGeom prst="rect">
            <a:avLst/>
          </a:prstGeom>
          <a:noFill/>
          <a:ln w="9525">
            <a:noFill/>
            <a:miter lim="800000"/>
            <a:headEnd/>
            <a:tailEnd/>
          </a:ln>
        </p:spPr>
        <p:txBody>
          <a:bodyPr wrap="squar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dirty="0" smtClean="0">
                <a:solidFill>
                  <a:srgbClr val="000000"/>
                </a:solidFill>
                <a:latin typeface="Arial" pitchFamily="34" charset="0"/>
                <a:cs typeface="DejaVu Sans" pitchFamily="34" charset="0"/>
              </a:rPr>
              <a:t>Changes</a:t>
            </a:r>
            <a:br>
              <a:rPr lang="en-US" sz="1400" dirty="0" smtClean="0">
                <a:solidFill>
                  <a:srgbClr val="000000"/>
                </a:solidFill>
                <a:latin typeface="Arial" pitchFamily="34" charset="0"/>
                <a:cs typeface="DejaVu Sans" pitchFamily="34" charset="0"/>
              </a:rPr>
            </a:br>
            <a:r>
              <a:rPr lang="en-US" sz="1400" dirty="0" smtClean="0">
                <a:solidFill>
                  <a:srgbClr val="000000"/>
                </a:solidFill>
                <a:latin typeface="Arial" pitchFamily="34" charset="0"/>
                <a:cs typeface="DejaVu Sans" pitchFamily="34" charset="0"/>
              </a:rPr>
              <a:t> </a:t>
            </a:r>
            <a:r>
              <a:rPr lang="en-US" sz="1400" dirty="0">
                <a:solidFill>
                  <a:srgbClr val="000000"/>
                </a:solidFill>
                <a:latin typeface="Arial" pitchFamily="34" charset="0"/>
                <a:cs typeface="DejaVu Sans" pitchFamily="34" charset="0"/>
              </a:rPr>
              <a:t>or new disapproves?</a:t>
            </a:r>
          </a:p>
        </p:txBody>
      </p:sp>
      <p:sp>
        <p:nvSpPr>
          <p:cNvPr id="20495" name="Text Box 14"/>
          <p:cNvSpPr txBox="1">
            <a:spLocks noChangeArrowheads="1"/>
          </p:cNvSpPr>
          <p:nvPr/>
        </p:nvSpPr>
        <p:spPr bwMode="auto">
          <a:xfrm>
            <a:off x="3657600" y="4953000"/>
            <a:ext cx="1600200" cy="1066800"/>
          </a:xfrm>
          <a:prstGeom prst="rect">
            <a:avLst/>
          </a:prstGeom>
          <a:noFill/>
          <a:ln w="9525">
            <a:noFill/>
            <a:miter lim="800000"/>
            <a:headEnd/>
            <a:tailEnd/>
          </a:ln>
        </p:spPr>
        <p:txBody>
          <a:bodyPr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600" dirty="0">
                <a:solidFill>
                  <a:srgbClr val="000000"/>
                </a:solidFill>
                <a:latin typeface="Arial" pitchFamily="34" charset="0"/>
                <a:cs typeface="DejaVu Sans" pitchFamily="34" charset="0"/>
              </a:rPr>
              <a:t>No changes and no new</a:t>
            </a:r>
            <a:br>
              <a:rPr lang="en-US" sz="1600" dirty="0">
                <a:solidFill>
                  <a:srgbClr val="000000"/>
                </a:solidFill>
                <a:latin typeface="Arial" pitchFamily="34" charset="0"/>
                <a:cs typeface="DejaVu Sans" pitchFamily="34" charset="0"/>
              </a:rPr>
            </a:br>
            <a:r>
              <a:rPr lang="en-US" sz="1600" dirty="0">
                <a:solidFill>
                  <a:srgbClr val="000000"/>
                </a:solidFill>
                <a:latin typeface="Arial" pitchFamily="34" charset="0"/>
                <a:cs typeface="DejaVu Sans" pitchFamily="34" charset="0"/>
              </a:rPr>
              <a:t>disapproves, 75% approve</a:t>
            </a:r>
          </a:p>
        </p:txBody>
      </p:sp>
      <p:sp>
        <p:nvSpPr>
          <p:cNvPr id="20496" name="Rectangle 15"/>
          <p:cNvSpPr>
            <a:spLocks noChangeArrowheads="1"/>
          </p:cNvSpPr>
          <p:nvPr/>
        </p:nvSpPr>
        <p:spPr bwMode="auto">
          <a:xfrm>
            <a:off x="5410200" y="4191000"/>
            <a:ext cx="2209800" cy="762000"/>
          </a:xfrm>
          <a:prstGeom prst="rect">
            <a:avLst/>
          </a:prstGeom>
          <a:solidFill>
            <a:srgbClr val="BBE0E3"/>
          </a:solidFill>
          <a:ln w="9363">
            <a:solidFill>
              <a:srgbClr val="000000"/>
            </a:solidFill>
            <a:miter lim="800000"/>
            <a:headEnd/>
            <a:tailEnd/>
          </a:ln>
        </p:spPr>
        <p:txBody>
          <a:bodyPr wrap="none" lIns="90004" tIns="46798" rIns="90004" bIns="46798" anchor="ctr"/>
          <a:lstStyle/>
          <a:p>
            <a:pPr marL="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Standards Board</a:t>
            </a:r>
          </a:p>
          <a:p>
            <a:pPr marL="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 approval</a:t>
            </a:r>
          </a:p>
        </p:txBody>
      </p:sp>
      <p:sp>
        <p:nvSpPr>
          <p:cNvPr id="20499" name="Rectangle 19"/>
          <p:cNvSpPr>
            <a:spLocks noChangeArrowheads="1"/>
          </p:cNvSpPr>
          <p:nvPr/>
        </p:nvSpPr>
        <p:spPr bwMode="auto">
          <a:xfrm>
            <a:off x="5410200" y="5257800"/>
            <a:ext cx="2209800" cy="762000"/>
          </a:xfrm>
          <a:prstGeom prst="rect">
            <a:avLst/>
          </a:prstGeom>
          <a:solidFill>
            <a:srgbClr val="BBE0E3"/>
          </a:solidFill>
          <a:ln w="9363">
            <a:solidFill>
              <a:srgbClr val="000000"/>
            </a:solidFill>
            <a:miter lim="800000"/>
            <a:headEnd/>
            <a:tailEnd/>
          </a:ln>
        </p:spPr>
        <p:txBody>
          <a:bodyPr wrap="none" lIns="90004" tIns="46798" rIns="90004" bIns="46798" anchor="ctr"/>
          <a:lstStyle/>
          <a:p>
            <a:pPr marL="342900">
              <a:tabLst>
                <a:tab pos="40640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Prepare for </a:t>
            </a:r>
            <a:br>
              <a:rPr lang="en-US" dirty="0">
                <a:solidFill>
                  <a:srgbClr val="000000"/>
                </a:solidFill>
                <a:latin typeface="Arial" pitchFamily="34" charset="0"/>
                <a:cs typeface="DejaVu Sans" pitchFamily="34" charset="0"/>
              </a:rPr>
            </a:br>
            <a:r>
              <a:rPr lang="en-US" dirty="0">
                <a:solidFill>
                  <a:srgbClr val="000000"/>
                </a:solidFill>
                <a:latin typeface="Arial" pitchFamily="34" charset="0"/>
                <a:cs typeface="DejaVu Sans" pitchFamily="34" charset="0"/>
              </a:rPr>
              <a:t>publication</a:t>
            </a:r>
          </a:p>
        </p:txBody>
      </p:sp>
      <p:sp>
        <p:nvSpPr>
          <p:cNvPr id="20502" name="Text Box 22"/>
          <p:cNvSpPr txBox="1">
            <a:spLocks noChangeArrowheads="1"/>
          </p:cNvSpPr>
          <p:nvPr/>
        </p:nvSpPr>
        <p:spPr bwMode="auto">
          <a:xfrm>
            <a:off x="2051050" y="3136900"/>
            <a:ext cx="1452021" cy="371509"/>
          </a:xfrm>
          <a:prstGeom prst="rect">
            <a:avLst/>
          </a:prstGeom>
          <a:noFill/>
          <a:ln w="9525">
            <a:noFill/>
            <a:miter lim="800000"/>
            <a:headEnd/>
            <a:tailEnd/>
          </a:ln>
        </p:spPr>
        <p:txBody>
          <a:bodyPr wrap="none" lIns="90004" tIns="46798" rIns="90004" bIns="46798">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latin typeface="Arial" pitchFamily="34" charset="0"/>
                <a:cs typeface="DejaVu Sans" pitchFamily="34" charset="0"/>
              </a:rPr>
              <a:t>EC </a:t>
            </a:r>
            <a:r>
              <a:rPr lang="en-US" dirty="0" smtClean="0">
                <a:solidFill>
                  <a:srgbClr val="000000"/>
                </a:solidFill>
                <a:latin typeface="Arial" pitchFamily="34" charset="0"/>
                <a:cs typeface="DejaVu Sans" pitchFamily="34" charset="0"/>
              </a:rPr>
              <a:t>approval</a:t>
            </a:r>
            <a:endParaRPr lang="en-US" dirty="0">
              <a:solidFill>
                <a:srgbClr val="000000"/>
              </a:solidFill>
              <a:latin typeface="Arial" pitchFamily="34" charset="0"/>
              <a:cs typeface="DejaVu Sans" pitchFamily="34" charset="0"/>
            </a:endParaRPr>
          </a:p>
        </p:txBody>
      </p:sp>
      <p:cxnSp>
        <p:nvCxnSpPr>
          <p:cNvPr id="71" name="Straight Connector 70"/>
          <p:cNvCxnSpPr>
            <a:stCxn id="20484" idx="2"/>
            <a:endCxn id="20486" idx="0"/>
          </p:cNvCxnSpPr>
          <p:nvPr/>
        </p:nvCxnSpPr>
        <p:spPr>
          <a:xfrm>
            <a:off x="2051050" y="4400618"/>
            <a:ext cx="6350" cy="399982"/>
          </a:xfrm>
          <a:prstGeom prst="line">
            <a:avLst/>
          </a:prstGeom>
          <a:ln>
            <a:solidFill>
              <a:schemeClr val="tx1"/>
            </a:solidFill>
            <a:tailEnd type="triangle" w="lg"/>
          </a:ln>
        </p:spPr>
        <p:style>
          <a:lnRef idx="2">
            <a:schemeClr val="accent1"/>
          </a:lnRef>
          <a:fillRef idx="0">
            <a:schemeClr val="accent1"/>
          </a:fillRef>
          <a:effectRef idx="1">
            <a:schemeClr val="accent1"/>
          </a:effectRef>
          <a:fontRef idx="minor">
            <a:schemeClr val="tx1"/>
          </a:fontRef>
        </p:style>
      </p:cxnSp>
      <p:cxnSp>
        <p:nvCxnSpPr>
          <p:cNvPr id="53" name="Elbow Connector 52"/>
          <p:cNvCxnSpPr>
            <a:stCxn id="20486" idx="1"/>
            <a:endCxn id="20484" idx="1"/>
          </p:cNvCxnSpPr>
          <p:nvPr/>
        </p:nvCxnSpPr>
        <p:spPr>
          <a:xfrm rot="10800000">
            <a:off x="984250" y="4019618"/>
            <a:ext cx="6350" cy="1352482"/>
          </a:xfrm>
          <a:prstGeom prst="bentConnector3">
            <a:avLst>
              <a:gd name="adj1" fmla="val 3700000"/>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62" name="Elbow Connector 61"/>
          <p:cNvCxnSpPr>
            <a:stCxn id="20486" idx="2"/>
            <a:endCxn id="20488" idx="0"/>
          </p:cNvCxnSpPr>
          <p:nvPr/>
        </p:nvCxnSpPr>
        <p:spPr>
          <a:xfrm rot="5400000" flipH="1" flipV="1">
            <a:off x="2190750" y="1619250"/>
            <a:ext cx="4191000" cy="4457700"/>
          </a:xfrm>
          <a:prstGeom prst="bentConnector5">
            <a:avLst>
              <a:gd name="adj1" fmla="val -5455"/>
              <a:gd name="adj2" fmla="val 33903"/>
              <a:gd name="adj3" fmla="val 105455"/>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20499" idx="2"/>
            <a:endCxn id="20492" idx="0"/>
          </p:cNvCxnSpPr>
          <p:nvPr/>
        </p:nvCxnSpPr>
        <p:spPr>
          <a:xfrm>
            <a:off x="6515100" y="6019800"/>
            <a:ext cx="0" cy="22860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20496" idx="2"/>
            <a:endCxn id="20499" idx="0"/>
          </p:cNvCxnSpPr>
          <p:nvPr/>
        </p:nvCxnSpPr>
        <p:spPr>
          <a:xfrm>
            <a:off x="6515100" y="4953000"/>
            <a:ext cx="0" cy="30480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20490" idx="2"/>
            <a:endCxn id="20496" idx="0"/>
          </p:cNvCxnSpPr>
          <p:nvPr/>
        </p:nvCxnSpPr>
        <p:spPr>
          <a:xfrm>
            <a:off x="6515100" y="3886200"/>
            <a:ext cx="0" cy="30480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20488" idx="2"/>
            <a:endCxn id="20490" idx="0"/>
          </p:cNvCxnSpPr>
          <p:nvPr/>
        </p:nvCxnSpPr>
        <p:spPr>
          <a:xfrm>
            <a:off x="6515100" y="2819400"/>
            <a:ext cx="0" cy="30480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0" name="Elbow Connector 49"/>
          <p:cNvCxnSpPr>
            <a:endCxn id="20483" idx="0"/>
          </p:cNvCxnSpPr>
          <p:nvPr/>
        </p:nvCxnSpPr>
        <p:spPr>
          <a:xfrm>
            <a:off x="711200" y="1600200"/>
            <a:ext cx="1346200" cy="381000"/>
          </a:xfrm>
          <a:prstGeom prst="bentConnector2">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0483" idx="2"/>
            <a:endCxn id="20484" idx="0"/>
          </p:cNvCxnSpPr>
          <p:nvPr/>
        </p:nvCxnSpPr>
        <p:spPr>
          <a:xfrm flipH="1">
            <a:off x="2051050" y="3048000"/>
            <a:ext cx="6350" cy="59061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76" name="Date Placeholder 75"/>
          <p:cNvSpPr>
            <a:spLocks noGrp="1"/>
          </p:cNvSpPr>
          <p:nvPr>
            <p:ph type="dt" sz="half" idx="10"/>
          </p:nvPr>
        </p:nvSpPr>
        <p:spPr/>
        <p:txBody>
          <a:bodyPr/>
          <a:lstStyle/>
          <a:p>
            <a:r>
              <a:rPr lang="en-US" smtClean="0"/>
              <a:t>&lt;Jan 2015&gt;</a:t>
            </a:r>
            <a:endParaRPr lang="en-US"/>
          </a:p>
        </p:txBody>
      </p:sp>
      <p:sp>
        <p:nvSpPr>
          <p:cNvPr id="77" name="Footer Placeholder 76"/>
          <p:cNvSpPr>
            <a:spLocks noGrp="1"/>
          </p:cNvSpPr>
          <p:nvPr>
            <p:ph type="ftr" sz="quarter" idx="11"/>
          </p:nvPr>
        </p:nvSpPr>
        <p:spPr/>
        <p:txBody>
          <a:bodyPr/>
          <a:lstStyle/>
          <a:p>
            <a:r>
              <a:rPr lang="en-US" smtClean="0"/>
              <a:t>&lt;Pat Kinney&gt;, &lt;Kinney Consulting LLC&gt;</a:t>
            </a:r>
            <a:endParaRPr lang="en-US"/>
          </a:p>
        </p:txBody>
      </p:sp>
      <p:sp>
        <p:nvSpPr>
          <p:cNvPr id="79" name="Slide Number Placeholder 78"/>
          <p:cNvSpPr>
            <a:spLocks noGrp="1"/>
          </p:cNvSpPr>
          <p:nvPr>
            <p:ph type="sldNum" sz="quarter" idx="12"/>
          </p:nvPr>
        </p:nvSpPr>
        <p:spPr/>
        <p:txBody>
          <a:bodyPr/>
          <a:lstStyle/>
          <a:p>
            <a:fld id="{62359002-EF06-6B4E-826B-C875823D032D}" type="slidenum">
              <a:rPr lang="en-US" smtClean="0"/>
              <a:t>30</a:t>
            </a:fld>
            <a:endParaRPr lang="en-US"/>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1295400" y="274638"/>
            <a:ext cx="7391400" cy="1143000"/>
          </a:xfrm>
          <a:prstGeom prst="rect">
            <a:avLst/>
          </a:prstGeom>
          <a:noFill/>
          <a:ln w="9525">
            <a:noFill/>
            <a:miter lim="800000"/>
            <a:headEnd/>
            <a:tailEnd/>
          </a:ln>
        </p:spPr>
        <p:txBody>
          <a:bodyPr lIns="90004" tIns="44997" rIns="90004" bIns="44997" anchor="ctr" anchorCtr="1"/>
          <a:lstStyle/>
          <a:p>
            <a:pPr algn="ctr"/>
            <a:r>
              <a:rPr lang="en-US" sz="4400">
                <a:solidFill>
                  <a:srgbClr val="000000"/>
                </a:solidFill>
                <a:latin typeface="Arial" pitchFamily="34" charset="0"/>
                <a:cs typeface="DejaVu Sans" pitchFamily="34" charset="0"/>
              </a:rPr>
              <a:t>Standards life cycle – part 4</a:t>
            </a:r>
            <a:endParaRPr lang="en-US">
              <a:solidFill>
                <a:srgbClr val="000000"/>
              </a:solidFill>
              <a:latin typeface="Arial" pitchFamily="34" charset="0"/>
              <a:cs typeface="DejaVu Sans" pitchFamily="34" charset="0"/>
            </a:endParaRPr>
          </a:p>
        </p:txBody>
      </p:sp>
      <p:sp>
        <p:nvSpPr>
          <p:cNvPr id="21507" name="CustomShape 2"/>
          <p:cNvSpPr>
            <a:spLocks noChangeArrowheads="1"/>
          </p:cNvSpPr>
          <p:nvPr/>
        </p:nvSpPr>
        <p:spPr bwMode="auto">
          <a:xfrm>
            <a:off x="457200" y="1600200"/>
            <a:ext cx="8229600" cy="4525963"/>
          </a:xfrm>
          <a:prstGeom prst="rect">
            <a:avLst/>
          </a:prstGeom>
          <a:noFill/>
          <a:ln w="9525">
            <a:noFill/>
            <a:miter lim="800000"/>
            <a:headEnd/>
            <a:tailEnd/>
          </a:ln>
        </p:spPr>
        <p:txBody>
          <a:bodyPr lIns="90004" tIns="44997" rIns="90004" bIns="44997"/>
          <a:lstStyle/>
          <a:p>
            <a:r>
              <a:rPr lang="en-US" sz="3200">
                <a:solidFill>
                  <a:srgbClr val="000000"/>
                </a:solidFill>
                <a:latin typeface="Arial" pitchFamily="34" charset="0"/>
                <a:cs typeface="DejaVu Sans" pitchFamily="34" charset="0"/>
              </a:rPr>
              <a:t>And then there is maintaining the standard</a:t>
            </a:r>
            <a:endParaRPr lang="en-US">
              <a:solidFill>
                <a:srgbClr val="000000"/>
              </a:solidFill>
              <a:latin typeface="Arial" pitchFamily="34" charset="0"/>
              <a:cs typeface="DejaVu Sans" pitchFamily="34" charset="0"/>
            </a:endParaRPr>
          </a:p>
          <a:p>
            <a:pPr marL="914400" lvl="1" indent="-457200">
              <a:spcAft>
                <a:spcPts val="600"/>
              </a:spcAft>
              <a:buSzPct val="100000"/>
              <a:buFont typeface="Wingdings" pitchFamily="2" charset="2"/>
              <a:buChar char="§"/>
            </a:pPr>
            <a:r>
              <a:rPr lang="en-US" sz="2800">
                <a:solidFill>
                  <a:srgbClr val="000000"/>
                </a:solidFill>
                <a:latin typeface="Arial" pitchFamily="34" charset="0"/>
                <a:cs typeface="DejaVu Sans" pitchFamily="34" charset="0"/>
              </a:rPr>
              <a:t>Respond to request for interpretation</a:t>
            </a:r>
            <a:endParaRPr lang="en-US">
              <a:solidFill>
                <a:srgbClr val="000000"/>
              </a:solidFill>
              <a:latin typeface="Arial" pitchFamily="34" charset="0"/>
              <a:cs typeface="DejaVu Sans" pitchFamily="34" charset="0"/>
            </a:endParaRPr>
          </a:p>
          <a:p>
            <a:pPr marL="914400" lvl="1" indent="-457200">
              <a:spcAft>
                <a:spcPts val="600"/>
              </a:spcAft>
              <a:buSzPct val="100000"/>
              <a:buFont typeface="Wingdings" pitchFamily="2" charset="2"/>
              <a:buChar char="§"/>
            </a:pPr>
            <a:r>
              <a:rPr lang="en-US" sz="2800">
                <a:solidFill>
                  <a:srgbClr val="000000"/>
                </a:solidFill>
                <a:latin typeface="Arial" pitchFamily="34" charset="0"/>
                <a:cs typeface="DejaVu Sans" pitchFamily="34" charset="0"/>
              </a:rPr>
              <a:t>Keep the standard current by producing amendments and corrigenda (corrections)</a:t>
            </a:r>
            <a:endParaRPr lang="en-US">
              <a:solidFill>
                <a:srgbClr val="000000"/>
              </a:solidFill>
              <a:latin typeface="Arial" pitchFamily="34" charset="0"/>
              <a:cs typeface="DejaVu Sans" pitchFamily="34" charset="0"/>
            </a:endParaRPr>
          </a:p>
          <a:p>
            <a:pPr marL="914400" lvl="1" indent="-457200">
              <a:spcAft>
                <a:spcPts val="600"/>
              </a:spcAft>
              <a:buSzPct val="100000"/>
              <a:buFont typeface="Wingdings" pitchFamily="2" charset="2"/>
              <a:buChar char="§"/>
            </a:pPr>
            <a:r>
              <a:rPr lang="en-US" sz="2800">
                <a:solidFill>
                  <a:srgbClr val="000000"/>
                </a:solidFill>
                <a:latin typeface="Arial" pitchFamily="34" charset="0"/>
                <a:cs typeface="DejaVu Sans" pitchFamily="34" charset="0"/>
              </a:rPr>
              <a:t>Renew the life of the standard with reaffirmation or revision</a:t>
            </a:r>
            <a:endParaRPr lang="en-US">
              <a:solidFill>
                <a:srgbClr val="000000"/>
              </a:solidFill>
              <a:latin typeface="Arial" pitchFamily="34" charset="0"/>
              <a:cs typeface="DejaVu Sans" pitchFamily="34" charset="0"/>
            </a:endParaRPr>
          </a:p>
          <a:p>
            <a:pPr marL="914400" lvl="1" indent="-457200">
              <a:spcAft>
                <a:spcPts val="600"/>
              </a:spcAft>
              <a:buSzPct val="100000"/>
              <a:buFont typeface="Wingdings" pitchFamily="2" charset="2"/>
              <a:buChar char="§"/>
            </a:pPr>
            <a:r>
              <a:rPr lang="en-US" sz="2800">
                <a:solidFill>
                  <a:srgbClr val="000000"/>
                </a:solidFill>
                <a:latin typeface="Arial" pitchFamily="34" charset="0"/>
                <a:cs typeface="DejaVu Sans" pitchFamily="34" charset="0"/>
              </a:rPr>
              <a:t>When the standard is out of date, withdraw it.</a:t>
            </a:r>
            <a:endParaRPr lang="en-US">
              <a:solidFill>
                <a:srgbClr val="000000"/>
              </a:solidFill>
              <a:latin typeface="Arial" pitchFamily="34" charset="0"/>
              <a:cs typeface="DejaVu Sans" pitchFamily="34" charset="0"/>
            </a:endParaRP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B64E7E1A-530A-1841-98B8-680228378FDC}" type="slidenum">
              <a:rPr lang="en-US" smtClean="0"/>
              <a:t>31</a:t>
            </a:fld>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1295400" y="274638"/>
            <a:ext cx="7391400" cy="1143000"/>
          </a:xfrm>
          <a:prstGeom prst="rect">
            <a:avLst/>
          </a:prstGeom>
          <a:noFill/>
          <a:ln w="9525">
            <a:noFill/>
            <a:miter lim="800000"/>
            <a:headEnd/>
            <a:tailEnd/>
          </a:ln>
        </p:spPr>
        <p:txBody>
          <a:bodyPr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rgbClr val="000000"/>
                </a:solidFill>
                <a:latin typeface="Arial" pitchFamily="34" charset="0"/>
                <a:cs typeface="DejaVu Sans" pitchFamily="34" charset="0"/>
              </a:rPr>
              <a:t>Voting and membership</a:t>
            </a:r>
          </a:p>
        </p:txBody>
      </p:sp>
      <p:sp>
        <p:nvSpPr>
          <p:cNvPr id="22531" name="Text Box 2"/>
          <p:cNvSpPr txBox="1">
            <a:spLocks noChangeArrowheads="1"/>
          </p:cNvSpPr>
          <p:nvPr/>
        </p:nvSpPr>
        <p:spPr bwMode="auto">
          <a:xfrm>
            <a:off x="457200" y="1600200"/>
            <a:ext cx="8229600" cy="4525963"/>
          </a:xfrm>
          <a:prstGeom prst="rect">
            <a:avLst/>
          </a:prstGeom>
          <a:noFill/>
          <a:ln w="9525">
            <a:noFill/>
            <a:miter lim="800000"/>
            <a:headEnd/>
            <a:tailEnd/>
          </a:ln>
        </p:spPr>
        <p:txBody>
          <a:bodyPr/>
          <a:lstStyle/>
          <a:p>
            <a:pPr marL="339725" indent="-339725">
              <a:lnSpc>
                <a:spcPct val="80000"/>
              </a:lnSpc>
              <a:spcBef>
                <a:spcPts val="7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800" dirty="0">
                <a:solidFill>
                  <a:srgbClr val="000000"/>
                </a:solidFill>
                <a:latin typeface="Arial" pitchFamily="34" charset="0"/>
                <a:cs typeface="DejaVu Sans" pitchFamily="34" charset="0"/>
              </a:rPr>
              <a:t>Voters have responsibility to vote on letter ballots</a:t>
            </a:r>
          </a:p>
          <a:p>
            <a:pPr marL="339725" indent="-339725">
              <a:lnSpc>
                <a:spcPct val="80000"/>
              </a:lnSpc>
              <a:spcBef>
                <a:spcPts val="7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800" dirty="0">
                <a:solidFill>
                  <a:srgbClr val="000000"/>
                </a:solidFill>
                <a:latin typeface="Arial" pitchFamily="34" charset="0"/>
                <a:cs typeface="DejaVu Sans" pitchFamily="34" charset="0"/>
              </a:rPr>
              <a:t>Three levels of voting occur in IEEE 802 standards development:</a:t>
            </a:r>
          </a:p>
          <a:p>
            <a:pPr marL="739775" lvl="1" indent="-282575">
              <a:lnSpc>
                <a:spcPct val="80000"/>
              </a:lnSpc>
              <a:spcBef>
                <a:spcPts val="6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400" dirty="0">
                <a:solidFill>
                  <a:srgbClr val="000000"/>
                </a:solidFill>
                <a:latin typeface="Arial" pitchFamily="34" charset="0"/>
                <a:cs typeface="DejaVu Sans" pitchFamily="34" charset="0"/>
              </a:rPr>
              <a:t>Sponsor ballot </a:t>
            </a:r>
          </a:p>
          <a:p>
            <a:pPr marL="1139825" lvl="2" indent="-225425">
              <a:lnSpc>
                <a:spcPct val="80000"/>
              </a:lnSpc>
              <a:spcBef>
                <a:spcPts val="5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000" dirty="0">
                <a:solidFill>
                  <a:srgbClr val="000000"/>
                </a:solidFill>
                <a:latin typeface="Arial" pitchFamily="34" charset="0"/>
                <a:cs typeface="DejaVu Sans" pitchFamily="34" charset="0"/>
              </a:rPr>
              <a:t>Open to all interested parties</a:t>
            </a:r>
          </a:p>
          <a:p>
            <a:pPr marL="1597025" lvl="3" indent="-225425">
              <a:lnSpc>
                <a:spcPct val="80000"/>
              </a:lnSpc>
              <a:spcBef>
                <a:spcPts val="45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dirty="0">
                <a:solidFill>
                  <a:srgbClr val="000000"/>
                </a:solidFill>
                <a:latin typeface="Arial" pitchFamily="34" charset="0"/>
                <a:cs typeface="DejaVu Sans" pitchFamily="34" charset="0"/>
              </a:rPr>
              <a:t>Via IEEE SA-membership or paying a per ballot fee</a:t>
            </a:r>
          </a:p>
          <a:p>
            <a:pPr marL="1139825" lvl="2" indent="-225425">
              <a:lnSpc>
                <a:spcPct val="80000"/>
              </a:lnSpc>
              <a:spcBef>
                <a:spcPts val="5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000" dirty="0">
                <a:solidFill>
                  <a:srgbClr val="000000"/>
                </a:solidFill>
                <a:latin typeface="Arial" pitchFamily="34" charset="0"/>
                <a:cs typeface="DejaVu Sans" pitchFamily="34" charset="0"/>
              </a:rPr>
              <a:t>Participation requires an IEEE Web Account</a:t>
            </a:r>
          </a:p>
          <a:p>
            <a:pPr marL="739775" lvl="1" indent="-282575">
              <a:lnSpc>
                <a:spcPct val="80000"/>
              </a:lnSpc>
              <a:spcBef>
                <a:spcPts val="6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400" dirty="0">
                <a:solidFill>
                  <a:srgbClr val="000000"/>
                </a:solidFill>
                <a:latin typeface="Arial" pitchFamily="34" charset="0"/>
                <a:cs typeface="DejaVu Sans" pitchFamily="34" charset="0"/>
              </a:rPr>
              <a:t>Working group </a:t>
            </a:r>
          </a:p>
          <a:p>
            <a:pPr marL="1139825" lvl="2" indent="-225425">
              <a:lnSpc>
                <a:spcPct val="80000"/>
              </a:lnSpc>
              <a:spcBef>
                <a:spcPts val="5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000" dirty="0">
                <a:solidFill>
                  <a:srgbClr val="000000"/>
                </a:solidFill>
                <a:latin typeface="Arial" pitchFamily="34" charset="0"/>
                <a:cs typeface="DejaVu Sans" pitchFamily="34" charset="0"/>
              </a:rPr>
              <a:t>Requirements on next page</a:t>
            </a:r>
          </a:p>
          <a:p>
            <a:pPr marL="739775" lvl="1" indent="-282575">
              <a:lnSpc>
                <a:spcPct val="80000"/>
              </a:lnSpc>
              <a:spcBef>
                <a:spcPts val="6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400" dirty="0">
                <a:solidFill>
                  <a:srgbClr val="000000"/>
                </a:solidFill>
                <a:latin typeface="Arial" pitchFamily="34" charset="0"/>
                <a:cs typeface="DejaVu Sans" pitchFamily="34" charset="0"/>
              </a:rPr>
              <a:t>Task force or task group</a:t>
            </a:r>
          </a:p>
          <a:p>
            <a:pPr marL="1139825" lvl="2" indent="-225425">
              <a:lnSpc>
                <a:spcPct val="80000"/>
              </a:lnSpc>
              <a:spcBef>
                <a:spcPts val="500"/>
              </a:spcBef>
              <a:buSzPct val="100000"/>
              <a:buFont typeface="Arial" pitchFamily="34" charset="0"/>
              <a:buChar char="•"/>
              <a:tabLst>
                <a:tab pos="909638" algn="l"/>
                <a:tab pos="1824038" algn="l"/>
                <a:tab pos="2738438" algn="l"/>
                <a:tab pos="3652838" algn="l"/>
                <a:tab pos="4567238" algn="l"/>
                <a:tab pos="5481638" algn="l"/>
                <a:tab pos="6396038" algn="l"/>
                <a:tab pos="7310438" algn="l"/>
                <a:tab pos="8224838" algn="l"/>
                <a:tab pos="9139238" algn="l"/>
                <a:tab pos="10053638" algn="l"/>
              </a:tabLst>
            </a:pPr>
            <a:r>
              <a:rPr lang="en-US" sz="2000" dirty="0">
                <a:solidFill>
                  <a:srgbClr val="000000"/>
                </a:solidFill>
                <a:latin typeface="Arial" pitchFamily="34" charset="0"/>
                <a:cs typeface="DejaVu Sans" pitchFamily="34" charset="0"/>
              </a:rPr>
              <a:t>Requirements vary – consult Working group.</a:t>
            </a:r>
          </a:p>
        </p:txBody>
      </p:sp>
      <p:sp>
        <p:nvSpPr>
          <p:cNvPr id="2" name="Date Placeholder 1"/>
          <p:cNvSpPr>
            <a:spLocks noGrp="1"/>
          </p:cNvSpPr>
          <p:nvPr>
            <p:ph type="dt" sz="half" idx="10"/>
          </p:nvPr>
        </p:nvSpPr>
        <p:spPr/>
        <p:txBody>
          <a:bodyPr/>
          <a:lstStyle/>
          <a:p>
            <a:r>
              <a:rPr lang="en-US" smtClean="0"/>
              <a:t>&lt;Jan 2015&gt;</a:t>
            </a:r>
            <a:endParaRPr lang="en-US"/>
          </a:p>
        </p:txBody>
      </p:sp>
      <p:sp>
        <p:nvSpPr>
          <p:cNvPr id="3" name="Footer Placeholder 2"/>
          <p:cNvSpPr>
            <a:spLocks noGrp="1"/>
          </p:cNvSpPr>
          <p:nvPr>
            <p:ph type="ftr" sz="quarter" idx="11"/>
          </p:nvPr>
        </p:nvSpPr>
        <p:spPr/>
        <p:txBody>
          <a:body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fld id="{62359002-EF06-6B4E-826B-C875823D032D}" type="slidenum">
              <a:rPr lang="en-US" smtClean="0"/>
              <a:t>32</a:t>
            </a:fld>
            <a:endParaRPr lang="en-US"/>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ustomShape 1"/>
          <p:cNvSpPr>
            <a:spLocks noChangeArrowheads="1"/>
          </p:cNvSpPr>
          <p:nvPr/>
        </p:nvSpPr>
        <p:spPr bwMode="auto">
          <a:xfrm>
            <a:off x="1295400" y="190500"/>
            <a:ext cx="7391400" cy="1311275"/>
          </a:xfrm>
          <a:prstGeom prst="rect">
            <a:avLst/>
          </a:prstGeom>
          <a:noFill/>
          <a:ln w="9525">
            <a:noFill/>
            <a:miter lim="800000"/>
            <a:headEnd/>
            <a:tailEnd/>
          </a:ln>
        </p:spPr>
        <p:txBody>
          <a:bodyPr lIns="90004" tIns="44997" rIns="90004" bIns="44997" anchor="ctr" anchorCtr="1"/>
          <a:lstStyle/>
          <a:p>
            <a:pPr algn="ctr"/>
            <a:r>
              <a:rPr lang="en-US" sz="4000" dirty="0">
                <a:solidFill>
                  <a:srgbClr val="000000"/>
                </a:solidFill>
                <a:latin typeface="Arial" pitchFamily="34" charset="0"/>
                <a:cs typeface="DejaVu Sans" pitchFamily="34" charset="0"/>
              </a:rPr>
              <a:t>Acquiring Working Group </a:t>
            </a:r>
            <a:endParaRPr lang="en-US" sz="4000" dirty="0" smtClean="0">
              <a:solidFill>
                <a:srgbClr val="000000"/>
              </a:solidFill>
              <a:latin typeface="Arial" pitchFamily="34" charset="0"/>
              <a:cs typeface="DejaVu Sans" pitchFamily="34" charset="0"/>
            </a:endParaRPr>
          </a:p>
          <a:p>
            <a:pPr algn="ctr"/>
            <a:r>
              <a:rPr lang="en-US" sz="4000" dirty="0" smtClean="0">
                <a:solidFill>
                  <a:srgbClr val="000000"/>
                </a:solidFill>
                <a:latin typeface="Arial" pitchFamily="34" charset="0"/>
                <a:cs typeface="DejaVu Sans" pitchFamily="34" charset="0"/>
              </a:rPr>
              <a:t>voting </a:t>
            </a:r>
            <a:r>
              <a:rPr lang="en-US" sz="4000" dirty="0">
                <a:solidFill>
                  <a:srgbClr val="000000"/>
                </a:solidFill>
                <a:latin typeface="Arial" pitchFamily="34" charset="0"/>
                <a:cs typeface="DejaVu Sans" pitchFamily="34" charset="0"/>
              </a:rPr>
              <a:t>membership</a:t>
            </a:r>
            <a:endParaRPr lang="en-US" dirty="0">
              <a:solidFill>
                <a:srgbClr val="000000"/>
              </a:solidFill>
              <a:latin typeface="Arial" pitchFamily="34" charset="0"/>
              <a:cs typeface="DejaVu Sans" pitchFamily="34" charset="0"/>
            </a:endParaRPr>
          </a:p>
        </p:txBody>
      </p:sp>
      <p:sp>
        <p:nvSpPr>
          <p:cNvPr id="23555" name="CustomShape 2"/>
          <p:cNvSpPr>
            <a:spLocks noChangeArrowheads="1"/>
          </p:cNvSpPr>
          <p:nvPr/>
        </p:nvSpPr>
        <p:spPr bwMode="auto">
          <a:xfrm>
            <a:off x="457200" y="1600200"/>
            <a:ext cx="8229600" cy="4525963"/>
          </a:xfrm>
          <a:prstGeom prst="rect">
            <a:avLst/>
          </a:prstGeom>
          <a:noFill/>
          <a:ln w="9525">
            <a:noFill/>
            <a:miter lim="800000"/>
            <a:headEnd/>
            <a:tailEnd/>
          </a:ln>
        </p:spPr>
        <p:txBody>
          <a:bodyPr lIns="90004" tIns="44997" rIns="90004" bIns="44997"/>
          <a:lstStyle/>
          <a:p>
            <a:pPr marL="457200" indent="-457200">
              <a:buSzPct val="100000"/>
              <a:buFont typeface="Arial" pitchFamily="34" charset="0"/>
              <a:buChar char="•"/>
            </a:pPr>
            <a:r>
              <a:rPr lang="en-US" sz="2800" dirty="0">
                <a:solidFill>
                  <a:srgbClr val="000000"/>
                </a:solidFill>
                <a:latin typeface="Arial" pitchFamily="34" charset="0"/>
                <a:cs typeface="DejaVu Sans" pitchFamily="34" charset="0"/>
              </a:rPr>
              <a:t>Participating at a meeting = at least 75% presence.</a:t>
            </a:r>
            <a:endParaRPr lang="en-US" dirty="0">
              <a:solidFill>
                <a:srgbClr val="000000"/>
              </a:solidFill>
              <a:latin typeface="Arial" pitchFamily="34" charset="0"/>
              <a:cs typeface="DejaVu Sans" pitchFamily="34" charset="0"/>
            </a:endParaRPr>
          </a:p>
          <a:p>
            <a:pPr marL="457200" indent="-457200">
              <a:buSzPct val="100000"/>
              <a:buFont typeface="Arial" pitchFamily="34" charset="0"/>
              <a:buChar char="•"/>
            </a:pPr>
            <a:r>
              <a:rPr lang="en-US" sz="2800" dirty="0">
                <a:solidFill>
                  <a:srgbClr val="000000"/>
                </a:solidFill>
                <a:latin typeface="Arial" pitchFamily="34" charset="0"/>
                <a:cs typeface="DejaVu Sans" pitchFamily="34" charset="0"/>
              </a:rPr>
              <a:t>For a new Working Group, persons participating in the initial meeting become members.</a:t>
            </a:r>
            <a:endParaRPr lang="en-US" dirty="0">
              <a:solidFill>
                <a:srgbClr val="000000"/>
              </a:solidFill>
              <a:latin typeface="Arial" pitchFamily="34" charset="0"/>
              <a:cs typeface="DejaVu Sans" pitchFamily="34" charset="0"/>
            </a:endParaRPr>
          </a:p>
          <a:p>
            <a:pPr marL="457200" indent="-457200">
              <a:buSzPct val="100000"/>
              <a:buFont typeface="Arial" pitchFamily="34" charset="0"/>
              <a:buChar char="•"/>
            </a:pPr>
            <a:r>
              <a:rPr lang="en-US" sz="2800" dirty="0">
                <a:solidFill>
                  <a:srgbClr val="000000"/>
                </a:solidFill>
                <a:latin typeface="Arial" pitchFamily="34" charset="0"/>
                <a:cs typeface="DejaVu Sans" pitchFamily="34" charset="0"/>
              </a:rPr>
              <a:t>For an existing Working Group, after attending 2 of last 4 plenary sessions or 1 plenary and 1 interim, membership starts at the next plenary attended. </a:t>
            </a:r>
            <a:endParaRPr lang="en-US" dirty="0">
              <a:solidFill>
                <a:srgbClr val="000000"/>
              </a:solidFill>
              <a:latin typeface="Arial" pitchFamily="34" charset="0"/>
              <a:cs typeface="DejaVu Sans" pitchFamily="34" charset="0"/>
            </a:endParaRP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5" name="Slide Number Placeholder 4"/>
          <p:cNvSpPr>
            <a:spLocks noGrp="1"/>
          </p:cNvSpPr>
          <p:nvPr>
            <p:ph type="sldNum" sz="quarter" idx="12"/>
          </p:nvPr>
        </p:nvSpPr>
        <p:spPr/>
        <p:txBody>
          <a:bodyPr/>
          <a:lstStyle/>
          <a:p>
            <a:fld id="{14DD2262-E3F3-FB42-80A8-4243E420D183}" type="slidenum">
              <a:rPr lang="en-US" smtClean="0"/>
              <a:t>33</a:t>
            </a:fld>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p:cNvSpPr>
            <a:spLocks noChangeArrowheads="1"/>
          </p:cNvSpPr>
          <p:nvPr/>
        </p:nvSpPr>
        <p:spPr bwMode="auto">
          <a:xfrm>
            <a:off x="1295400" y="190500"/>
            <a:ext cx="7391400" cy="1311275"/>
          </a:xfrm>
          <a:prstGeom prst="rect">
            <a:avLst/>
          </a:prstGeom>
          <a:noFill/>
          <a:ln w="9525">
            <a:noFill/>
            <a:miter lim="800000"/>
            <a:headEnd/>
            <a:tailEnd/>
          </a:ln>
        </p:spPr>
        <p:txBody>
          <a:bodyPr lIns="90004" tIns="44997" rIns="90004" bIns="44997" anchor="ctr" anchorCtr="1"/>
          <a:lstStyle/>
          <a:p>
            <a:pPr algn="ctr"/>
            <a:r>
              <a:rPr lang="en-US" sz="4000">
                <a:solidFill>
                  <a:srgbClr val="000000"/>
                </a:solidFill>
                <a:latin typeface="Arial" pitchFamily="34" charset="0"/>
                <a:cs typeface="DejaVu Sans" pitchFamily="34" charset="0"/>
              </a:rPr>
              <a:t>Retaining Working Group voting membership</a:t>
            </a:r>
            <a:endParaRPr lang="en-US">
              <a:solidFill>
                <a:srgbClr val="000000"/>
              </a:solidFill>
              <a:latin typeface="Arial" pitchFamily="34" charset="0"/>
              <a:cs typeface="DejaVu Sans" pitchFamily="34" charset="0"/>
            </a:endParaRPr>
          </a:p>
        </p:txBody>
      </p:sp>
      <p:sp>
        <p:nvSpPr>
          <p:cNvPr id="24579" name="CustomShape 2"/>
          <p:cNvSpPr>
            <a:spLocks noChangeArrowheads="1"/>
          </p:cNvSpPr>
          <p:nvPr/>
        </p:nvSpPr>
        <p:spPr bwMode="auto">
          <a:xfrm>
            <a:off x="381000" y="1600200"/>
            <a:ext cx="8305800" cy="4525963"/>
          </a:xfrm>
          <a:prstGeom prst="rect">
            <a:avLst/>
          </a:prstGeom>
          <a:noFill/>
          <a:ln w="9525">
            <a:noFill/>
            <a:miter lim="800000"/>
            <a:headEnd/>
            <a:tailEnd/>
          </a:ln>
        </p:spPr>
        <p:txBody>
          <a:bodyPr lIns="90004" tIns="44997" rIns="90004" bIns="44997"/>
          <a:lstStyle/>
          <a:p>
            <a:pPr marL="457200" indent="-457200">
              <a:spcAft>
                <a:spcPts val="600"/>
              </a:spcAft>
              <a:buSzPct val="100000"/>
              <a:buFont typeface="Arial" pitchFamily="34" charset="0"/>
              <a:buChar char="•"/>
            </a:pPr>
            <a:r>
              <a:rPr lang="en-US" sz="2800" b="1" dirty="0">
                <a:solidFill>
                  <a:srgbClr val="000000"/>
                </a:solidFill>
                <a:latin typeface="Arial" pitchFamily="34" charset="0"/>
                <a:cs typeface="DejaVu Sans" pitchFamily="34" charset="0"/>
              </a:rPr>
              <a:t>Participate in 2 of the last 4 plenary </a:t>
            </a:r>
            <a:r>
              <a:rPr lang="en-US" sz="2800" b="1" dirty="0" smtClean="0">
                <a:solidFill>
                  <a:srgbClr val="000000"/>
                </a:solidFill>
                <a:latin typeface="Arial" pitchFamily="34" charset="0"/>
                <a:cs typeface="DejaVu Sans" pitchFamily="34" charset="0"/>
              </a:rPr>
              <a:t>sessions</a:t>
            </a:r>
            <a:endParaRPr lang="en-US" sz="2800" b="1" dirty="0">
              <a:solidFill>
                <a:srgbClr val="000000"/>
              </a:solidFill>
              <a:latin typeface="Arial" pitchFamily="34" charset="0"/>
              <a:cs typeface="DejaVu Sans" pitchFamily="34" charset="0"/>
            </a:endParaRPr>
          </a:p>
          <a:p>
            <a:pPr marL="914400" lvl="1" indent="-457200">
              <a:spcAft>
                <a:spcPts val="600"/>
              </a:spcAft>
              <a:buSzPct val="100000"/>
              <a:buFont typeface="Arial" pitchFamily="34" charset="0"/>
              <a:buChar char="–"/>
            </a:pPr>
            <a:r>
              <a:rPr lang="en-US" sz="2800" dirty="0">
                <a:solidFill>
                  <a:srgbClr val="000000"/>
                </a:solidFill>
                <a:latin typeface="Arial" pitchFamily="34" charset="0"/>
                <a:cs typeface="DejaVu Sans" pitchFamily="34" charset="0"/>
              </a:rPr>
              <a:t>An interim may substitute for one of the 2 plenary sessions.</a:t>
            </a:r>
          </a:p>
          <a:p>
            <a:pPr marL="457200" indent="-457200">
              <a:spcAft>
                <a:spcPts val="600"/>
              </a:spcAft>
              <a:buSzPct val="100000"/>
              <a:buFont typeface="Arial" pitchFamily="34" charset="0"/>
              <a:buChar char="•"/>
            </a:pPr>
            <a:r>
              <a:rPr lang="en-US" sz="2800" b="1" dirty="0">
                <a:solidFill>
                  <a:srgbClr val="000000"/>
                </a:solidFill>
                <a:latin typeface="Arial" pitchFamily="34" charset="0"/>
                <a:cs typeface="DejaVu Sans" pitchFamily="34" charset="0"/>
              </a:rPr>
              <a:t>Return working Group letter ballots</a:t>
            </a:r>
          </a:p>
          <a:p>
            <a:pPr marL="914400" lvl="1" indent="-457200">
              <a:spcAft>
                <a:spcPts val="600"/>
              </a:spcAft>
              <a:buSzPct val="100000"/>
              <a:buFont typeface="Arial" pitchFamily="34" charset="0"/>
              <a:buChar char="–"/>
            </a:pPr>
            <a:r>
              <a:rPr lang="en-US" sz="2800" dirty="0">
                <a:solidFill>
                  <a:srgbClr val="000000"/>
                </a:solidFill>
                <a:latin typeface="Arial" pitchFamily="34" charset="0"/>
                <a:cs typeface="DejaVu Sans" pitchFamily="34" charset="0"/>
              </a:rPr>
              <a:t>Membership may be lost for failing to respond or responding abstain for reason other than “lack of technical expertise” to 2 of the last 3  ballots.</a:t>
            </a: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53AA214E-075F-274C-95A1-0869D457B539}" type="slidenum">
              <a:rPr lang="en-US" smtClean="0"/>
              <a:t>34</a:t>
            </a:fld>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p:cNvSpPr>
            <a:spLocks noChangeArrowheads="1"/>
          </p:cNvSpPr>
          <p:nvPr/>
        </p:nvSpPr>
        <p:spPr bwMode="auto">
          <a:xfrm>
            <a:off x="101600" y="38100"/>
            <a:ext cx="9042400" cy="1311275"/>
          </a:xfrm>
          <a:prstGeom prst="rect">
            <a:avLst/>
          </a:prstGeom>
          <a:noFill/>
          <a:ln w="9525">
            <a:noFill/>
            <a:miter lim="800000"/>
            <a:headEnd/>
            <a:tailEnd/>
          </a:ln>
        </p:spPr>
        <p:txBody>
          <a:bodyPr lIns="90004" tIns="44997" rIns="90004" bIns="44997" anchor="ctr" anchorCtr="1"/>
          <a:lstStyle/>
          <a:p>
            <a:pPr algn="ctr"/>
            <a:r>
              <a:rPr lang="en-US" sz="4000" dirty="0" smtClean="0">
                <a:solidFill>
                  <a:srgbClr val="000000"/>
                </a:solidFill>
                <a:latin typeface="Arial" pitchFamily="34" charset="0"/>
                <a:cs typeface="DejaVu Sans" pitchFamily="34" charset="0"/>
              </a:rPr>
              <a:t>BTW: other 802.15.4 efforts underway</a:t>
            </a:r>
            <a:endParaRPr lang="en-US" dirty="0">
              <a:solidFill>
                <a:srgbClr val="000000"/>
              </a:solidFill>
              <a:latin typeface="Arial" pitchFamily="34" charset="0"/>
              <a:cs typeface="DejaVu Sans" pitchFamily="34" charset="0"/>
            </a:endParaRPr>
          </a:p>
        </p:txBody>
      </p:sp>
      <p:sp>
        <p:nvSpPr>
          <p:cNvPr id="24579" name="CustomShape 2"/>
          <p:cNvSpPr>
            <a:spLocks noChangeArrowheads="1"/>
          </p:cNvSpPr>
          <p:nvPr/>
        </p:nvSpPr>
        <p:spPr bwMode="auto">
          <a:xfrm>
            <a:off x="190500" y="1282700"/>
            <a:ext cx="8864600" cy="5308600"/>
          </a:xfrm>
          <a:prstGeom prst="rect">
            <a:avLst/>
          </a:prstGeom>
          <a:noFill/>
          <a:ln w="9525">
            <a:noFill/>
            <a:miter lim="800000"/>
            <a:headEnd/>
            <a:tailEnd/>
          </a:ln>
        </p:spPr>
        <p:txBody>
          <a:bodyPr lIns="90004" tIns="44997" rIns="90004" bIns="44997"/>
          <a:lstStyle/>
          <a:p>
            <a:pPr marL="457200" indent="-457200">
              <a:spcAft>
                <a:spcPts val="600"/>
              </a:spcAft>
              <a:buSzPct val="100000"/>
              <a:buFont typeface="Arial" pitchFamily="34" charset="0"/>
              <a:buChar char="•"/>
            </a:pPr>
            <a:r>
              <a:rPr lang="en-US" sz="2400" b="1" dirty="0" smtClean="0">
                <a:solidFill>
                  <a:srgbClr val="000000"/>
                </a:solidFill>
                <a:latin typeface="Arial" pitchFamily="34" charset="0"/>
                <a:cs typeface="DejaVu Sans" pitchFamily="34" charset="0"/>
              </a:rPr>
              <a:t>TG4n</a:t>
            </a:r>
          </a:p>
          <a:p>
            <a:pPr marL="914400" lvl="1" indent="-457200">
              <a:spcAft>
                <a:spcPts val="600"/>
              </a:spcAft>
              <a:buSzPct val="100000"/>
              <a:buFont typeface="Arial" pitchFamily="34" charset="0"/>
              <a:buChar char="•"/>
            </a:pPr>
            <a:r>
              <a:rPr lang="en-US" sz="2400" dirty="0" smtClean="0">
                <a:solidFill>
                  <a:srgbClr val="000000"/>
                </a:solidFill>
                <a:latin typeface="Arial" pitchFamily="34" charset="0"/>
                <a:cs typeface="DejaVu Sans" pitchFamily="34" charset="0"/>
              </a:rPr>
              <a:t>PHY amendment for China medical band (starting Sponsor Ballot)</a:t>
            </a:r>
          </a:p>
          <a:p>
            <a:pPr marL="457200" indent="-457200">
              <a:spcAft>
                <a:spcPts val="600"/>
              </a:spcAft>
              <a:buSzPct val="100000"/>
              <a:buFont typeface="Arial" pitchFamily="34" charset="0"/>
              <a:buChar char="•"/>
            </a:pPr>
            <a:r>
              <a:rPr lang="en-US" sz="2400" b="1" dirty="0" smtClean="0">
                <a:solidFill>
                  <a:srgbClr val="000000"/>
                </a:solidFill>
                <a:latin typeface="Arial" pitchFamily="34" charset="0"/>
                <a:cs typeface="DejaVu Sans" pitchFamily="34" charset="0"/>
              </a:rPr>
              <a:t>TG4q</a:t>
            </a:r>
          </a:p>
          <a:p>
            <a:pPr marL="914400" lvl="1" indent="-457200">
              <a:spcAft>
                <a:spcPts val="600"/>
              </a:spcAft>
              <a:buSzPct val="100000"/>
              <a:buFont typeface="Arial" pitchFamily="34" charset="0"/>
              <a:buChar char="•"/>
            </a:pPr>
            <a:r>
              <a:rPr lang="en-US" sz="2400" dirty="0" smtClean="0">
                <a:solidFill>
                  <a:srgbClr val="000000"/>
                </a:solidFill>
                <a:latin typeface="Arial" pitchFamily="34" charset="0"/>
                <a:cs typeface="DejaVu Sans" pitchFamily="34" charset="0"/>
              </a:rPr>
              <a:t>Ultra low power PHY – long life from a coin cell battery (WG letter ballot - recirculation)</a:t>
            </a:r>
          </a:p>
          <a:p>
            <a:pPr marL="457200" indent="-457200">
              <a:spcAft>
                <a:spcPts val="600"/>
              </a:spcAft>
              <a:buSzPct val="100000"/>
              <a:buFont typeface="Arial" pitchFamily="34" charset="0"/>
              <a:buChar char="•"/>
            </a:pPr>
            <a:r>
              <a:rPr lang="en-US" sz="2400" b="1" dirty="0" smtClean="0">
                <a:solidFill>
                  <a:srgbClr val="000000"/>
                </a:solidFill>
                <a:latin typeface="Arial" pitchFamily="34" charset="0"/>
                <a:cs typeface="DejaVu Sans" pitchFamily="34" charset="0"/>
              </a:rPr>
              <a:t>TG4r</a:t>
            </a:r>
          </a:p>
          <a:p>
            <a:pPr marL="977900" lvl="2" indent="-457200">
              <a:spcAft>
                <a:spcPts val="600"/>
              </a:spcAft>
              <a:buSzPct val="100000"/>
              <a:buFont typeface="Arial" pitchFamily="34" charset="0"/>
              <a:buChar char="•"/>
            </a:pPr>
            <a:r>
              <a:rPr lang="en-US" sz="2400" dirty="0" smtClean="0">
                <a:solidFill>
                  <a:srgbClr val="000000"/>
                </a:solidFill>
                <a:latin typeface="Arial" pitchFamily="34" charset="0"/>
                <a:cs typeface="DejaVu Sans" pitchFamily="34" charset="0"/>
              </a:rPr>
              <a:t>Ranging – provide consistent MAC interface, and provide ranging techniques from existing PHYs (hearing use cases and collecting requirements)</a:t>
            </a:r>
          </a:p>
          <a:p>
            <a:pPr marL="457200" indent="-457200">
              <a:spcAft>
                <a:spcPts val="600"/>
              </a:spcAft>
              <a:buSzPct val="100000"/>
              <a:buFont typeface="Arial" pitchFamily="34" charset="0"/>
              <a:buChar char="•"/>
            </a:pPr>
            <a:r>
              <a:rPr lang="en-US" sz="2400" b="1" dirty="0" smtClean="0">
                <a:solidFill>
                  <a:srgbClr val="000000"/>
                </a:solidFill>
                <a:latin typeface="Arial" pitchFamily="34" charset="0"/>
                <a:cs typeface="DejaVu Sans" pitchFamily="34" charset="0"/>
              </a:rPr>
              <a:t>TG4s</a:t>
            </a:r>
          </a:p>
          <a:p>
            <a:pPr marL="914400" lvl="1" indent="-457200">
              <a:spcAft>
                <a:spcPts val="600"/>
              </a:spcAft>
              <a:buSzPct val="100000"/>
              <a:buFont typeface="Arial" pitchFamily="34" charset="0"/>
              <a:buChar char="•"/>
            </a:pPr>
            <a:r>
              <a:rPr lang="en-US" sz="2400" dirty="0" smtClean="0">
                <a:solidFill>
                  <a:srgbClr val="000000"/>
                </a:solidFill>
                <a:latin typeface="Arial" pitchFamily="34" charset="0"/>
                <a:cs typeface="DejaVu Sans" pitchFamily="34" charset="0"/>
              </a:rPr>
              <a:t>Spectrum resource utilization management (just started)</a:t>
            </a:r>
          </a:p>
          <a:p>
            <a:pPr marL="457200" indent="-457200">
              <a:spcAft>
                <a:spcPts val="600"/>
              </a:spcAft>
              <a:buSzPct val="100000"/>
              <a:buFont typeface="Arial" pitchFamily="34" charset="0"/>
              <a:buChar char="•"/>
            </a:pPr>
            <a:endParaRPr lang="en-US" sz="2800" b="1" dirty="0" smtClean="0">
              <a:solidFill>
                <a:srgbClr val="000000"/>
              </a:solidFill>
              <a:latin typeface="Arial" pitchFamily="34" charset="0"/>
              <a:cs typeface="DejaVu Sans" pitchFamily="34" charset="0"/>
            </a:endParaRP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0E16F92B-FC15-9F45-8C95-5CCC0484A1AF}" type="slidenum">
              <a:rPr lang="en-US" smtClean="0"/>
              <a:t>35</a:t>
            </a:fld>
            <a:endParaRPr lang="en-US" dirty="0"/>
          </a:p>
        </p:txBody>
      </p:sp>
    </p:spTree>
    <p:extLst>
      <p:ext uri="{BB962C8B-B14F-4D97-AF65-F5344CB8AC3E}">
        <p14:creationId xmlns:p14="http://schemas.microsoft.com/office/powerpoint/2010/main" val="129237454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p:cNvSpPr>
            <a:spLocks noChangeArrowheads="1"/>
          </p:cNvSpPr>
          <p:nvPr/>
        </p:nvSpPr>
        <p:spPr bwMode="auto">
          <a:xfrm>
            <a:off x="101600" y="38100"/>
            <a:ext cx="9042400" cy="1311275"/>
          </a:xfrm>
          <a:prstGeom prst="rect">
            <a:avLst/>
          </a:prstGeom>
          <a:noFill/>
          <a:ln w="9525">
            <a:noFill/>
            <a:miter lim="800000"/>
            <a:headEnd/>
            <a:tailEnd/>
          </a:ln>
        </p:spPr>
        <p:txBody>
          <a:bodyPr lIns="90004" tIns="44997" rIns="90004" bIns="44997" anchor="ctr" anchorCtr="1"/>
          <a:lstStyle/>
          <a:p>
            <a:pPr algn="ctr"/>
            <a:r>
              <a:rPr lang="en-US" sz="4000" dirty="0" smtClean="0">
                <a:solidFill>
                  <a:srgbClr val="000000"/>
                </a:solidFill>
                <a:latin typeface="Arial" pitchFamily="34" charset="0"/>
                <a:cs typeface="DejaVu Sans" pitchFamily="34" charset="0"/>
              </a:rPr>
              <a:t>BTW: other 802.15 efforts underway that are complementary to 802.15.4</a:t>
            </a:r>
            <a:endParaRPr lang="en-US" dirty="0">
              <a:solidFill>
                <a:srgbClr val="000000"/>
              </a:solidFill>
              <a:latin typeface="Arial" pitchFamily="34" charset="0"/>
              <a:cs typeface="DejaVu Sans" pitchFamily="34" charset="0"/>
            </a:endParaRPr>
          </a:p>
        </p:txBody>
      </p:sp>
      <p:sp>
        <p:nvSpPr>
          <p:cNvPr id="24579" name="CustomShape 2"/>
          <p:cNvSpPr>
            <a:spLocks noChangeArrowheads="1"/>
          </p:cNvSpPr>
          <p:nvPr/>
        </p:nvSpPr>
        <p:spPr bwMode="auto">
          <a:xfrm>
            <a:off x="190500" y="1282700"/>
            <a:ext cx="8864600" cy="5308600"/>
          </a:xfrm>
          <a:prstGeom prst="rect">
            <a:avLst/>
          </a:prstGeom>
          <a:noFill/>
          <a:ln w="9525">
            <a:noFill/>
            <a:miter lim="800000"/>
            <a:headEnd/>
            <a:tailEnd/>
          </a:ln>
        </p:spPr>
        <p:txBody>
          <a:bodyPr lIns="90004" tIns="44997" rIns="90004" bIns="44997"/>
          <a:lstStyle/>
          <a:p>
            <a:pPr>
              <a:spcAft>
                <a:spcPts val="600"/>
              </a:spcAft>
              <a:buSzPct val="100000"/>
            </a:pPr>
            <a:r>
              <a:rPr lang="en-US" sz="2800" b="1" dirty="0" smtClean="0">
                <a:solidFill>
                  <a:srgbClr val="000000"/>
                </a:solidFill>
                <a:latin typeface="Arial" pitchFamily="34" charset="0"/>
                <a:cs typeface="DejaVu Sans" pitchFamily="34" charset="0"/>
              </a:rPr>
              <a:t>802.15.9</a:t>
            </a:r>
            <a:endParaRPr lang="en-US" sz="2800" b="1" dirty="0">
              <a:solidFill>
                <a:srgbClr val="000000"/>
              </a:solidFill>
              <a:latin typeface="Arial" pitchFamily="34" charset="0"/>
              <a:cs typeface="DejaVu Sans" pitchFamily="34" charset="0"/>
            </a:endParaRPr>
          </a:p>
          <a:p>
            <a:pPr marL="342900" indent="-342900">
              <a:buFont typeface="Arial"/>
              <a:buChar char="•"/>
            </a:pPr>
            <a:r>
              <a:rPr lang="en-US" sz="2400" dirty="0" smtClean="0"/>
              <a:t>This </a:t>
            </a:r>
            <a:r>
              <a:rPr lang="en-US" sz="2400" dirty="0"/>
              <a:t>project will provide a Recommended Practice for the transport of </a:t>
            </a:r>
            <a:r>
              <a:rPr lang="en-US" sz="2400" dirty="0" smtClean="0"/>
              <a:t>KMP datagrams </a:t>
            </a:r>
            <a:r>
              <a:rPr lang="en-US" sz="2400" dirty="0"/>
              <a:t>within </a:t>
            </a:r>
            <a:r>
              <a:rPr lang="en-US" sz="2400" dirty="0" smtClean="0"/>
              <a:t>802.15.4. </a:t>
            </a:r>
            <a:r>
              <a:rPr lang="en-US" sz="2400" dirty="0"/>
              <a:t>It will also provide guidelines for KMPs like IETF's HIP, IKEv2, IEEE </a:t>
            </a:r>
            <a:r>
              <a:rPr lang="en-US" sz="2400" dirty="0" err="1"/>
              <a:t>Std</a:t>
            </a:r>
            <a:r>
              <a:rPr lang="en-US" sz="2400" dirty="0"/>
              <a:t> 802.1X, </a:t>
            </a:r>
            <a:r>
              <a:rPr lang="en-US" sz="2400" dirty="0" smtClean="0"/>
              <a:t>and 4</a:t>
            </a:r>
            <a:r>
              <a:rPr lang="en-US" sz="2400" dirty="0"/>
              <a:t>-Way-Handshake</a:t>
            </a:r>
            <a:r>
              <a:rPr lang="en-US" sz="2400" dirty="0" smtClean="0"/>
              <a:t>. Status of this group is that they are in WG letter ballot which ends 11 December 2014</a:t>
            </a:r>
          </a:p>
          <a:p>
            <a:r>
              <a:rPr lang="en-US" sz="2800" b="1" dirty="0" smtClean="0">
                <a:solidFill>
                  <a:srgbClr val="000000"/>
                </a:solidFill>
                <a:latin typeface="Arial" pitchFamily="34" charset="0"/>
                <a:cs typeface="DejaVu Sans" pitchFamily="34" charset="0"/>
              </a:rPr>
              <a:t>802.15.10</a:t>
            </a:r>
          </a:p>
          <a:p>
            <a:pPr marL="342900" lvl="1" indent="-342900">
              <a:spcAft>
                <a:spcPts val="600"/>
              </a:spcAft>
              <a:buSzPct val="100000"/>
              <a:buFont typeface="Arial" pitchFamily="34" charset="0"/>
              <a:buChar char="•"/>
            </a:pPr>
            <a:r>
              <a:rPr lang="en-US" sz="2400" dirty="0"/>
              <a:t>The end work product of </a:t>
            </a:r>
            <a:r>
              <a:rPr lang="en-US" sz="2400" dirty="0" smtClean="0"/>
              <a:t>TG10, </a:t>
            </a:r>
            <a:r>
              <a:rPr lang="en-US" sz="2400" dirty="0"/>
              <a:t>Layer 2 Routing (L2R</a:t>
            </a:r>
            <a:r>
              <a:rPr lang="en-US" sz="2400" dirty="0" smtClean="0"/>
              <a:t>), </a:t>
            </a:r>
            <a:r>
              <a:rPr lang="en-US" sz="2400" dirty="0"/>
              <a:t>is the generation of a recommended practice for routing packets in dynamically changing 802.15.4 wireless networks</a:t>
            </a:r>
            <a:r>
              <a:rPr lang="en-US" sz="2400" dirty="0" smtClean="0"/>
              <a:t>.  Status of this group is that the proposers have merged their proposals into a single document.</a:t>
            </a:r>
            <a:endParaRPr lang="en-US" sz="2400" dirty="0" smtClean="0">
              <a:solidFill>
                <a:srgbClr val="000000"/>
              </a:solidFill>
              <a:latin typeface="Arial" pitchFamily="34" charset="0"/>
              <a:cs typeface="DejaVu Sans" pitchFamily="34" charset="0"/>
            </a:endParaRPr>
          </a:p>
        </p:txBody>
      </p:sp>
      <p:sp>
        <p:nvSpPr>
          <p:cNvPr id="2" name="Date Placeholder 1"/>
          <p:cNvSpPr>
            <a:spLocks noGrp="1"/>
          </p:cNvSpPr>
          <p:nvPr>
            <p:ph type="dt" sz="half" idx="10"/>
          </p:nvPr>
        </p:nvSpPr>
        <p:spPr/>
        <p:txBody>
          <a:bodyPr/>
          <a:lstStyle/>
          <a:p>
            <a:r>
              <a:rPr lang="en-US" smtClean="0"/>
              <a:t>&lt;Jan 2015&gt;</a:t>
            </a:r>
            <a:endParaRPr lang="en-US" dirty="0"/>
          </a:p>
        </p:txBody>
      </p:sp>
      <p:sp>
        <p:nvSpPr>
          <p:cNvPr id="3" name="Footer Placeholder 2"/>
          <p:cNvSpPr>
            <a:spLocks noGrp="1"/>
          </p:cNvSpPr>
          <p:nvPr>
            <p:ph type="ftr" sz="quarter" idx="11"/>
          </p:nvPr>
        </p:nvSpPr>
        <p:spPr/>
        <p:txBody>
          <a:bodyPr/>
          <a:lstStyle/>
          <a:p>
            <a:r>
              <a:rPr lang="en-US" smtClean="0"/>
              <a:t>&lt;Pat Kinney&gt;, &lt;Kinney Consulting LLC&gt;</a:t>
            </a:r>
            <a:endParaRPr lang="en-US" dirty="0"/>
          </a:p>
        </p:txBody>
      </p:sp>
      <p:sp>
        <p:nvSpPr>
          <p:cNvPr id="4" name="Slide Number Placeholder 3"/>
          <p:cNvSpPr>
            <a:spLocks noGrp="1"/>
          </p:cNvSpPr>
          <p:nvPr>
            <p:ph type="sldNum" sz="quarter" idx="12"/>
          </p:nvPr>
        </p:nvSpPr>
        <p:spPr/>
        <p:txBody>
          <a:bodyPr/>
          <a:lstStyle/>
          <a:p>
            <a:fld id="{9CA47424-66B1-8048-B1C3-2859480CF469}" type="slidenum">
              <a:rPr lang="en-US" smtClean="0"/>
              <a:t>36</a:t>
            </a:fld>
            <a:endParaRPr lang="en-US" dirty="0"/>
          </a:p>
        </p:txBody>
      </p:sp>
    </p:spTree>
    <p:extLst>
      <p:ext uri="{BB962C8B-B14F-4D97-AF65-F5344CB8AC3E}">
        <p14:creationId xmlns:p14="http://schemas.microsoft.com/office/powerpoint/2010/main" val="1658432620"/>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843" y="472241"/>
            <a:ext cx="8630655" cy="1470025"/>
          </a:xfrm>
        </p:spPr>
        <p:txBody>
          <a:bodyPr/>
          <a:lstStyle/>
          <a:p>
            <a:r>
              <a:rPr lang="en-US" b="1" dirty="0" smtClean="0">
                <a:latin typeface="Times New Roman" charset="0"/>
                <a:ea typeface="ＭＳ Ｐゴシック" charset="0"/>
                <a:cs typeface="ＭＳ Ｐゴシック" charset="0"/>
              </a:rPr>
              <a:t>IG 6TISCH reflector information</a:t>
            </a:r>
            <a:endParaRPr lang="en-US" dirty="0"/>
          </a:p>
        </p:txBody>
      </p:sp>
      <p:sp>
        <p:nvSpPr>
          <p:cNvPr id="3" name="Subtitle 2"/>
          <p:cNvSpPr>
            <a:spLocks noGrp="1"/>
          </p:cNvSpPr>
          <p:nvPr>
            <p:ph type="subTitle" idx="1"/>
          </p:nvPr>
        </p:nvSpPr>
        <p:spPr>
          <a:xfrm>
            <a:off x="368229" y="1800225"/>
            <a:ext cx="8050679" cy="4384675"/>
          </a:xfrm>
        </p:spPr>
        <p:txBody>
          <a:bodyPr>
            <a:normAutofit/>
          </a:bodyPr>
          <a:lstStyle/>
          <a:p>
            <a:endParaRPr lang="en-US" sz="2400" dirty="0" smtClean="0">
              <a:hlinkClick r:id="rId2"/>
            </a:endParaRPr>
          </a:p>
          <a:p>
            <a:pPr marL="457200" indent="-457200" algn="l">
              <a:buFont typeface="Arial"/>
              <a:buChar char="•"/>
            </a:pPr>
            <a:r>
              <a:rPr lang="en-US" sz="4000" b="1" dirty="0">
                <a:ln>
                  <a:solidFill>
                    <a:srgbClr val="0000FF"/>
                  </a:solidFill>
                </a:ln>
                <a:hlinkClick r:id="rId3"/>
              </a:rPr>
              <a:t>stds-802-15-ig6t@</a:t>
            </a:r>
            <a:r>
              <a:rPr lang="en-US" sz="4000" b="1" dirty="0" smtClean="0">
                <a:ln>
                  <a:solidFill>
                    <a:srgbClr val="0000FF"/>
                  </a:solidFill>
                </a:ln>
                <a:hlinkClick r:id="rId3"/>
              </a:rPr>
              <a:t>listserv.ieee.org</a:t>
            </a:r>
            <a:endParaRPr lang="en-US" sz="4000" dirty="0" smtClean="0">
              <a:ln>
                <a:solidFill>
                  <a:srgbClr val="0000FF"/>
                </a:solidFill>
              </a:ln>
            </a:endParaRPr>
          </a:p>
          <a:p>
            <a:pPr marL="457200" indent="-457200" algn="l">
              <a:buFont typeface="Arial"/>
              <a:buChar char="•"/>
            </a:pPr>
            <a:r>
              <a:rPr lang="en-US" sz="4000" dirty="0" smtClean="0">
                <a:ln>
                  <a:solidFill>
                    <a:srgbClr val="0000FF"/>
                  </a:solidFill>
                </a:ln>
                <a:hlinkClick r:id="rId2"/>
              </a:rPr>
              <a:t>http</a:t>
            </a:r>
            <a:r>
              <a:rPr lang="en-US" sz="4000" dirty="0">
                <a:ln>
                  <a:solidFill>
                    <a:srgbClr val="0000FF"/>
                  </a:solidFill>
                </a:ln>
                <a:hlinkClick r:id="rId2"/>
              </a:rPr>
              <a:t>://grouper.ieee.org/groups/802/15/pub/</a:t>
            </a:r>
            <a:r>
              <a:rPr lang="en-US" sz="4000" dirty="0" smtClean="0">
                <a:ln>
                  <a:solidFill>
                    <a:srgbClr val="0000FF"/>
                  </a:solidFill>
                </a:ln>
                <a:hlinkClick r:id="rId2"/>
              </a:rPr>
              <a:t>Subscribe.html</a:t>
            </a:r>
            <a:endParaRPr lang="en-US" sz="4000" dirty="0" smtClean="0">
              <a:ln>
                <a:solidFill>
                  <a:srgbClr val="0000FF"/>
                </a:solidFill>
              </a:ln>
            </a:endParaRPr>
          </a:p>
          <a:p>
            <a:pPr marL="457200" indent="-457200" algn="l">
              <a:buFont typeface="Arial"/>
              <a:buChar char="•"/>
            </a:pPr>
            <a:r>
              <a:rPr lang="en-US" sz="4000" dirty="0" smtClean="0">
                <a:ln>
                  <a:solidFill>
                    <a:srgbClr val="0000FF"/>
                  </a:solidFill>
                </a:ln>
              </a:rPr>
              <a:t>Next Session: </a:t>
            </a:r>
            <a:r>
              <a:rPr lang="en-US" sz="4000" dirty="0" smtClean="0"/>
              <a:t>March 2015, Berlin</a:t>
            </a:r>
            <a:endParaRPr lang="en-US" sz="4000" dirty="0" smtClean="0"/>
          </a:p>
          <a:p>
            <a:pPr marL="457200" indent="-457200" algn="l">
              <a:buFont typeface="Arial"/>
              <a:buChar char="•"/>
            </a:pPr>
            <a:endParaRPr lang="en-US" dirty="0">
              <a:ln>
                <a:solidFill>
                  <a:srgbClr val="0000FF"/>
                </a:solidFill>
              </a:ln>
            </a:endParaRPr>
          </a:p>
          <a:p>
            <a:endParaRPr lang="en-US"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37</a:t>
            </a:fld>
            <a:endParaRPr lang="en-US"/>
          </a:p>
        </p:txBody>
      </p:sp>
    </p:spTree>
    <p:extLst>
      <p:ext uri="{BB962C8B-B14F-4D97-AF65-F5344CB8AC3E}">
        <p14:creationId xmlns:p14="http://schemas.microsoft.com/office/powerpoint/2010/main" val="31806991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143000"/>
          </a:xfrm>
        </p:spPr>
        <p:txBody>
          <a:bodyPr>
            <a:normAutofit fontScale="90000"/>
          </a:bodyPr>
          <a:lstStyle/>
          <a:p>
            <a:r>
              <a:rPr lang="en-US" b="1" noProof="0" dirty="0" smtClean="0"/>
              <a:t>Editorial Changes</a:t>
            </a:r>
            <a:br>
              <a:rPr lang="en-US" b="1" noProof="0" dirty="0" smtClean="0"/>
            </a:br>
            <a:endParaRPr lang="en-US" noProof="0" dirty="0"/>
          </a:p>
        </p:txBody>
      </p:sp>
      <p:sp>
        <p:nvSpPr>
          <p:cNvPr id="3" name="Content Placeholder 2"/>
          <p:cNvSpPr>
            <a:spLocks noGrp="1"/>
          </p:cNvSpPr>
          <p:nvPr>
            <p:ph idx="1"/>
          </p:nvPr>
        </p:nvSpPr>
        <p:spPr>
          <a:xfrm>
            <a:off x="149225" y="762000"/>
            <a:ext cx="8855075" cy="5765800"/>
          </a:xfrm>
        </p:spPr>
        <p:txBody>
          <a:bodyPr>
            <a:normAutofit fontScale="92500" lnSpcReduction="10000"/>
          </a:bodyPr>
          <a:lstStyle/>
          <a:p>
            <a:r>
              <a:rPr lang="en-US" noProof="0" dirty="0" smtClean="0"/>
              <a:t>Size reduction: even though D2 is 661 pages, it’s consists of 15.4-2011 and 7 amendments which added up to 1324 pages.</a:t>
            </a:r>
          </a:p>
          <a:p>
            <a:r>
              <a:rPr lang="en-US" noProof="0" dirty="0" smtClean="0"/>
              <a:t>Scrubbing definitions, acronyms, and bibliography for terms/references that are not used </a:t>
            </a:r>
          </a:p>
          <a:p>
            <a:r>
              <a:rPr lang="en-US" noProof="0" dirty="0" smtClean="0"/>
              <a:t>Added Clause 4 </a:t>
            </a:r>
            <a:r>
              <a:rPr lang="en-US" dirty="0"/>
              <a:t>F</a:t>
            </a:r>
            <a:r>
              <a:rPr lang="en-US" noProof="0" dirty="0" err="1" smtClean="0"/>
              <a:t>ormat</a:t>
            </a:r>
            <a:r>
              <a:rPr lang="en-US" noProof="0" dirty="0" smtClean="0"/>
              <a:t> conventions</a:t>
            </a:r>
          </a:p>
          <a:p>
            <a:pPr lvl="1"/>
            <a:r>
              <a:rPr lang="en-US" noProof="0" dirty="0" smtClean="0">
                <a:ea typeface="ＭＳ Ｐゴシック" charset="0"/>
                <a:cs typeface="ＭＳ Ｐゴシック" charset="0"/>
              </a:rPr>
              <a:t>Contents of this clause is focused upon global document issues such as bit ordering and such nomenclature for the MAC and all PHYs</a:t>
            </a:r>
          </a:p>
          <a:p>
            <a:pPr lvl="1"/>
            <a:r>
              <a:rPr lang="en-US" noProof="0" dirty="0" smtClean="0">
                <a:ea typeface="ＭＳ Ｐゴシック" charset="0"/>
                <a:cs typeface="ＭＳ Ｐゴシック" charset="0"/>
              </a:rPr>
              <a:t>Increases all normative clause numbers</a:t>
            </a:r>
          </a:p>
          <a:p>
            <a:r>
              <a:rPr lang="en-US" noProof="0" dirty="0" smtClean="0">
                <a:ea typeface="ＭＳ Ｐゴシック" charset="0"/>
                <a:cs typeface="ＭＳ Ｐゴシック" charset="0"/>
              </a:rPr>
              <a:t>Eliminating duplicative definitions, normative declarations, and behavior descriptions (e.g. state once and refer multiple times)</a:t>
            </a: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4</a:t>
            </a:fld>
            <a:endParaRPr lang="en-US"/>
          </a:p>
        </p:txBody>
      </p:sp>
    </p:spTree>
    <p:extLst>
      <p:ext uri="{BB962C8B-B14F-4D97-AF65-F5344CB8AC3E}">
        <p14:creationId xmlns:p14="http://schemas.microsoft.com/office/powerpoint/2010/main" val="3803573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noProof="0" smtClean="0"/>
              <a:t>ID Management Process</a:t>
            </a:r>
            <a:br>
              <a:rPr lang="en-US" b="1" noProof="0" smtClean="0"/>
            </a:br>
            <a:endParaRPr lang="en-US" noProof="0"/>
          </a:p>
        </p:txBody>
      </p:sp>
      <p:sp>
        <p:nvSpPr>
          <p:cNvPr id="3" name="Content Placeholder 2"/>
          <p:cNvSpPr>
            <a:spLocks noGrp="1"/>
          </p:cNvSpPr>
          <p:nvPr>
            <p:ph idx="1"/>
          </p:nvPr>
        </p:nvSpPr>
        <p:spPr>
          <a:xfrm>
            <a:off x="173680" y="1003142"/>
            <a:ext cx="8883734" cy="5766951"/>
          </a:xfrm>
        </p:spPr>
        <p:txBody>
          <a:bodyPr>
            <a:normAutofit fontScale="77500" lnSpcReduction="20000"/>
          </a:bodyPr>
          <a:lstStyle/>
          <a:p>
            <a:pPr marL="0" lvl="0" indent="0" fontAlgn="base">
              <a:buNone/>
            </a:pPr>
            <a:r>
              <a:rPr lang="en-US" b="1" noProof="0" dirty="0">
                <a:effectLst>
                  <a:glow>
                    <a:srgbClr val="000000"/>
                  </a:glow>
                  <a:outerShdw sx="0" sy="0">
                    <a:srgbClr val="000000"/>
                  </a:outerShdw>
                  <a:reflection stA="0" endPos="0" fadeDir="0" sx="0" sy="0"/>
                </a:effectLst>
              </a:rPr>
              <a:t>IEEE 802.15 WG Assigned Numbers Authority</a:t>
            </a:r>
          </a:p>
          <a:p>
            <a:r>
              <a:rPr lang="en-US" noProof="0" dirty="0"/>
              <a:t>The objective of the Assigned Numbers Authority (ANA) is to conserve and allocate identifier values in the IEEE 802.15 standards and approved </a:t>
            </a:r>
            <a:r>
              <a:rPr lang="en-US" noProof="0" dirty="0" smtClean="0"/>
              <a:t>amendments.</a:t>
            </a:r>
          </a:p>
          <a:p>
            <a:r>
              <a:rPr lang="en-US" noProof="0" dirty="0"/>
              <a:t>A limited number of numbers may be assigned to allow </a:t>
            </a:r>
            <a:r>
              <a:rPr lang="en-US" dirty="0"/>
              <a:t>non-IEEE 802 standards </a:t>
            </a:r>
            <a:r>
              <a:rPr lang="en-US" noProof="0" dirty="0" smtClean="0"/>
              <a:t>development organizations (SDO) </a:t>
            </a:r>
            <a:r>
              <a:rPr lang="en-US" noProof="0" dirty="0"/>
              <a:t>to extend the use of IEEE </a:t>
            </a:r>
            <a:r>
              <a:rPr lang="en-US" noProof="0" dirty="0" smtClean="0"/>
              <a:t>802.15.4</a:t>
            </a:r>
            <a:endParaRPr lang="en-US" noProof="0" dirty="0"/>
          </a:p>
          <a:p>
            <a:r>
              <a:rPr lang="en-US" noProof="0" dirty="0"/>
              <a:t>Only the following categories of IDs may be assigned for IEEE </a:t>
            </a:r>
            <a:r>
              <a:rPr lang="en-US" noProof="0" dirty="0" smtClean="0"/>
              <a:t>Std. </a:t>
            </a:r>
            <a:r>
              <a:rPr lang="en-US" noProof="0" dirty="0"/>
              <a:t>802.15.4:</a:t>
            </a:r>
          </a:p>
          <a:p>
            <a:pPr lvl="1"/>
            <a:r>
              <a:rPr lang="en-US" noProof="0" dirty="0"/>
              <a:t>Frame Extension ID</a:t>
            </a:r>
          </a:p>
          <a:p>
            <a:pPr lvl="1"/>
            <a:r>
              <a:rPr lang="en-US" noProof="0" dirty="0"/>
              <a:t>Header Information Element (IE) Element ID</a:t>
            </a:r>
          </a:p>
          <a:p>
            <a:pPr lvl="1"/>
            <a:r>
              <a:rPr lang="en-US" noProof="0" dirty="0"/>
              <a:t>Payload IE Group ID </a:t>
            </a:r>
          </a:p>
          <a:p>
            <a:r>
              <a:rPr lang="en-US" noProof="0" dirty="0"/>
              <a:t>Only one number shall be assigned to </a:t>
            </a:r>
            <a:r>
              <a:rPr lang="en-US" noProof="0" dirty="0" smtClean="0"/>
              <a:t>a non-IEEE 802 </a:t>
            </a:r>
            <a:r>
              <a:rPr lang="en-US" noProof="0" dirty="0"/>
              <a:t>SDO from an ID category.  The non-IEEE 802 </a:t>
            </a:r>
            <a:r>
              <a:rPr lang="en-US" noProof="0" dirty="0" smtClean="0"/>
              <a:t>SDO </a:t>
            </a:r>
            <a:r>
              <a:rPr lang="en-US" noProof="0" dirty="0"/>
              <a:t>is responsible to create a method for sub-typing that would prevent the need for an additional ID</a:t>
            </a:r>
            <a:r>
              <a:rPr lang="en-US" noProof="0" dirty="0" smtClean="0"/>
              <a:t>.</a:t>
            </a:r>
            <a:endParaRPr lang="en-US" noProof="0"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5</a:t>
            </a:fld>
            <a:endParaRPr lang="en-US"/>
          </a:p>
        </p:txBody>
      </p:sp>
    </p:spTree>
    <p:extLst>
      <p:ext uri="{BB962C8B-B14F-4D97-AF65-F5344CB8AC3E}">
        <p14:creationId xmlns:p14="http://schemas.microsoft.com/office/powerpoint/2010/main" val="793275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noProof="0" smtClean="0"/>
              <a:t>Frame ID Extension</a:t>
            </a:r>
            <a:br>
              <a:rPr lang="en-US" b="1" noProof="0" smtClean="0"/>
            </a:br>
            <a:endParaRPr lang="en-US" noProof="0"/>
          </a:p>
        </p:txBody>
      </p:sp>
      <p:sp>
        <p:nvSpPr>
          <p:cNvPr id="3" name="Content Placeholder 2"/>
          <p:cNvSpPr>
            <a:spLocks noGrp="1"/>
          </p:cNvSpPr>
          <p:nvPr>
            <p:ph idx="1"/>
          </p:nvPr>
        </p:nvSpPr>
        <p:spPr>
          <a:xfrm>
            <a:off x="457200" y="1232830"/>
            <a:ext cx="8541614" cy="4525963"/>
          </a:xfrm>
        </p:spPr>
        <p:txBody>
          <a:bodyPr>
            <a:normAutofit fontScale="85000" lnSpcReduction="20000"/>
          </a:bodyPr>
          <a:lstStyle/>
          <a:p>
            <a:r>
              <a:rPr lang="en-US" noProof="0"/>
              <a:t>000 Beacon</a:t>
            </a:r>
          </a:p>
          <a:p>
            <a:r>
              <a:rPr lang="en-US" noProof="0"/>
              <a:t>001 Data</a:t>
            </a:r>
          </a:p>
          <a:p>
            <a:r>
              <a:rPr lang="en-US" noProof="0"/>
              <a:t>010 Acknowledgment</a:t>
            </a:r>
          </a:p>
          <a:p>
            <a:r>
              <a:rPr lang="en-US" noProof="0"/>
              <a:t>011 MAC command</a:t>
            </a:r>
          </a:p>
          <a:p>
            <a:r>
              <a:rPr lang="en-US" noProof="0">
                <a:solidFill>
                  <a:srgbClr val="0000FF"/>
                </a:solidFill>
              </a:rPr>
              <a:t>100 Reserved</a:t>
            </a:r>
          </a:p>
          <a:p>
            <a:r>
              <a:rPr lang="en-US" noProof="0"/>
              <a:t>101 Multipurpose</a:t>
            </a:r>
          </a:p>
          <a:p>
            <a:r>
              <a:rPr lang="en-US" noProof="0"/>
              <a:t>110 Fragment or </a:t>
            </a:r>
            <a:r>
              <a:rPr lang="en-US" noProof="0" smtClean="0"/>
              <a:t>Frak1 (use limited to LECIM DSSS PHY)</a:t>
            </a:r>
            <a:endParaRPr lang="en-US" noProof="0"/>
          </a:p>
          <a:p>
            <a:r>
              <a:rPr lang="en-US" noProof="0">
                <a:solidFill>
                  <a:srgbClr val="0000FF"/>
                </a:solidFill>
              </a:rPr>
              <a:t>111 </a:t>
            </a:r>
            <a:r>
              <a:rPr lang="en-US" noProof="0" smtClean="0">
                <a:solidFill>
                  <a:srgbClr val="0000FF"/>
                </a:solidFill>
              </a:rPr>
              <a:t>Extended (indicates next 3 bits are frame extensions</a:t>
            </a:r>
          </a:p>
          <a:p>
            <a:pPr lvl="1"/>
            <a:r>
              <a:rPr lang="en-US" noProof="0">
                <a:solidFill>
                  <a:srgbClr val="0000FF"/>
                </a:solidFill>
              </a:rPr>
              <a:t>000-011 Reserved</a:t>
            </a:r>
          </a:p>
          <a:p>
            <a:pPr lvl="1"/>
            <a:r>
              <a:rPr lang="en-US" noProof="0">
                <a:solidFill>
                  <a:srgbClr val="0000FF"/>
                </a:solidFill>
              </a:rPr>
              <a:t>111 Assigned to Telecommunications Industry Association (TIA)</a:t>
            </a:r>
            <a:endParaRPr lang="en-US" noProof="0" smtClean="0">
              <a:solidFill>
                <a:srgbClr val="0000FF"/>
              </a:solidFill>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6</a:t>
            </a:fld>
            <a:endParaRPr lang="en-US"/>
          </a:p>
        </p:txBody>
      </p:sp>
    </p:spTree>
    <p:extLst>
      <p:ext uri="{BB962C8B-B14F-4D97-AF65-F5344CB8AC3E}">
        <p14:creationId xmlns:p14="http://schemas.microsoft.com/office/powerpoint/2010/main" val="28052859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14" y="264406"/>
            <a:ext cx="8229600" cy="1008769"/>
          </a:xfrm>
        </p:spPr>
        <p:txBody>
          <a:bodyPr>
            <a:normAutofit fontScale="90000"/>
          </a:bodyPr>
          <a:lstStyle/>
          <a:p>
            <a:r>
              <a:rPr lang="en-US" b="1" noProof="0" dirty="0" smtClean="0"/>
              <a:t>Information Element IDs</a:t>
            </a:r>
            <a:br>
              <a:rPr lang="en-US" b="1" noProof="0" dirty="0" smtClean="0"/>
            </a:br>
            <a:r>
              <a:rPr lang="en-US" sz="3600" b="1" dirty="0" smtClean="0"/>
              <a:t>(Note: ID #s have changed from 15.4e)</a:t>
            </a:r>
            <a:endParaRPr lang="en-US" sz="3600" noProof="0" dirty="0"/>
          </a:p>
        </p:txBody>
      </p:sp>
      <p:sp>
        <p:nvSpPr>
          <p:cNvPr id="3" name="Content Placeholder 2"/>
          <p:cNvSpPr>
            <a:spLocks noGrp="1"/>
          </p:cNvSpPr>
          <p:nvPr>
            <p:ph idx="1"/>
          </p:nvPr>
        </p:nvSpPr>
        <p:spPr>
          <a:xfrm>
            <a:off x="164114" y="1289923"/>
            <a:ext cx="8686008" cy="5448300"/>
          </a:xfrm>
        </p:spPr>
        <p:txBody>
          <a:bodyPr>
            <a:normAutofit fontScale="70000" lnSpcReduction="20000"/>
          </a:bodyPr>
          <a:lstStyle/>
          <a:p>
            <a:r>
              <a:rPr lang="en-US" sz="4000" noProof="0" dirty="0" smtClean="0"/>
              <a:t>Header IE IDs:</a:t>
            </a:r>
          </a:p>
          <a:p>
            <a:pPr lvl="1"/>
            <a:r>
              <a:rPr lang="en-US" sz="4000" noProof="0" dirty="0" smtClean="0"/>
              <a:t>0x00 Vendor Specific (1</a:t>
            </a:r>
            <a:r>
              <a:rPr lang="en-US" sz="4000" baseline="30000" noProof="0" dirty="0" smtClean="0"/>
              <a:t>st</a:t>
            </a:r>
            <a:r>
              <a:rPr lang="en-US" sz="4000" noProof="0" dirty="0" smtClean="0"/>
              <a:t> 3 bytes are vendor’s OUI)</a:t>
            </a:r>
          </a:p>
          <a:p>
            <a:pPr lvl="1"/>
            <a:r>
              <a:rPr lang="en-US" sz="4000" noProof="0" dirty="0" smtClean="0"/>
              <a:t>0x01–0x18, 0x1f-0x20, 0x2a-0x7d reserved</a:t>
            </a:r>
          </a:p>
          <a:p>
            <a:pPr lvl="1"/>
            <a:r>
              <a:rPr lang="en-US" sz="4000" noProof="0" dirty="0" smtClean="0"/>
              <a:t>0x7e Header Termination 1 IE </a:t>
            </a:r>
          </a:p>
          <a:p>
            <a:pPr lvl="1"/>
            <a:r>
              <a:rPr lang="en-US" sz="4000" noProof="0" dirty="0" smtClean="0"/>
              <a:t>0x7f  Header Termination 2 IE</a:t>
            </a:r>
          </a:p>
          <a:p>
            <a:pPr lvl="1"/>
            <a:r>
              <a:rPr lang="en-US" sz="4000" noProof="0" dirty="0" smtClean="0"/>
              <a:t>0x80–0xff reserved</a:t>
            </a:r>
          </a:p>
          <a:p>
            <a:r>
              <a:rPr lang="en-US" sz="4000" noProof="0" dirty="0" smtClean="0"/>
              <a:t>Payload IE IDs:</a:t>
            </a:r>
          </a:p>
          <a:p>
            <a:pPr lvl="1"/>
            <a:r>
              <a:rPr lang="en-US" sz="4000" noProof="0" dirty="0" smtClean="0"/>
              <a:t>0x0 Encapsulated Service Data Unit (ESDU)</a:t>
            </a:r>
          </a:p>
          <a:p>
            <a:pPr lvl="1"/>
            <a:r>
              <a:rPr lang="en-US" sz="4000" noProof="0" dirty="0" smtClean="0"/>
              <a:t>0x1 MLME (Nested, sub-IDs</a:t>
            </a:r>
            <a:r>
              <a:rPr lang="en-US" sz="4000" dirty="0" smtClean="0"/>
              <a:t> have assignments</a:t>
            </a:r>
            <a:r>
              <a:rPr lang="en-US" sz="4000" noProof="0" dirty="0" smtClean="0"/>
              <a:t>) </a:t>
            </a:r>
          </a:p>
          <a:p>
            <a:pPr lvl="1"/>
            <a:r>
              <a:rPr lang="en-US" sz="4000" noProof="0" dirty="0" smtClean="0"/>
              <a:t>0x2 Vendor Specific </a:t>
            </a:r>
          </a:p>
          <a:p>
            <a:pPr lvl="1"/>
            <a:r>
              <a:rPr lang="en-US" sz="4000" noProof="0" dirty="0" smtClean="0"/>
              <a:t>0x3–0xe Reserved</a:t>
            </a:r>
          </a:p>
          <a:p>
            <a:pPr lvl="1"/>
            <a:r>
              <a:rPr lang="en-US" sz="4000" noProof="0" dirty="0" smtClean="0"/>
              <a:t>0xf Payload termination</a:t>
            </a:r>
          </a:p>
          <a:p>
            <a:endParaRPr lang="en-US" noProof="0" dirty="0"/>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7</a:t>
            </a:fld>
            <a:endParaRPr lang="en-US"/>
          </a:p>
        </p:txBody>
      </p:sp>
    </p:spTree>
    <p:extLst>
      <p:ext uri="{BB962C8B-B14F-4D97-AF65-F5344CB8AC3E}">
        <p14:creationId xmlns:p14="http://schemas.microsoft.com/office/powerpoint/2010/main" val="340426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2338"/>
            <a:ext cx="8229600" cy="1143000"/>
          </a:xfrm>
        </p:spPr>
        <p:txBody>
          <a:bodyPr>
            <a:normAutofit fontScale="90000"/>
          </a:bodyPr>
          <a:lstStyle/>
          <a:p>
            <a:r>
              <a:rPr lang="en-US" b="1" noProof="0" smtClean="0"/>
              <a:t>Extinct Terms</a:t>
            </a:r>
            <a:br>
              <a:rPr lang="en-US" b="1" noProof="0" smtClean="0"/>
            </a:br>
            <a:r>
              <a:rPr lang="en-US" sz="3600" noProof="0" smtClean="0"/>
              <a:t>attributes, constants, PIBs that are gone</a:t>
            </a:r>
            <a:br>
              <a:rPr lang="en-US" sz="3600" noProof="0" smtClean="0"/>
            </a:br>
            <a:endParaRPr lang="en-US" sz="3600" noProof="0"/>
          </a:p>
        </p:txBody>
      </p:sp>
      <p:sp>
        <p:nvSpPr>
          <p:cNvPr id="3" name="Content Placeholder 2"/>
          <p:cNvSpPr>
            <a:spLocks noGrp="1"/>
          </p:cNvSpPr>
          <p:nvPr>
            <p:ph idx="1"/>
          </p:nvPr>
        </p:nvSpPr>
        <p:spPr>
          <a:xfrm>
            <a:off x="457199" y="1600200"/>
            <a:ext cx="8448675" cy="4525963"/>
          </a:xfrm>
        </p:spPr>
        <p:txBody>
          <a:bodyPr>
            <a:normAutofit/>
          </a:bodyPr>
          <a:lstStyle/>
          <a:p>
            <a:pPr marL="342900" lvl="1" indent="-342900">
              <a:buFont typeface="Arial"/>
              <a:buChar char="•"/>
            </a:pPr>
            <a:r>
              <a:rPr lang="en-US" noProof="0" dirty="0" err="1" smtClean="0"/>
              <a:t>phyCCATimeMethod</a:t>
            </a:r>
            <a:endParaRPr lang="en-US" noProof="0" dirty="0"/>
          </a:p>
          <a:p>
            <a:pPr marL="342900" lvl="1" indent="-342900">
              <a:buFont typeface="Arial"/>
              <a:buChar char="•"/>
            </a:pPr>
            <a:r>
              <a:rPr lang="en-US" noProof="0" dirty="0" err="1" smtClean="0"/>
              <a:t>macMinLIFSPeriod</a:t>
            </a:r>
            <a:endParaRPr lang="en-US" noProof="0" dirty="0"/>
          </a:p>
          <a:p>
            <a:pPr marL="342900" lvl="1" indent="-342900">
              <a:buFont typeface="Arial"/>
              <a:buChar char="•"/>
            </a:pPr>
            <a:r>
              <a:rPr lang="en-US" noProof="0" dirty="0" err="1" smtClean="0"/>
              <a:t>macMinSIFSPeriod</a:t>
            </a:r>
            <a:endParaRPr lang="en-US" noProof="0" dirty="0" smtClean="0"/>
          </a:p>
          <a:p>
            <a:pPr marL="342900" lvl="1" indent="-342900">
              <a:buFont typeface="Arial"/>
              <a:buChar char="•"/>
            </a:pPr>
            <a:r>
              <a:rPr lang="en-US" noProof="0" dirty="0" err="1" smtClean="0"/>
              <a:t>macEnhAckWaitDuration</a:t>
            </a:r>
            <a:endParaRPr lang="en-US" noProof="0" dirty="0" smtClean="0"/>
          </a:p>
          <a:p>
            <a:pPr marL="342900" lvl="1" indent="-342900">
              <a:buFont typeface="Arial"/>
              <a:buChar char="•"/>
            </a:pPr>
            <a:r>
              <a:rPr lang="en-US" noProof="0" dirty="0" err="1" smtClean="0"/>
              <a:t>macMaxFrameTotalWaitTime</a:t>
            </a:r>
            <a:endParaRPr lang="en-US" noProof="0" dirty="0" smtClean="0"/>
          </a:p>
          <a:p>
            <a:pPr marL="342900" lvl="1" indent="-342900">
              <a:buFont typeface="Arial"/>
              <a:buChar char="•"/>
            </a:pPr>
            <a:r>
              <a:rPr lang="en-US" noProof="0" dirty="0" err="1" smtClean="0"/>
              <a:t>macTxControlActiveDuration</a:t>
            </a:r>
            <a:endParaRPr lang="en-US" noProof="0" dirty="0" smtClean="0"/>
          </a:p>
          <a:p>
            <a:pPr marL="342900" lvl="1" indent="-342900">
              <a:buFont typeface="Arial"/>
              <a:buChar char="•"/>
            </a:pPr>
            <a:r>
              <a:rPr lang="en-US" noProof="0" dirty="0" err="1" smtClean="0"/>
              <a:t>macTxControlPauseDuration</a:t>
            </a:r>
            <a:endParaRPr lang="en-US" b="1" noProof="0" dirty="0"/>
          </a:p>
          <a:p>
            <a:pPr marL="342900" lvl="1" indent="-342900">
              <a:buFont typeface="Arial"/>
              <a:buChar char="•"/>
            </a:pPr>
            <a:endParaRPr lang="en-US" noProof="0" dirty="0"/>
          </a:p>
          <a:p>
            <a:endParaRPr lang="en-US" sz="2800" noProof="0" dirty="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8</a:t>
            </a:fld>
            <a:endParaRPr lang="en-US"/>
          </a:p>
        </p:txBody>
      </p:sp>
    </p:spTree>
    <p:extLst>
      <p:ext uri="{BB962C8B-B14F-4D97-AF65-F5344CB8AC3E}">
        <p14:creationId xmlns:p14="http://schemas.microsoft.com/office/powerpoint/2010/main" val="322939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95" y="372338"/>
            <a:ext cx="8808179" cy="1143000"/>
          </a:xfrm>
        </p:spPr>
        <p:txBody>
          <a:bodyPr>
            <a:normAutofit fontScale="90000"/>
          </a:bodyPr>
          <a:lstStyle/>
          <a:p>
            <a:r>
              <a:rPr lang="en-US" b="1" noProof="0" smtClean="0"/>
              <a:t>Endangered Terms</a:t>
            </a:r>
            <a:br>
              <a:rPr lang="en-US" b="1" noProof="0" smtClean="0"/>
            </a:br>
            <a:r>
              <a:rPr lang="en-US" sz="3600" noProof="0" smtClean="0"/>
              <a:t>attributes, constants, PIBs that are on their way out</a:t>
            </a:r>
            <a:endParaRPr lang="en-US" sz="3600" noProof="0"/>
          </a:p>
        </p:txBody>
      </p:sp>
      <p:sp>
        <p:nvSpPr>
          <p:cNvPr id="3" name="Content Placeholder 2"/>
          <p:cNvSpPr>
            <a:spLocks noGrp="1"/>
          </p:cNvSpPr>
          <p:nvPr>
            <p:ph idx="1"/>
          </p:nvPr>
        </p:nvSpPr>
        <p:spPr>
          <a:xfrm>
            <a:off x="457199" y="1600200"/>
            <a:ext cx="8448675" cy="4525963"/>
          </a:xfrm>
        </p:spPr>
        <p:txBody>
          <a:bodyPr>
            <a:normAutofit/>
          </a:bodyPr>
          <a:lstStyle/>
          <a:p>
            <a:pPr marL="342900" lvl="1" indent="-342900">
              <a:buFont typeface="Arial"/>
              <a:buChar char="•"/>
            </a:pPr>
            <a:r>
              <a:rPr lang="en-US" i="1" noProof="0" dirty="0" err="1" smtClean="0"/>
              <a:t>phyPHRDuration</a:t>
            </a:r>
            <a:r>
              <a:rPr lang="en-US" noProof="0" dirty="0" smtClean="0"/>
              <a:t> (not used)</a:t>
            </a:r>
          </a:p>
          <a:p>
            <a:pPr marL="342900" lvl="1" indent="-342900">
              <a:buFont typeface="Arial"/>
              <a:buChar char="•"/>
            </a:pPr>
            <a:r>
              <a:rPr lang="en-US" i="1" noProof="0" dirty="0" err="1" smtClean="0"/>
              <a:t>phyCCADuration</a:t>
            </a:r>
            <a:r>
              <a:rPr lang="en-US" noProof="0" dirty="0" smtClean="0"/>
              <a:t> (used only for 920 MHz band)</a:t>
            </a:r>
          </a:p>
          <a:p>
            <a:pPr marL="342900" lvl="1" indent="-342900">
              <a:buFont typeface="Arial"/>
              <a:buChar char="•"/>
            </a:pPr>
            <a:r>
              <a:rPr lang="en-US" i="1" noProof="0" dirty="0" err="1"/>
              <a:t>aMaxMACSafePayloadSize</a:t>
            </a:r>
            <a:r>
              <a:rPr lang="en-US" noProof="0" dirty="0"/>
              <a:t> (not a constant</a:t>
            </a:r>
            <a:r>
              <a:rPr lang="en-US" noProof="0" dirty="0" smtClean="0"/>
              <a:t>)</a:t>
            </a:r>
          </a:p>
          <a:p>
            <a:pPr marL="342900" lvl="1" indent="-342900">
              <a:buFont typeface="Arial"/>
              <a:buChar char="•"/>
            </a:pPr>
            <a:r>
              <a:rPr lang="en-US" i="1" noProof="0" dirty="0" err="1"/>
              <a:t>aMaxMPDUUnsecuredOverhead</a:t>
            </a:r>
            <a:r>
              <a:rPr lang="en-US" noProof="0" dirty="0"/>
              <a:t> </a:t>
            </a:r>
            <a:r>
              <a:rPr lang="en-US" noProof="0" dirty="0" smtClean="0"/>
              <a:t>(not a constant)</a:t>
            </a:r>
          </a:p>
          <a:p>
            <a:pPr marL="342900" lvl="1" indent="-342900">
              <a:buFont typeface="Arial"/>
              <a:buChar char="•"/>
            </a:pPr>
            <a:r>
              <a:rPr lang="en-US" i="1" noProof="0" dirty="0" err="1"/>
              <a:t>aMinMPDUOverhead</a:t>
            </a:r>
            <a:r>
              <a:rPr lang="en-US" noProof="0" dirty="0"/>
              <a:t> (not a constant</a:t>
            </a:r>
            <a:r>
              <a:rPr lang="en-US" noProof="0" dirty="0" smtClean="0"/>
              <a:t>)</a:t>
            </a:r>
          </a:p>
          <a:p>
            <a:pPr marL="342900" lvl="1" indent="-342900">
              <a:buFont typeface="Arial"/>
              <a:buChar char="•"/>
            </a:pPr>
            <a:r>
              <a:rPr lang="en-US" i="1" noProof="0" dirty="0" err="1"/>
              <a:t>macTxTotalDuration</a:t>
            </a:r>
            <a:r>
              <a:rPr lang="en-US" noProof="0" dirty="0"/>
              <a:t> </a:t>
            </a:r>
            <a:r>
              <a:rPr lang="en-US" noProof="0" dirty="0" smtClean="0"/>
              <a:t>(PIB is defined but not used)</a:t>
            </a:r>
            <a:endParaRPr lang="en-US" b="1" noProof="0" dirty="0"/>
          </a:p>
          <a:p>
            <a:pPr marL="342900" lvl="1" indent="-342900">
              <a:buFont typeface="Arial"/>
              <a:buChar char="•"/>
            </a:pPr>
            <a:endParaRPr lang="en-US" noProof="0" dirty="0"/>
          </a:p>
          <a:p>
            <a:endParaRPr lang="en-US" sz="2800" noProof="0" dirty="0" smtClean="0">
              <a:ea typeface="ＭＳ Ｐゴシック" charset="0"/>
              <a:cs typeface="ＭＳ Ｐゴシック" charset="0"/>
            </a:endParaRPr>
          </a:p>
        </p:txBody>
      </p:sp>
      <p:sp>
        <p:nvSpPr>
          <p:cNvPr id="4" name="Date Placeholder 3"/>
          <p:cNvSpPr>
            <a:spLocks noGrp="1"/>
          </p:cNvSpPr>
          <p:nvPr>
            <p:ph type="dt" sz="half" idx="10"/>
          </p:nvPr>
        </p:nvSpPr>
        <p:spPr/>
        <p:txBody>
          <a:bodyPr/>
          <a:lstStyle/>
          <a:p>
            <a:r>
              <a:rPr lang="en-US" smtClean="0"/>
              <a:t>&lt;Jan 2015&gt;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p>
            <a:fld id="{62359002-EF06-6B4E-826B-C875823D032D}" type="slidenum">
              <a:rPr lang="en-US" smtClean="0"/>
              <a:t>9</a:t>
            </a:fld>
            <a:endParaRPr lang="en-US"/>
          </a:p>
        </p:txBody>
      </p:sp>
    </p:spTree>
    <p:extLst>
      <p:ext uri="{BB962C8B-B14F-4D97-AF65-F5344CB8AC3E}">
        <p14:creationId xmlns:p14="http://schemas.microsoft.com/office/powerpoint/2010/main" val="1794721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20429</TotalTime>
  <Words>2981</Words>
  <Application>Microsoft Macintosh PowerPoint</Application>
  <PresentationFormat>On-screen Show (4:3)</PresentationFormat>
  <Paragraphs>438</Paragraphs>
  <Slides>37</Slides>
  <Notes>14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Summary of changes to IEEE Std. 802.15.4 revision   (12 Nov 2014)</vt:lpstr>
      <vt:lpstr>Editorial Changes </vt:lpstr>
      <vt:lpstr>ID Management Process </vt:lpstr>
      <vt:lpstr>Frame ID Extension </vt:lpstr>
      <vt:lpstr>Information Element IDs (Note: ID #s have changed from 15.4e)</vt:lpstr>
      <vt:lpstr>Extinct Terms attributes, constants, PIBs that are gone </vt:lpstr>
      <vt:lpstr>Endangered Terms attributes, constants, PIBs that are on their way out</vt:lpstr>
      <vt:lpstr>InterFrame Spacing (IFS) </vt:lpstr>
      <vt:lpstr>Changes within TSCH  </vt:lpstr>
      <vt:lpstr>CSMA-CA Flow Charts and Scope </vt:lpstr>
      <vt:lpstr>CSMA-CA Flow Charts and Scope (cont’d) </vt:lpstr>
      <vt:lpstr>TSCH CSMA-CA harmonization with Priority Channel Access (PCA)</vt:lpstr>
      <vt:lpstr>When is what used and how?</vt:lpstr>
      <vt:lpstr>Corrections to IEEE Std. 802.15.4 Security  Third time is the charm?</vt:lpstr>
      <vt:lpstr>Security Changes</vt:lpstr>
      <vt:lpstr>State Machines</vt:lpstr>
      <vt:lpstr>State Machine Figures</vt:lpstr>
      <vt:lpstr>Other Changes</vt:lpstr>
      <vt:lpstr>Protocol Implementation Conformance Statement (PICS)</vt:lpstr>
      <vt:lpstr>Updated Revision Schedule</vt:lpstr>
      <vt:lpstr>PowerPoint Presentation</vt:lpstr>
      <vt:lpstr>PowerPoint Presentation</vt:lpstr>
      <vt:lpstr>PowerPoint Presentation</vt:lpstr>
      <vt:lpstr>IEEE Project Types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IG 6TISCH reflector information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information for 6tisch</dc:title>
  <dc:subject/>
  <dc:creator>Pat Kinney (pat.kinney@kinneyconsultingllc.com)</dc:creator>
  <cp:keywords/>
  <dc:description/>
  <cp:lastModifiedBy>Pat Kinney</cp:lastModifiedBy>
  <cp:revision>174</cp:revision>
  <dcterms:created xsi:type="dcterms:W3CDTF">2014-02-06T22:26:24Z</dcterms:created>
  <dcterms:modified xsi:type="dcterms:W3CDTF">2015-01-12T15:31:22Z</dcterms:modified>
  <cp:category/>
</cp:coreProperties>
</file>