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87" r:id="rId2"/>
    <p:sldId id="264" r:id="rId3"/>
    <p:sldId id="311" r:id="rId4"/>
    <p:sldId id="312" r:id="rId5"/>
    <p:sldId id="313" r:id="rId6"/>
    <p:sldId id="314" r:id="rId7"/>
    <p:sldId id="315" r:id="rId8"/>
    <p:sldId id="294" r:id="rId9"/>
    <p:sldId id="324" r:id="rId10"/>
    <p:sldId id="295" r:id="rId11"/>
    <p:sldId id="317" r:id="rId12"/>
    <p:sldId id="316" r:id="rId13"/>
    <p:sldId id="319" r:id="rId14"/>
    <p:sldId id="320" r:id="rId15"/>
    <p:sldId id="321" r:id="rId16"/>
    <p:sldId id="322" r:id="rId17"/>
    <p:sldId id="289" r:id="rId18"/>
    <p:sldId id="290" r:id="rId19"/>
    <p:sldId id="291" r:id="rId20"/>
    <p:sldId id="293" r:id="rId21"/>
    <p:sldId id="274"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472" y="-4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ABCDE03-AA07-5547-8ECA-0C5B0375BB5F}" type="slidenum">
              <a:rPr lang="en-US"/>
              <a:pPr/>
              <a:t>7</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15-0350-</a:t>
            </a:r>
            <a:r>
              <a:rPr lang="en-US" b="1" dirty="0" smtClean="0"/>
              <a:t>00-006T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s://tools.ietf.org/html/draft-ietf-6tisch-architecture-07"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hyperlink" Target="https://ciscosales.webex.com/ciscosales/j.php?ED=219615007&amp;UID=481905242&amp;PW=NZTRkNDAwOTE1&amp;RT=MiMyMw=="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a:t>
            </a:r>
            <a:r>
              <a:rPr lang="en-US" sz="1600" dirty="0" smtClean="0">
                <a:solidFill>
                  <a:srgbClr val="FF0000"/>
                </a:solidFill>
                <a:latin typeface="Times New Roman" pitchFamily="18" charset="0"/>
                <a:ea typeface="ＭＳ Ｐゴシック" pitchFamily="-65" charset="-128"/>
                <a:cs typeface="+mn-cs"/>
              </a:rPr>
              <a:t> May </a:t>
            </a:r>
            <a:r>
              <a:rPr lang="en-US" sz="1600" dirty="0" smtClean="0">
                <a:solidFill>
                  <a:srgbClr val="FF0000"/>
                </a:solidFill>
                <a:latin typeface="Times New Roman" pitchFamily="18" charset="0"/>
                <a:ea typeface="ＭＳ Ｐゴシック" pitchFamily="-65" charset="-128"/>
                <a:cs typeface="+mn-cs"/>
              </a:rPr>
              <a:t>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7200" y="457200"/>
            <a:ext cx="7772400" cy="990600"/>
          </a:xfrm>
        </p:spPr>
        <p:txBody>
          <a:bodyPr/>
          <a:lstStyle/>
          <a:p>
            <a:r>
              <a:rPr lang="en-US" b="1" dirty="0" smtClean="0">
                <a:latin typeface="Times New Roman" charset="0"/>
                <a:ea typeface="ＭＳ Ｐゴシック" charset="0"/>
                <a:cs typeface="ＭＳ Ｐゴシック" charset="0"/>
              </a:rPr>
              <a:t>6TISCH Minimal (r6) - Intent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2" name="Rectangle 1"/>
          <p:cNvSpPr/>
          <p:nvPr/>
        </p:nvSpPr>
        <p:spPr>
          <a:xfrm>
            <a:off x="381000" y="1447800"/>
            <a:ext cx="8610600" cy="5262979"/>
          </a:xfrm>
          <a:prstGeom prst="rect">
            <a:avLst/>
          </a:prstGeom>
        </p:spPr>
        <p:txBody>
          <a:bodyPr wrap="square">
            <a:spAutoFit/>
          </a:bodyPr>
          <a:lstStyle/>
          <a:p>
            <a:r>
              <a:rPr lang="en-US" sz="2400" u="sng" dirty="0" smtClean="0"/>
              <a:t>Abstract</a:t>
            </a:r>
            <a:r>
              <a:rPr lang="en-US" sz="2400" dirty="0" smtClean="0"/>
              <a:t>: This </a:t>
            </a:r>
            <a:r>
              <a:rPr lang="en-US" sz="2400" dirty="0"/>
              <a:t>document describes the minimal set of rules to operate an </a:t>
            </a:r>
            <a:r>
              <a:rPr lang="en-US" sz="2400" dirty="0" smtClean="0"/>
              <a:t>IEEE 802.15.4e Time Slotted </a:t>
            </a:r>
            <a:r>
              <a:rPr lang="en-US" sz="2400" dirty="0"/>
              <a:t>Channel Hopping (TSCH) network.  This </a:t>
            </a:r>
            <a:r>
              <a:rPr lang="en-US" sz="2400" dirty="0" smtClean="0"/>
              <a:t>minimal </a:t>
            </a:r>
            <a:r>
              <a:rPr lang="en-US" sz="2400" dirty="0"/>
              <a:t>mode of operation can be used during network bootstrap, as a </a:t>
            </a:r>
            <a:r>
              <a:rPr lang="en-US" sz="2400" dirty="0" err="1"/>
              <a:t>fall</a:t>
            </a:r>
            <a:r>
              <a:rPr lang="en-US" sz="2400" dirty="0" err="1" smtClean="0"/>
              <a:t>-back</a:t>
            </a:r>
            <a:r>
              <a:rPr lang="en-US" sz="2400" dirty="0" smtClean="0"/>
              <a:t> </a:t>
            </a:r>
            <a:r>
              <a:rPr lang="en-US" sz="2400" dirty="0"/>
              <a:t>mode of operation when no dynamic scheduling solution </a:t>
            </a:r>
            <a:r>
              <a:rPr lang="en-US" sz="2400" dirty="0" smtClean="0"/>
              <a:t>is available </a:t>
            </a:r>
            <a:r>
              <a:rPr lang="en-US" sz="2400" dirty="0"/>
              <a:t>or functioning, or during early interoperability </a:t>
            </a:r>
            <a:r>
              <a:rPr lang="en-US" sz="2400" dirty="0" smtClean="0"/>
              <a:t>testing </a:t>
            </a:r>
            <a:r>
              <a:rPr lang="en-US" sz="2400" dirty="0"/>
              <a:t>and development</a:t>
            </a:r>
            <a:r>
              <a:rPr lang="en-US" sz="2400" dirty="0" smtClean="0"/>
              <a:t>.</a:t>
            </a:r>
          </a:p>
          <a:p>
            <a:endParaRPr lang="en-US" sz="2400" dirty="0" smtClean="0"/>
          </a:p>
          <a:p>
            <a:r>
              <a:rPr lang="en-US" sz="2400" dirty="0" smtClean="0"/>
              <a:t>Contents include: Minimal Schedule configuration, Enhanced Beacons configuration and content (Sync IE, TSCH Timeslot IE, Channel Hopping IE, Frame and Link IE), Acknowledgment (Ack/</a:t>
            </a:r>
            <a:r>
              <a:rPr lang="en-US" sz="2400" dirty="0" err="1" smtClean="0"/>
              <a:t>Nack</a:t>
            </a:r>
            <a:r>
              <a:rPr lang="en-US" sz="2400" dirty="0" smtClean="0"/>
              <a:t> time correction IE), Neighbor Information (Table, Time Source selection), Queues and Priorities, Security, RPL (RPL objective function, RPL configuration).</a:t>
            </a:r>
          </a:p>
          <a:p>
            <a:endParaRPr lang="en-US" sz="2400" dirty="0"/>
          </a:p>
        </p:txBody>
      </p:sp>
    </p:spTree>
    <p:extLst>
      <p:ext uri="{BB962C8B-B14F-4D97-AF65-F5344CB8AC3E}">
        <p14:creationId xmlns:p14="http://schemas.microsoft.com/office/powerpoint/2010/main" val="24717474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381000" y="609600"/>
            <a:ext cx="7772400" cy="990600"/>
          </a:xfrm>
        </p:spPr>
        <p:txBody>
          <a:bodyPr/>
          <a:lstStyle/>
          <a:p>
            <a:r>
              <a:rPr lang="en-US" b="1" dirty="0">
                <a:latin typeface="Times New Roman" charset="0"/>
                <a:ea typeface="ＭＳ Ｐゴシック" charset="0"/>
                <a:cs typeface="ＭＳ Ｐゴシック" charset="0"/>
              </a:rPr>
              <a:t>6TISCH Minimal Issues – References to 802.15.4</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2" name="Rectangle 1"/>
          <p:cNvSpPr/>
          <p:nvPr/>
        </p:nvSpPr>
        <p:spPr>
          <a:xfrm>
            <a:off x="381000" y="1676400"/>
            <a:ext cx="8305800" cy="4524315"/>
          </a:xfrm>
          <a:prstGeom prst="rect">
            <a:avLst/>
          </a:prstGeom>
        </p:spPr>
        <p:txBody>
          <a:bodyPr wrap="square">
            <a:spAutoFit/>
          </a:bodyPr>
          <a:lstStyle/>
          <a:p>
            <a:r>
              <a:rPr lang="en-US" sz="2400" dirty="0" smtClean="0"/>
              <a:t>Issue as to how to reference IEEE 802.15.4</a:t>
            </a:r>
          </a:p>
          <a:p>
            <a:pPr marL="342900" indent="-342900">
              <a:buFont typeface="Arial"/>
              <a:buChar char="•"/>
            </a:pPr>
            <a:r>
              <a:rPr lang="en-US" sz="2400" dirty="0" smtClean="0"/>
              <a:t>Initial text referred to subclause numbers of 802.15.4e and 802.15.4-2011</a:t>
            </a:r>
          </a:p>
          <a:p>
            <a:pPr marL="342900" indent="-342900">
              <a:buFont typeface="Arial"/>
              <a:buChar char="•"/>
            </a:pPr>
            <a:r>
              <a:rPr lang="en-US" sz="2400" dirty="0" smtClean="0"/>
              <a:t>Comment made to not reference subclause numbers</a:t>
            </a:r>
          </a:p>
          <a:p>
            <a:pPr marL="342900" indent="-342900">
              <a:buFont typeface="Arial"/>
              <a:buChar char="•"/>
            </a:pPr>
            <a:r>
              <a:rPr lang="en-US" sz="2400" dirty="0" smtClean="0"/>
              <a:t>Comment made to not call out 802.15.4e in the text, but put that information in the Normative Reference section</a:t>
            </a:r>
          </a:p>
          <a:p>
            <a:pPr marL="342900" indent="-342900">
              <a:buFont typeface="Arial"/>
              <a:buChar char="•"/>
            </a:pPr>
            <a:r>
              <a:rPr lang="en-US" sz="2400" dirty="0" smtClean="0"/>
              <a:t>Comment made to just state 802.15.4 without specifying a specific document e.g. 2011</a:t>
            </a:r>
          </a:p>
          <a:p>
            <a:pPr marL="800100" lvl="1" indent="-342900">
              <a:buFont typeface="Arial"/>
              <a:buChar char="•"/>
            </a:pPr>
            <a:r>
              <a:rPr lang="en-US" sz="2400" dirty="0" smtClean="0"/>
              <a:t>Significant push back from those who did not trust IEEE 802.15 as to backwards compatibility, i.e. what if IEEE 802.15 changed the revision and deleted critical portions of the text?</a:t>
            </a:r>
            <a:endParaRPr lang="en-US" sz="2400" dirty="0"/>
          </a:p>
        </p:txBody>
      </p:sp>
    </p:spTree>
    <p:extLst>
      <p:ext uri="{BB962C8B-B14F-4D97-AF65-F5344CB8AC3E}">
        <p14:creationId xmlns:p14="http://schemas.microsoft.com/office/powerpoint/2010/main" val="169581675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81000" y="609600"/>
            <a:ext cx="7772400" cy="990600"/>
          </a:xfrm>
        </p:spPr>
        <p:txBody>
          <a:bodyPr/>
          <a:lstStyle/>
          <a:p>
            <a:r>
              <a:rPr lang="en-US" b="1" dirty="0">
                <a:latin typeface="Times New Roman" charset="0"/>
                <a:ea typeface="ＭＳ Ｐゴシック" charset="0"/>
                <a:cs typeface="ＭＳ Ｐゴシック" charset="0"/>
              </a:rPr>
              <a:t>6TISCH Minimal Issues – </a:t>
            </a:r>
            <a:r>
              <a:rPr lang="en-US" b="1" dirty="0" smtClean="0">
                <a:latin typeface="Times New Roman" charset="0"/>
                <a:ea typeface="ＭＳ Ｐゴシック" charset="0"/>
                <a:cs typeface="ＭＳ Ｐゴシック" charset="0"/>
              </a:rPr>
              <a:t>Security</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2" name="Rectangle 1"/>
          <p:cNvSpPr/>
          <p:nvPr/>
        </p:nvSpPr>
        <p:spPr>
          <a:xfrm>
            <a:off x="381000" y="1676400"/>
            <a:ext cx="8305800" cy="2677656"/>
          </a:xfrm>
          <a:prstGeom prst="rect">
            <a:avLst/>
          </a:prstGeom>
        </p:spPr>
        <p:txBody>
          <a:bodyPr wrap="square">
            <a:spAutoFit/>
          </a:bodyPr>
          <a:lstStyle/>
          <a:p>
            <a:r>
              <a:rPr lang="en-US" sz="2400" dirty="0"/>
              <a:t>This draft assumes the existence of two cryptographic keys, K1 </a:t>
            </a:r>
            <a:r>
              <a:rPr lang="en-US" sz="2400" dirty="0" smtClean="0"/>
              <a:t>and K2</a:t>
            </a:r>
            <a:r>
              <a:rPr lang="en-US" sz="2400" dirty="0"/>
              <a:t>. </a:t>
            </a:r>
            <a:r>
              <a:rPr lang="en-US" sz="2400" dirty="0">
                <a:solidFill>
                  <a:srgbClr val="FF0000"/>
                </a:solidFill>
              </a:rPr>
              <a:t> EBs SHOULD be authenticated with key K1</a:t>
            </a:r>
            <a:r>
              <a:rPr lang="en-US" sz="2400" dirty="0"/>
              <a:t>.  DATA, ACKNOWLEDGEMENT, and MAC COMMAND frame types SHOULD be authenticated and encrypted with key K2.  </a:t>
            </a:r>
            <a:r>
              <a:rPr lang="en-US" sz="2400" dirty="0">
                <a:solidFill>
                  <a:srgbClr val="FF0000"/>
                </a:solidFill>
              </a:rPr>
              <a:t>For early interoperability, K1 MAY be set to "6TiSCH minimal15"</a:t>
            </a:r>
            <a:r>
              <a:rPr lang="en-US" sz="2400" dirty="0"/>
              <a:t>.  K2 SHOULD be a randomly generated high entropy cryptographic key.  Key distribution is out of scope.</a:t>
            </a:r>
            <a:endParaRPr lang="en-US" sz="2400" dirty="0"/>
          </a:p>
        </p:txBody>
      </p:sp>
    </p:spTree>
    <p:extLst>
      <p:ext uri="{BB962C8B-B14F-4D97-AF65-F5344CB8AC3E}">
        <p14:creationId xmlns:p14="http://schemas.microsoft.com/office/powerpoint/2010/main" val="43605089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381000" y="609600"/>
            <a:ext cx="7772400" cy="990600"/>
          </a:xfrm>
        </p:spPr>
        <p:txBody>
          <a:bodyPr/>
          <a:lstStyle/>
          <a:p>
            <a:r>
              <a:rPr lang="en-US" b="1" dirty="0">
                <a:latin typeface="Times New Roman" charset="0"/>
                <a:ea typeface="ＭＳ Ｐゴシック" charset="0"/>
                <a:cs typeface="ＭＳ Ｐゴシック" charset="0"/>
              </a:rPr>
              <a:t>6TISCH </a:t>
            </a:r>
            <a:r>
              <a:rPr lang="en-US" b="1" dirty="0" smtClean="0">
                <a:latin typeface="Times New Roman" charset="0"/>
                <a:ea typeface="ＭＳ Ｐゴシック" charset="0"/>
                <a:cs typeface="ＭＳ Ｐゴシック" charset="0"/>
              </a:rPr>
              <a:t>Architecture (r7)</a:t>
            </a:r>
            <a:r>
              <a:rPr lang="en-US" b="1" dirty="0">
                <a:latin typeface="Times New Roman" charset="0"/>
                <a:ea typeface="ＭＳ Ｐゴシック" charset="0"/>
                <a:cs typeface="ＭＳ Ｐゴシック" charset="0"/>
              </a:rPr>
              <a:t>– Intent</a:t>
            </a:r>
            <a:br>
              <a:rPr lang="en-US" b="1" dirty="0">
                <a:latin typeface="Times New Roman" charset="0"/>
                <a:ea typeface="ＭＳ Ｐゴシック" charset="0"/>
                <a:cs typeface="ＭＳ Ｐゴシック" charset="0"/>
              </a:rPr>
            </a:br>
            <a:r>
              <a:rPr lang="en-US" sz="2400" dirty="0">
                <a:ln>
                  <a:solidFill>
                    <a:srgbClr val="0000FF"/>
                  </a:solidFill>
                </a:ln>
                <a:latin typeface="Times New Roman" charset="0"/>
                <a:ea typeface="ＭＳ Ｐゴシック" charset="0"/>
                <a:cs typeface="ＭＳ Ｐゴシック" charset="0"/>
                <a:hlinkClick r:id="rId3"/>
              </a:rPr>
              <a:t>https://</a:t>
            </a:r>
            <a:r>
              <a:rPr lang="en-US" sz="2400" dirty="0" err="1">
                <a:ln>
                  <a:solidFill>
                    <a:srgbClr val="0000FF"/>
                  </a:solidFill>
                </a:ln>
                <a:latin typeface="Times New Roman" charset="0"/>
                <a:ea typeface="ＭＳ Ｐゴシック" charset="0"/>
                <a:cs typeface="ＭＳ Ｐゴシック" charset="0"/>
                <a:hlinkClick r:id="rId3"/>
              </a:rPr>
              <a:t>tools.ietf.org</a:t>
            </a:r>
            <a:r>
              <a:rPr lang="en-US" sz="2400" dirty="0">
                <a:ln>
                  <a:solidFill>
                    <a:srgbClr val="0000FF"/>
                  </a:solidFill>
                </a:ln>
                <a:latin typeface="Times New Roman" charset="0"/>
                <a:ea typeface="ＭＳ Ｐゴシック" charset="0"/>
                <a:cs typeface="ＭＳ Ｐゴシック" charset="0"/>
                <a:hlinkClick r:id="rId3"/>
              </a:rPr>
              <a:t>/html/draft-ietf-6tisch-architecture-07</a:t>
            </a:r>
            <a:endParaRPr lang="en-US" sz="2400" dirty="0">
              <a:ln>
                <a:solidFill>
                  <a:srgbClr val="0000FF"/>
                </a:solidFill>
              </a:ln>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3" name="Rectangle 2"/>
          <p:cNvSpPr/>
          <p:nvPr/>
        </p:nvSpPr>
        <p:spPr>
          <a:xfrm>
            <a:off x="457200" y="1600200"/>
            <a:ext cx="8382000" cy="3539431"/>
          </a:xfrm>
          <a:prstGeom prst="rect">
            <a:avLst/>
          </a:prstGeom>
        </p:spPr>
        <p:txBody>
          <a:bodyPr wrap="square">
            <a:spAutoFit/>
          </a:bodyPr>
          <a:lstStyle/>
          <a:p>
            <a:r>
              <a:rPr lang="en-US" sz="2800" u="sng" dirty="0" smtClean="0"/>
              <a:t>Abstract: </a:t>
            </a:r>
            <a:r>
              <a:rPr lang="en-US" sz="2800" dirty="0" smtClean="0"/>
              <a:t>This </a:t>
            </a:r>
            <a:r>
              <a:rPr lang="en-US" sz="2800" dirty="0"/>
              <a:t>document is the first volume of the 6TiSCH architecture of </a:t>
            </a:r>
            <a:r>
              <a:rPr lang="en-US" sz="2800" dirty="0" smtClean="0"/>
              <a:t>an </a:t>
            </a:r>
            <a:r>
              <a:rPr lang="en-US" sz="2800" dirty="0"/>
              <a:t>IPv6 Multi-Link subnet that is composed of a high speed </a:t>
            </a:r>
            <a:r>
              <a:rPr lang="en-US" sz="2800" dirty="0" smtClean="0"/>
              <a:t>powered backbone </a:t>
            </a:r>
            <a:r>
              <a:rPr lang="en-US" sz="2800" dirty="0"/>
              <a:t>and a number of IEEE802.15.4e TSCH low-power </a:t>
            </a:r>
            <a:r>
              <a:rPr lang="en-US" sz="2800" dirty="0" smtClean="0"/>
              <a:t>wireless networks </a:t>
            </a:r>
            <a:r>
              <a:rPr lang="en-US" sz="2800" dirty="0"/>
              <a:t>attached and synchronized by Backbone Routers.  </a:t>
            </a:r>
            <a:r>
              <a:rPr lang="en-US" sz="2800" dirty="0" smtClean="0"/>
              <a:t>The architecture </a:t>
            </a:r>
            <a:r>
              <a:rPr lang="en-US" sz="2800" dirty="0"/>
              <a:t>defines mechanisms to establish and maintain routing </a:t>
            </a:r>
            <a:r>
              <a:rPr lang="en-US" sz="2800" dirty="0" smtClean="0"/>
              <a:t>and scheduling </a:t>
            </a:r>
            <a:r>
              <a:rPr lang="en-US" sz="2800" dirty="0"/>
              <a:t>in a centralized, distributed, or mixed fashion.</a:t>
            </a:r>
          </a:p>
        </p:txBody>
      </p:sp>
    </p:spTree>
    <p:extLst>
      <p:ext uri="{BB962C8B-B14F-4D97-AF65-F5344CB8AC3E}">
        <p14:creationId xmlns:p14="http://schemas.microsoft.com/office/powerpoint/2010/main" val="334188991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14</a:t>
            </a:fld>
            <a:endParaRPr lang="en-US"/>
          </a:p>
        </p:txBody>
      </p:sp>
      <p:sp>
        <p:nvSpPr>
          <p:cNvPr id="5" name="Rectangle 4"/>
          <p:cNvSpPr/>
          <p:nvPr/>
        </p:nvSpPr>
        <p:spPr>
          <a:xfrm>
            <a:off x="457200" y="1143000"/>
            <a:ext cx="8458200" cy="5262979"/>
          </a:xfrm>
          <a:prstGeom prst="rect">
            <a:avLst/>
          </a:prstGeom>
        </p:spPr>
        <p:txBody>
          <a:bodyPr wrap="square">
            <a:spAutoFit/>
          </a:bodyPr>
          <a:lstStyle/>
          <a:p>
            <a:r>
              <a:rPr lang="en-US" sz="2400" dirty="0" smtClean="0"/>
              <a:t>Route </a:t>
            </a:r>
            <a:r>
              <a:rPr lang="en-US" sz="2400" dirty="0"/>
              <a:t>Computation may be </a:t>
            </a:r>
            <a:r>
              <a:rPr lang="en-US" sz="2400" dirty="0" smtClean="0"/>
              <a:t>achieved in </a:t>
            </a:r>
            <a:r>
              <a:rPr lang="en-US" sz="2400" dirty="0"/>
              <a:t>a centralized fashion by a Path Computation Element (PCE</a:t>
            </a:r>
            <a:r>
              <a:rPr lang="en-US" sz="2400" dirty="0" smtClean="0"/>
              <a:t>), in </a:t>
            </a:r>
            <a:r>
              <a:rPr lang="en-US" sz="2400" dirty="0"/>
              <a:t>a distributed fashion using the Routing Protocol for Low Power </a:t>
            </a:r>
            <a:r>
              <a:rPr lang="en-US" sz="2400" dirty="0" smtClean="0"/>
              <a:t>and Lossy </a:t>
            </a:r>
            <a:r>
              <a:rPr lang="en-US" sz="2400" dirty="0"/>
              <a:t>Networks (RPL) [RFC6550], or in a mixed mode. </a:t>
            </a:r>
            <a:endParaRPr lang="en-US" sz="2400" dirty="0" smtClean="0"/>
          </a:p>
          <a:p>
            <a:endParaRPr lang="en-US" sz="2400" dirty="0" smtClean="0"/>
          </a:p>
          <a:p>
            <a:r>
              <a:rPr lang="en-US" sz="2400" dirty="0" smtClean="0"/>
              <a:t>The Backbone Routers </a:t>
            </a:r>
            <a:r>
              <a:rPr lang="en-US" sz="2400" dirty="0"/>
              <a:t>may perform proxy IPv6 </a:t>
            </a:r>
            <a:r>
              <a:rPr lang="en-US" sz="2400" dirty="0" smtClean="0"/>
              <a:t>Neighbor Discovery </a:t>
            </a:r>
            <a:r>
              <a:rPr lang="en-US" sz="2400" dirty="0"/>
              <a:t>(ND) [RFC4861</a:t>
            </a:r>
            <a:r>
              <a:rPr lang="en-US" sz="2400" dirty="0" smtClean="0"/>
              <a:t>] operations </a:t>
            </a:r>
            <a:r>
              <a:rPr lang="en-US" sz="2400" dirty="0"/>
              <a:t>over the backbone on behalf of the wireless devices (</a:t>
            </a:r>
            <a:r>
              <a:rPr lang="en-US" sz="2400" dirty="0" smtClean="0"/>
              <a:t>also </a:t>
            </a:r>
            <a:r>
              <a:rPr lang="en-US" sz="2400" dirty="0"/>
              <a:t>called motes), so they can share a same IPv6 subnet and appear to </a:t>
            </a:r>
            <a:r>
              <a:rPr lang="en-US" sz="2400" dirty="0" smtClean="0"/>
              <a:t>be connected </a:t>
            </a:r>
            <a:r>
              <a:rPr lang="en-US" sz="2400" dirty="0"/>
              <a:t>to the same backbone as classical devices. </a:t>
            </a:r>
            <a:endParaRPr lang="en-US" sz="2400" dirty="0" smtClean="0"/>
          </a:p>
          <a:p>
            <a:r>
              <a:rPr lang="en-US" sz="2400" dirty="0" smtClean="0"/>
              <a:t>The Backbone Routers </a:t>
            </a:r>
            <a:r>
              <a:rPr lang="en-US" sz="2400" dirty="0"/>
              <a:t>may alternatively redistribute the registration in a </a:t>
            </a:r>
            <a:r>
              <a:rPr lang="en-US" sz="2400" dirty="0" smtClean="0"/>
              <a:t>routing protocol </a:t>
            </a:r>
            <a:r>
              <a:rPr lang="en-US" sz="2400" dirty="0"/>
              <a:t>such as OSPF [RFC5340] or BGP [RFC2545], or inject them in </a:t>
            </a:r>
            <a:r>
              <a:rPr lang="en-US" sz="2400" dirty="0" smtClean="0"/>
              <a:t>a mobility </a:t>
            </a:r>
            <a:r>
              <a:rPr lang="en-US" sz="2400" dirty="0"/>
              <a:t>protocol such as MIPv6 [RFC6275], NEMO [RFC3963], or </a:t>
            </a:r>
            <a:r>
              <a:rPr lang="en-US" sz="2400" dirty="0" smtClean="0"/>
              <a:t>LISP</a:t>
            </a:r>
            <a:endParaRPr lang="en-US" sz="2400" dirty="0"/>
          </a:p>
        </p:txBody>
      </p:sp>
      <p:sp>
        <p:nvSpPr>
          <p:cNvPr id="6" name="Rectangle 5"/>
          <p:cNvSpPr/>
          <p:nvPr/>
        </p:nvSpPr>
        <p:spPr>
          <a:xfrm>
            <a:off x="1524000" y="609600"/>
            <a:ext cx="5720837" cy="584776"/>
          </a:xfrm>
          <a:prstGeom prst="rect">
            <a:avLst/>
          </a:prstGeom>
        </p:spPr>
        <p:txBody>
          <a:bodyPr wrap="none">
            <a:spAutoFit/>
          </a:bodyPr>
          <a:lstStyle/>
          <a:p>
            <a:r>
              <a:rPr lang="en-US" sz="3200" b="1" dirty="0"/>
              <a:t>6TISCH </a:t>
            </a:r>
            <a:r>
              <a:rPr lang="en-US" sz="3200" b="1" dirty="0" smtClean="0"/>
              <a:t>Architecture - Routing </a:t>
            </a:r>
            <a:endParaRPr lang="en-US" sz="3200" dirty="0"/>
          </a:p>
        </p:txBody>
      </p:sp>
    </p:spTree>
    <p:extLst>
      <p:ext uri="{BB962C8B-B14F-4D97-AF65-F5344CB8AC3E}">
        <p14:creationId xmlns:p14="http://schemas.microsoft.com/office/powerpoint/2010/main" val="1435744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15</a:t>
            </a:fld>
            <a:endParaRPr lang="en-US"/>
          </a:p>
        </p:txBody>
      </p:sp>
      <p:sp>
        <p:nvSpPr>
          <p:cNvPr id="5" name="Rectangle 4"/>
          <p:cNvSpPr/>
          <p:nvPr/>
        </p:nvSpPr>
        <p:spPr>
          <a:xfrm>
            <a:off x="304800" y="1447800"/>
            <a:ext cx="8534400" cy="4524315"/>
          </a:xfrm>
          <a:prstGeom prst="rect">
            <a:avLst/>
          </a:prstGeom>
        </p:spPr>
        <p:txBody>
          <a:bodyPr wrap="square">
            <a:spAutoFit/>
          </a:bodyPr>
          <a:lstStyle/>
          <a:p>
            <a:r>
              <a:rPr lang="en-US" sz="2400" dirty="0" smtClean="0"/>
              <a:t>The </a:t>
            </a:r>
            <a:r>
              <a:rPr lang="en-US" sz="2400" dirty="0"/>
              <a:t>6TiSCH architecture defines four ways a schedule can be </a:t>
            </a:r>
            <a:r>
              <a:rPr lang="en-US" sz="2400" dirty="0" smtClean="0"/>
              <a:t>managed and </a:t>
            </a:r>
            <a:r>
              <a:rPr lang="en-US" sz="2400" dirty="0" err="1"/>
              <a:t>TimeSlots</a:t>
            </a:r>
            <a:r>
              <a:rPr lang="en-US" sz="2400" dirty="0"/>
              <a:t> can be allocated: </a:t>
            </a:r>
            <a:endParaRPr lang="en-US" sz="2400" dirty="0" smtClean="0"/>
          </a:p>
          <a:p>
            <a:pPr marL="457200" indent="-457200">
              <a:buFont typeface="+mj-lt"/>
              <a:buAutoNum type="arabicPeriod"/>
            </a:pPr>
            <a:r>
              <a:rPr lang="en-US" sz="2400" dirty="0" smtClean="0"/>
              <a:t>Static Scheduling </a:t>
            </a:r>
          </a:p>
          <a:p>
            <a:pPr marL="457200" indent="-457200">
              <a:buFont typeface="+mj-lt"/>
              <a:buAutoNum type="arabicPeriod"/>
            </a:pPr>
            <a:r>
              <a:rPr lang="en-US" sz="2400" dirty="0"/>
              <a:t>N</a:t>
            </a:r>
            <a:r>
              <a:rPr lang="en-US" sz="2400" dirty="0" smtClean="0"/>
              <a:t>eighbor</a:t>
            </a:r>
            <a:r>
              <a:rPr lang="en-US" sz="2400" dirty="0"/>
              <a:t>-to</a:t>
            </a:r>
            <a:r>
              <a:rPr lang="en-US" sz="2400" dirty="0" smtClean="0"/>
              <a:t>-Neighbor Scheduling </a:t>
            </a:r>
          </a:p>
          <a:p>
            <a:pPr marL="457200" indent="-457200">
              <a:buFont typeface="+mj-lt"/>
              <a:buAutoNum type="arabicPeriod"/>
            </a:pPr>
            <a:r>
              <a:rPr lang="en-US" sz="2400" dirty="0"/>
              <a:t>R</a:t>
            </a:r>
            <a:r>
              <a:rPr lang="en-US" sz="2400" dirty="0" smtClean="0"/>
              <a:t>emote </a:t>
            </a:r>
            <a:r>
              <a:rPr lang="en-US" sz="2400" dirty="0"/>
              <a:t>monitoring and S</a:t>
            </a:r>
            <a:r>
              <a:rPr lang="en-US" sz="2400" dirty="0" smtClean="0"/>
              <a:t>cheduling management</a:t>
            </a:r>
          </a:p>
          <a:p>
            <a:pPr marL="457200" indent="-457200">
              <a:buFont typeface="+mj-lt"/>
              <a:buAutoNum type="arabicPeriod"/>
            </a:pPr>
            <a:r>
              <a:rPr lang="en-US" sz="2400" dirty="0" smtClean="0"/>
              <a:t>Hop</a:t>
            </a:r>
            <a:r>
              <a:rPr lang="en-US" sz="2400" dirty="0"/>
              <a:t>-by-hop scheduling. </a:t>
            </a:r>
            <a:endParaRPr lang="en-US" sz="2400" dirty="0" smtClean="0"/>
          </a:p>
          <a:p>
            <a:endParaRPr lang="en-US" sz="2400" dirty="0" smtClean="0"/>
          </a:p>
          <a:p>
            <a:r>
              <a:rPr lang="en-US" sz="2400" dirty="0" smtClean="0"/>
              <a:t>In </a:t>
            </a:r>
            <a:r>
              <a:rPr lang="en-US" sz="2400" dirty="0"/>
              <a:t>the case of remote monitoring </a:t>
            </a:r>
            <a:r>
              <a:rPr lang="en-US" sz="2400" dirty="0" smtClean="0"/>
              <a:t>and scheduling </a:t>
            </a:r>
            <a:r>
              <a:rPr lang="en-US" sz="2400" dirty="0"/>
              <a:t>management, </a:t>
            </a:r>
            <a:r>
              <a:rPr lang="en-US" sz="2400" dirty="0" err="1"/>
              <a:t>TimeSlots</a:t>
            </a:r>
            <a:r>
              <a:rPr lang="en-US" sz="2400" dirty="0"/>
              <a:t> and other device resources </a:t>
            </a:r>
            <a:r>
              <a:rPr lang="en-US" sz="2400" dirty="0" smtClean="0"/>
              <a:t>are managed </a:t>
            </a:r>
            <a:r>
              <a:rPr lang="en-US" sz="2400" dirty="0"/>
              <a:t>by an abstract Network Management Entity (NME), which </a:t>
            </a:r>
            <a:r>
              <a:rPr lang="en-US" sz="2400" dirty="0" smtClean="0"/>
              <a:t>may cooperate </a:t>
            </a:r>
            <a:r>
              <a:rPr lang="en-US" sz="2400" dirty="0"/>
              <a:t>with the PCE in order to minimize the interaction with </a:t>
            </a:r>
            <a:r>
              <a:rPr lang="en-US" sz="2400" dirty="0" smtClean="0"/>
              <a:t>and the </a:t>
            </a:r>
            <a:r>
              <a:rPr lang="en-US" sz="2400" dirty="0"/>
              <a:t>load on </a:t>
            </a:r>
            <a:r>
              <a:rPr lang="en-US" sz="2400" dirty="0" smtClean="0"/>
              <a:t>the constrained </a:t>
            </a:r>
            <a:r>
              <a:rPr lang="en-US" sz="2400" dirty="0"/>
              <a:t>device</a:t>
            </a:r>
            <a:r>
              <a:rPr lang="en-US" sz="2400" dirty="0" smtClean="0"/>
              <a:t>.</a:t>
            </a:r>
            <a:endParaRPr lang="en-US" sz="2400" dirty="0"/>
          </a:p>
        </p:txBody>
      </p:sp>
      <p:sp>
        <p:nvSpPr>
          <p:cNvPr id="6" name="Rectangle 5"/>
          <p:cNvSpPr/>
          <p:nvPr/>
        </p:nvSpPr>
        <p:spPr>
          <a:xfrm>
            <a:off x="457200" y="685800"/>
            <a:ext cx="8353569" cy="584776"/>
          </a:xfrm>
          <a:prstGeom prst="rect">
            <a:avLst/>
          </a:prstGeom>
        </p:spPr>
        <p:txBody>
          <a:bodyPr wrap="none">
            <a:spAutoFit/>
          </a:bodyPr>
          <a:lstStyle/>
          <a:p>
            <a:r>
              <a:rPr lang="en-US" sz="3200" b="1" dirty="0"/>
              <a:t>6TISCH </a:t>
            </a:r>
            <a:r>
              <a:rPr lang="en-US" sz="3200" b="1" dirty="0" smtClean="0"/>
              <a:t>Architecture – Schedule Management </a:t>
            </a:r>
            <a:endParaRPr lang="en-US" sz="3200" dirty="0"/>
          </a:p>
        </p:txBody>
      </p:sp>
    </p:spTree>
    <p:extLst>
      <p:ext uri="{BB962C8B-B14F-4D97-AF65-F5344CB8AC3E}">
        <p14:creationId xmlns:p14="http://schemas.microsoft.com/office/powerpoint/2010/main" val="546749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16</a:t>
            </a:fld>
            <a:endParaRPr lang="en-US"/>
          </a:p>
        </p:txBody>
      </p:sp>
      <p:sp>
        <p:nvSpPr>
          <p:cNvPr id="5" name="Rectangle 4"/>
          <p:cNvSpPr/>
          <p:nvPr/>
        </p:nvSpPr>
        <p:spPr>
          <a:xfrm>
            <a:off x="457200" y="2057400"/>
            <a:ext cx="8534400" cy="2246769"/>
          </a:xfrm>
          <a:prstGeom prst="rect">
            <a:avLst/>
          </a:prstGeom>
        </p:spPr>
        <p:txBody>
          <a:bodyPr wrap="square">
            <a:spAutoFit/>
          </a:bodyPr>
          <a:lstStyle/>
          <a:p>
            <a:r>
              <a:rPr lang="en-US" sz="2000" dirty="0" smtClean="0"/>
              <a:t> The </a:t>
            </a:r>
            <a:r>
              <a:rPr lang="en-US" sz="2000" dirty="0"/>
              <a:t>6TiSCH architecture supports three different forwarding </a:t>
            </a:r>
            <a:r>
              <a:rPr lang="en-US" sz="2000" dirty="0" smtClean="0"/>
              <a:t>models:</a:t>
            </a:r>
            <a:endParaRPr lang="en-US" sz="2000" dirty="0"/>
          </a:p>
          <a:p>
            <a:pPr marL="457200" indent="-457200">
              <a:buFont typeface="+mj-lt"/>
              <a:buAutoNum type="arabicPeriod"/>
            </a:pPr>
            <a:r>
              <a:rPr lang="en-US" sz="2000" dirty="0"/>
              <a:t> G-MPLS Track Forwarding, which switches a frame received at </a:t>
            </a:r>
            <a:r>
              <a:rPr lang="en-US" sz="2000" dirty="0" smtClean="0"/>
              <a:t>a particular </a:t>
            </a:r>
            <a:r>
              <a:rPr lang="en-US" sz="2000" dirty="0" err="1"/>
              <a:t>TimeSlot</a:t>
            </a:r>
            <a:r>
              <a:rPr lang="en-US" sz="2000" dirty="0"/>
              <a:t> into another </a:t>
            </a:r>
            <a:r>
              <a:rPr lang="en-US" sz="2000" dirty="0" err="1" smtClean="0"/>
              <a:t>TimeSlot</a:t>
            </a:r>
            <a:r>
              <a:rPr lang="en-US" sz="2000" dirty="0" smtClean="0"/>
              <a:t> </a:t>
            </a:r>
            <a:r>
              <a:rPr lang="en-US" sz="2000" dirty="0"/>
              <a:t>at Layer-</a:t>
            </a:r>
            <a:r>
              <a:rPr lang="en-US" sz="2000" dirty="0" smtClean="0"/>
              <a:t>2</a:t>
            </a:r>
          </a:p>
          <a:p>
            <a:pPr marL="457200" indent="-457200">
              <a:buFont typeface="+mj-lt"/>
              <a:buAutoNum type="arabicPeriod"/>
            </a:pPr>
            <a:r>
              <a:rPr lang="en-US" sz="2000" dirty="0" smtClean="0"/>
              <a:t>6LoWPAN Fragment </a:t>
            </a:r>
            <a:r>
              <a:rPr lang="en-US" sz="2000" dirty="0"/>
              <a:t>Forwarding, which allows to forward individual </a:t>
            </a:r>
            <a:r>
              <a:rPr lang="en-US" sz="2000" dirty="0" smtClean="0"/>
              <a:t>6loWPAN fragments </a:t>
            </a:r>
            <a:r>
              <a:rPr lang="en-US" sz="2000" dirty="0"/>
              <a:t>along the route set by the first fragment, and </a:t>
            </a:r>
            <a:endParaRPr lang="en-US" sz="2000" dirty="0" smtClean="0"/>
          </a:p>
          <a:p>
            <a:pPr marL="457200" indent="-457200">
              <a:buFont typeface="+mj-lt"/>
              <a:buAutoNum type="arabicPeriod"/>
            </a:pPr>
            <a:r>
              <a:rPr lang="en-US" sz="2000" dirty="0" smtClean="0"/>
              <a:t>Classical IPv6 </a:t>
            </a:r>
            <a:r>
              <a:rPr lang="en-US" sz="2000" dirty="0"/>
              <a:t>Forwarding, where the node selects a feasible successor </a:t>
            </a:r>
            <a:r>
              <a:rPr lang="en-US" sz="2000" dirty="0" smtClean="0"/>
              <a:t>at Layer</a:t>
            </a:r>
            <a:r>
              <a:rPr lang="en-US" sz="2000" dirty="0"/>
              <a:t>-3 on a per packet basis, based on its routing table.</a:t>
            </a:r>
          </a:p>
        </p:txBody>
      </p:sp>
      <p:sp>
        <p:nvSpPr>
          <p:cNvPr id="6" name="Rectangle 5"/>
          <p:cNvSpPr/>
          <p:nvPr/>
        </p:nvSpPr>
        <p:spPr>
          <a:xfrm>
            <a:off x="457200" y="838200"/>
            <a:ext cx="7852029" cy="584776"/>
          </a:xfrm>
          <a:prstGeom prst="rect">
            <a:avLst/>
          </a:prstGeom>
        </p:spPr>
        <p:txBody>
          <a:bodyPr wrap="none">
            <a:spAutoFit/>
          </a:bodyPr>
          <a:lstStyle/>
          <a:p>
            <a:r>
              <a:rPr lang="en-US" sz="3200" b="1" dirty="0"/>
              <a:t>6TISCH Architecture – </a:t>
            </a:r>
            <a:r>
              <a:rPr lang="en-US" sz="3200" b="1" dirty="0" smtClean="0"/>
              <a:t>Forwarding Models</a:t>
            </a:r>
            <a:endParaRPr lang="en-US" sz="3200" dirty="0"/>
          </a:p>
        </p:txBody>
      </p:sp>
    </p:spTree>
    <p:extLst>
      <p:ext uri="{BB962C8B-B14F-4D97-AF65-F5344CB8AC3E}">
        <p14:creationId xmlns:p14="http://schemas.microsoft.com/office/powerpoint/2010/main" val="4125362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TBD</a:t>
            </a:r>
            <a:endParaRPr lang="en-US" sz="2800" b="1"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18</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15-15-0184-00)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295400"/>
            <a:ext cx="8763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Monday 9 March, PM2: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Status of </a:t>
            </a:r>
            <a:r>
              <a:rPr lang="en-US" sz="2800" dirty="0">
                <a:solidFill>
                  <a:srgbClr val="000000"/>
                </a:solidFill>
                <a:latin typeface="+mj-lt"/>
                <a:ea typeface="Lucida Grande"/>
                <a:cs typeface="Lucida Grande"/>
              </a:rPr>
              <a:t>IETF </a:t>
            </a:r>
            <a:r>
              <a:rPr lang="en-US" sz="2800" dirty="0" smtClean="0">
                <a:solidFill>
                  <a:srgbClr val="000000"/>
                </a:solidFill>
                <a:latin typeface="+mj-lt"/>
                <a:ea typeface="Lucida Grande"/>
                <a:cs typeface="Lucida Grande"/>
              </a:rPr>
              <a:t>6TiSCH</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Minimal</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RPL </a:t>
            </a:r>
            <a:r>
              <a:rPr lang="en-US" sz="2800" dirty="0" smtClean="0">
                <a:solidFill>
                  <a:srgbClr val="000000"/>
                </a:solidFill>
                <a:latin typeface="+mj-lt"/>
                <a:ea typeface="Lucida Grande"/>
                <a:cs typeface="Lucida Grande"/>
              </a:rPr>
              <a:t>overhead</a:t>
            </a:r>
          </a:p>
          <a:p>
            <a:pPr marL="1257300" lvl="2" indent="-342900">
              <a:buClr>
                <a:srgbClr val="FF0000"/>
              </a:buClr>
              <a:buFont typeface="Wingdings" charset="2"/>
              <a:buChar char="q"/>
            </a:pPr>
            <a:r>
              <a:rPr lang="en-US" sz="2800" dirty="0" err="1" smtClean="0">
                <a:solidFill>
                  <a:srgbClr val="000000"/>
                </a:solidFill>
                <a:latin typeface="+mj-lt"/>
                <a:ea typeface="Lucida Grande"/>
                <a:cs typeface="Lucida Grande"/>
              </a:rPr>
              <a:t>ReCharter</a:t>
            </a:r>
            <a:endParaRPr lang="en-US" sz="2800"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Next Meeting – </a:t>
            </a:r>
            <a:r>
              <a:rPr lang="en-US" sz="2800" dirty="0" smtClean="0">
                <a:solidFill>
                  <a:srgbClr val="000000"/>
                </a:solidFill>
                <a:latin typeface="+mj-lt"/>
                <a:ea typeface="Lucida Grande"/>
                <a:cs typeface="Lucida Grande"/>
              </a:rPr>
              <a:t>IETF93, Prague; 20 </a:t>
            </a:r>
            <a:r>
              <a:rPr lang="en-US" sz="2800" dirty="0" smtClean="0">
                <a:solidFill>
                  <a:srgbClr val="000000"/>
                </a:solidFill>
                <a:latin typeface="+mj-lt"/>
                <a:ea typeface="Lucida Grande"/>
                <a:cs typeface="Lucida Grande"/>
              </a:rPr>
              <a:t>– </a:t>
            </a:r>
            <a:r>
              <a:rPr lang="en-US" sz="2800" dirty="0" smtClean="0">
                <a:solidFill>
                  <a:srgbClr val="000000"/>
                </a:solidFill>
                <a:latin typeface="+mj-lt"/>
                <a:ea typeface="Lucida Grande"/>
                <a:cs typeface="Lucida Grande"/>
              </a:rPr>
              <a:t>25 July </a:t>
            </a:r>
            <a:r>
              <a:rPr lang="en-US" sz="2800" dirty="0" smtClean="0">
                <a:solidFill>
                  <a:srgbClr val="000000"/>
                </a:solidFill>
                <a:latin typeface="+mj-lt"/>
                <a:ea typeface="Lucida Grande"/>
                <a:cs typeface="Lucida Grande"/>
              </a:rPr>
              <a:t>2015</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7620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4114800" y="6324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Status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143000" y="1371600"/>
            <a:ext cx="6400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800100" lvl="1" indent="-342900">
              <a:buClr>
                <a:srgbClr val="FF0000"/>
              </a:buClr>
              <a:buFont typeface="Wingdings" charset="2"/>
              <a:buChar char="q"/>
            </a:pPr>
            <a:r>
              <a:rPr lang="en-US" sz="2000" dirty="0"/>
              <a:t>Completed last call for </a:t>
            </a:r>
            <a:r>
              <a:rPr lang="en-US" sz="2000" dirty="0" smtClean="0"/>
              <a:t>Architecture.</a:t>
            </a:r>
            <a:endParaRPr lang="en-US" sz="2000" dirty="0"/>
          </a:p>
          <a:p>
            <a:pPr marL="800100" lvl="1" indent="-342900">
              <a:buClr>
                <a:srgbClr val="FF0000"/>
              </a:buClr>
              <a:buFont typeface="Wingdings" charset="2"/>
              <a:buChar char="q"/>
            </a:pPr>
            <a:r>
              <a:rPr lang="en-US" sz="2000" dirty="0" smtClean="0"/>
              <a:t>Completed </a:t>
            </a:r>
            <a:r>
              <a:rPr lang="en-US" sz="2000" dirty="0" smtClean="0"/>
              <a:t>last call for </a:t>
            </a:r>
            <a:r>
              <a:rPr lang="en-US" sz="2000" dirty="0" smtClean="0"/>
              <a:t>Minimal</a:t>
            </a:r>
            <a:r>
              <a:rPr lang="en-US" sz="2000" dirty="0" smtClean="0"/>
              <a:t>.</a:t>
            </a:r>
          </a:p>
          <a:p>
            <a:pPr marL="800100" lvl="1" indent="-342900">
              <a:buClr>
                <a:srgbClr val="FF0000"/>
              </a:buClr>
              <a:buFont typeface="Wingdings" charset="2"/>
              <a:buChar char="q"/>
            </a:pPr>
            <a:r>
              <a:rPr lang="en-US" sz="2000" dirty="0" smtClean="0">
                <a:solidFill>
                  <a:srgbClr val="000000"/>
                </a:solidFill>
                <a:ea typeface="Lucida Grande"/>
                <a:cs typeface="Lucida Grande"/>
              </a:rPr>
              <a:t>Completed last call for CoAP </a:t>
            </a:r>
            <a:r>
              <a:rPr lang="en-US" sz="2000" dirty="0" smtClean="0">
                <a:solidFill>
                  <a:srgbClr val="000000"/>
                </a:solidFill>
                <a:ea typeface="Lucida Grande"/>
                <a:cs typeface="Lucida Grande"/>
              </a:rPr>
              <a:t>draft</a:t>
            </a:r>
            <a:endParaRPr lang="en-US" sz="2000" dirty="0" smtClean="0">
              <a:solidFill>
                <a:srgbClr val="000000"/>
              </a:solidFill>
              <a:ea typeface="Lucida Grande"/>
              <a:cs typeface="Lucida Grande"/>
            </a:endParaRPr>
          </a:p>
        </p:txBody>
      </p:sp>
    </p:spTree>
    <p:extLst>
      <p:ext uri="{BB962C8B-B14F-4D97-AF65-F5344CB8AC3E}">
        <p14:creationId xmlns:p14="http://schemas.microsoft.com/office/powerpoint/2010/main" val="366774573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a:t>
            </a:r>
            <a:r>
              <a:rPr lang="en-US" b="1" dirty="0" smtClean="0">
                <a:latin typeface="Times New Roman" charset="0"/>
                <a:ea typeface="ＭＳ Ｐゴシック" charset="0"/>
                <a:cs typeface="ＭＳ Ｐゴシック" charset="0"/>
              </a:rPr>
              <a:t>Status - Dependencies</a:t>
            </a:r>
            <a:endParaRPr lang="en-US" b="1" dirty="0">
              <a:solidFill>
                <a:srgbClr val="000000"/>
              </a:solidFill>
              <a:ea typeface="Lucida Grande"/>
              <a:cs typeface="Lucida Grande"/>
            </a:endParaRPr>
          </a:p>
        </p:txBody>
      </p:sp>
      <p:pic>
        <p:nvPicPr>
          <p:cNvPr id="3" name="Picture 2"/>
          <p:cNvPicPr>
            <a:picLocks noChangeAspect="1"/>
          </p:cNvPicPr>
          <p:nvPr/>
        </p:nvPicPr>
        <p:blipFill>
          <a:blip r:embed="rId3"/>
          <a:stretch>
            <a:fillRect/>
          </a:stretch>
        </p:blipFill>
        <p:spPr>
          <a:xfrm>
            <a:off x="0" y="1143000"/>
            <a:ext cx="9144000" cy="4800600"/>
          </a:xfrm>
          <a:prstGeom prst="rect">
            <a:avLst/>
          </a:prstGeom>
        </p:spPr>
      </p:pic>
    </p:spTree>
    <p:extLst>
      <p:ext uri="{BB962C8B-B14F-4D97-AF65-F5344CB8AC3E}">
        <p14:creationId xmlns:p14="http://schemas.microsoft.com/office/powerpoint/2010/main" val="25175997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32276</TotalTime>
  <Words>2486</Words>
  <Application>Microsoft Macintosh PowerPoint</Application>
  <PresentationFormat>On-screen Show (4:3)</PresentationFormat>
  <Paragraphs>285</Paragraphs>
  <Slides>21</Slides>
  <Notes>15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PowerPoint Presentation</vt:lpstr>
      <vt:lpstr>IG 6T Meeting Goals (Agenda 15-15-0184-00)</vt:lpstr>
      <vt:lpstr>Instructions for the WG Chair</vt:lpstr>
      <vt:lpstr>Participants, Patents, and Duty to Inform</vt:lpstr>
      <vt:lpstr>Patent Related Links</vt:lpstr>
      <vt:lpstr>Call for Potentially Essential Patents</vt:lpstr>
      <vt:lpstr>Other Guidelines for IEEE WG Meetings</vt:lpstr>
      <vt:lpstr>6TISCH Status</vt:lpstr>
      <vt:lpstr>6TISCH Status - Dependencies</vt:lpstr>
      <vt:lpstr>6TISCH Minimal (r6) - Intent</vt:lpstr>
      <vt:lpstr>6TISCH Minimal Issues – References to 802.15.4</vt:lpstr>
      <vt:lpstr>6TISCH Minimal Issues – Security</vt:lpstr>
      <vt:lpstr>6TISCH Architecture (r7)– Intent https://tools.ietf.org/html/draft-ietf-6tisch-architecture-07</vt:lpstr>
      <vt:lpstr>PowerPoint Presentation</vt:lpstr>
      <vt:lpstr>PowerPoint Presentation</vt:lpstr>
      <vt:lpstr>PowerPoint Presentation</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Vancouver</dc:title>
  <dc:subject>IEEE 802.15 &lt;IG 6tisch Opening/Closing Report&gt;</dc:subject>
  <dc:creator>Pat Kinney</dc:creator>
  <cp:keywords/>
  <dc:description>&lt;15-15-0350-00-00IG6t&gt;</dc:description>
  <cp:lastModifiedBy>Pat Kinney</cp:lastModifiedBy>
  <cp:revision>589</cp:revision>
  <cp:lastPrinted>1998-02-10T13:28:06Z</cp:lastPrinted>
  <dcterms:created xsi:type="dcterms:W3CDTF">2009-07-12T16:25:16Z</dcterms:created>
  <dcterms:modified xsi:type="dcterms:W3CDTF">2015-05-11T19:19:18Z</dcterms:modified>
  <cp:category/>
</cp:coreProperties>
</file>