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96" r:id="rId3"/>
    <p:sldId id="278" r:id="rId4"/>
    <p:sldId id="280" r:id="rId5"/>
    <p:sldId id="279" r:id="rId6"/>
    <p:sldId id="303" r:id="rId7"/>
    <p:sldId id="301" r:id="rId8"/>
    <p:sldId id="286" r:id="rId9"/>
    <p:sldId id="287" r:id="rId10"/>
    <p:sldId id="291" r:id="rId11"/>
    <p:sldId id="288" r:id="rId12"/>
    <p:sldId id="289" r:id="rId13"/>
    <p:sldId id="265" r:id="rId14"/>
    <p:sldId id="297" r:id="rId15"/>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38" autoAdjust="0"/>
    <p:restoredTop sz="85784" autoAdjust="0"/>
  </p:normalViewPr>
  <p:slideViewPr>
    <p:cSldViewPr>
      <p:cViewPr varScale="1">
        <p:scale>
          <a:sx n="114" d="100"/>
          <a:sy n="114" d="100"/>
        </p:scale>
        <p:origin x="-147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2478" y="-12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study\&#12304;&#65300;&#12305;&#36817;&#20621;MIMO\20150908%20&#20449;&#23398;&#12477;&#22823;\20150908%20&#20449;&#23398;&#12477;&#22823;_MSA_MSA&#23455;&#28204;&#12481;&#12515;&#12493;&#12523;.xlsx" TargetMode="Externa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hiraga\&#30740;&#31350;\&#12304;&#65299;&#12305;60G&#38283;&#30330;\&#9670;&#27161;&#28310;&#21270;IEEE802\&#9675;&#27161;&#28310;&#21270;_802.15_SG100G\20150206%20MSA&#12398;&#12481;&#12515;&#12493;&#12523;&#12514;&#12487;&#12523;\CMD\3e&#29992;CMD_&#26368;&#36969;&#32032;&#23376;&#38291;&#38548;.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37870271261087"/>
          <c:y val="4.1820212004825656E-2"/>
          <c:w val="0.78461978326357895"/>
          <c:h val="0.85638695930527631"/>
        </c:manualLayout>
      </c:layout>
      <c:scatterChart>
        <c:scatterStyle val="smoothMarker"/>
        <c:varyColors val="0"/>
        <c:ser>
          <c:idx val="0"/>
          <c:order val="0"/>
          <c:tx>
            <c:strRef>
              <c:f>MSA吸収_MSA筐体!$W$4</c:f>
              <c:strCache>
                <c:ptCount val="1"/>
                <c:pt idx="0">
                  <c:v>40mm</c:v>
                </c:pt>
              </c:strCache>
            </c:strRef>
          </c:tx>
          <c:spPr>
            <a:ln w="3175">
              <a:solidFill>
                <a:schemeClr val="tx1"/>
              </a:solidFill>
            </a:ln>
          </c:spPr>
          <c:marker>
            <c:symbol val="none"/>
          </c:marker>
          <c:xVal>
            <c:numRef>
              <c:f>MSA吸収_MSA筐体!$U$5:$U$216</c:f>
              <c:numCache>
                <c:formatCode>General</c:formatCode>
                <c:ptCount val="212"/>
                <c:pt idx="0">
                  <c:v>-1</c:v>
                </c:pt>
                <c:pt idx="1">
                  <c:v>-0.88889000000000007</c:v>
                </c:pt>
                <c:pt idx="2">
                  <c:v>-0.77778000000000003</c:v>
                </c:pt>
                <c:pt idx="3">
                  <c:v>-0.6666700000000001</c:v>
                </c:pt>
                <c:pt idx="4">
                  <c:v>-0.55555999999999994</c:v>
                </c:pt>
                <c:pt idx="5">
                  <c:v>-0.44444000000000006</c:v>
                </c:pt>
                <c:pt idx="6">
                  <c:v>-0.33333000000000007</c:v>
                </c:pt>
                <c:pt idx="7">
                  <c:v>-0.22222000000000003</c:v>
                </c:pt>
                <c:pt idx="8">
                  <c:v>-0.11111000000000001</c:v>
                </c:pt>
                <c:pt idx="9">
                  <c:v>0</c:v>
                </c:pt>
                <c:pt idx="10">
                  <c:v>0.11111000000000001</c:v>
                </c:pt>
                <c:pt idx="11">
                  <c:v>0.22222000000000003</c:v>
                </c:pt>
                <c:pt idx="12">
                  <c:v>0.33333000000000007</c:v>
                </c:pt>
                <c:pt idx="13">
                  <c:v>0.44444000000000006</c:v>
                </c:pt>
                <c:pt idx="14">
                  <c:v>0.55555999999999994</c:v>
                </c:pt>
                <c:pt idx="15">
                  <c:v>0.6666700000000001</c:v>
                </c:pt>
                <c:pt idx="16">
                  <c:v>0.77778000000000003</c:v>
                </c:pt>
                <c:pt idx="17">
                  <c:v>0.88889000000000007</c:v>
                </c:pt>
                <c:pt idx="18">
                  <c:v>1</c:v>
                </c:pt>
                <c:pt idx="19">
                  <c:v>1.1111</c:v>
                </c:pt>
                <c:pt idx="20">
                  <c:v>1.2222</c:v>
                </c:pt>
                <c:pt idx="21">
                  <c:v>1.3332999999999997</c:v>
                </c:pt>
                <c:pt idx="22">
                  <c:v>1.4443999999999997</c:v>
                </c:pt>
                <c:pt idx="23">
                  <c:v>1.5555999999999999</c:v>
                </c:pt>
                <c:pt idx="24">
                  <c:v>1.6667000000000001</c:v>
                </c:pt>
                <c:pt idx="25">
                  <c:v>1.7778</c:v>
                </c:pt>
                <c:pt idx="26">
                  <c:v>1.8889</c:v>
                </c:pt>
                <c:pt idx="27">
                  <c:v>2</c:v>
                </c:pt>
                <c:pt idx="28">
                  <c:v>2.1111</c:v>
                </c:pt>
                <c:pt idx="29">
                  <c:v>2.2222</c:v>
                </c:pt>
                <c:pt idx="30">
                  <c:v>2.3332999999999995</c:v>
                </c:pt>
                <c:pt idx="31">
                  <c:v>2.4443999999999999</c:v>
                </c:pt>
                <c:pt idx="32">
                  <c:v>2.5555999999999996</c:v>
                </c:pt>
                <c:pt idx="33">
                  <c:v>2.6667000000000001</c:v>
                </c:pt>
                <c:pt idx="34">
                  <c:v>2.7778</c:v>
                </c:pt>
                <c:pt idx="35">
                  <c:v>2.8889</c:v>
                </c:pt>
                <c:pt idx="36">
                  <c:v>3</c:v>
                </c:pt>
                <c:pt idx="37">
                  <c:v>3.1111</c:v>
                </c:pt>
                <c:pt idx="38">
                  <c:v>3.2222</c:v>
                </c:pt>
                <c:pt idx="39">
                  <c:v>3.3332999999999995</c:v>
                </c:pt>
                <c:pt idx="40">
                  <c:v>3.4443999999999999</c:v>
                </c:pt>
                <c:pt idx="41">
                  <c:v>3.5555999999999996</c:v>
                </c:pt>
                <c:pt idx="42">
                  <c:v>3.6667000000000001</c:v>
                </c:pt>
                <c:pt idx="43">
                  <c:v>3.7778</c:v>
                </c:pt>
                <c:pt idx="44">
                  <c:v>3.8889</c:v>
                </c:pt>
                <c:pt idx="45">
                  <c:v>4</c:v>
                </c:pt>
                <c:pt idx="46">
                  <c:v>4.1110999999999995</c:v>
                </c:pt>
                <c:pt idx="47">
                  <c:v>4.2222</c:v>
                </c:pt>
                <c:pt idx="48">
                  <c:v>4.3333000000000004</c:v>
                </c:pt>
                <c:pt idx="49">
                  <c:v>4.4443999999999999</c:v>
                </c:pt>
                <c:pt idx="50">
                  <c:v>4.5556000000000001</c:v>
                </c:pt>
                <c:pt idx="51">
                  <c:v>4.6666999999999996</c:v>
                </c:pt>
                <c:pt idx="52">
                  <c:v>4.7778</c:v>
                </c:pt>
                <c:pt idx="53">
                  <c:v>4.8888999999999996</c:v>
                </c:pt>
                <c:pt idx="54">
                  <c:v>5</c:v>
                </c:pt>
                <c:pt idx="55">
                  <c:v>5.1110999999999995</c:v>
                </c:pt>
                <c:pt idx="56">
                  <c:v>5.2222</c:v>
                </c:pt>
                <c:pt idx="57">
                  <c:v>5.3333000000000004</c:v>
                </c:pt>
                <c:pt idx="58">
                  <c:v>5.4443999999999999</c:v>
                </c:pt>
                <c:pt idx="59">
                  <c:v>5.5556000000000001</c:v>
                </c:pt>
                <c:pt idx="60">
                  <c:v>5.6666999999999996</c:v>
                </c:pt>
                <c:pt idx="61">
                  <c:v>5.7778</c:v>
                </c:pt>
                <c:pt idx="62">
                  <c:v>5.8888999999999996</c:v>
                </c:pt>
                <c:pt idx="63">
                  <c:v>6</c:v>
                </c:pt>
                <c:pt idx="64">
                  <c:v>6.1110999999999995</c:v>
                </c:pt>
                <c:pt idx="65">
                  <c:v>6.2222</c:v>
                </c:pt>
                <c:pt idx="66">
                  <c:v>6.3333000000000004</c:v>
                </c:pt>
                <c:pt idx="67">
                  <c:v>6.4443999999999999</c:v>
                </c:pt>
                <c:pt idx="68">
                  <c:v>6.5556000000000001</c:v>
                </c:pt>
                <c:pt idx="69">
                  <c:v>6.6666999999999996</c:v>
                </c:pt>
                <c:pt idx="70">
                  <c:v>6.7778</c:v>
                </c:pt>
                <c:pt idx="71">
                  <c:v>6.8888999999999996</c:v>
                </c:pt>
                <c:pt idx="72">
                  <c:v>7</c:v>
                </c:pt>
                <c:pt idx="73">
                  <c:v>7.1110999999999995</c:v>
                </c:pt>
                <c:pt idx="74">
                  <c:v>7.2222</c:v>
                </c:pt>
                <c:pt idx="75">
                  <c:v>7.3333000000000004</c:v>
                </c:pt>
                <c:pt idx="76">
                  <c:v>7.4443999999999999</c:v>
                </c:pt>
                <c:pt idx="77">
                  <c:v>7.5556000000000001</c:v>
                </c:pt>
                <c:pt idx="78">
                  <c:v>7.6666999999999996</c:v>
                </c:pt>
                <c:pt idx="79">
                  <c:v>7.7778</c:v>
                </c:pt>
                <c:pt idx="80">
                  <c:v>7.8888999999999996</c:v>
                </c:pt>
                <c:pt idx="81">
                  <c:v>8</c:v>
                </c:pt>
                <c:pt idx="82">
                  <c:v>8.1110999999999986</c:v>
                </c:pt>
                <c:pt idx="83">
                  <c:v>8.2221999999999991</c:v>
                </c:pt>
                <c:pt idx="84">
                  <c:v>8.3333000000000013</c:v>
                </c:pt>
                <c:pt idx="85">
                  <c:v>8.4444000000000017</c:v>
                </c:pt>
                <c:pt idx="86">
                  <c:v>8.5556000000000019</c:v>
                </c:pt>
                <c:pt idx="87">
                  <c:v>8.6667000000000005</c:v>
                </c:pt>
                <c:pt idx="88">
                  <c:v>8.7778000000000009</c:v>
                </c:pt>
                <c:pt idx="89">
                  <c:v>8.8889000000000014</c:v>
                </c:pt>
                <c:pt idx="90">
                  <c:v>9</c:v>
                </c:pt>
                <c:pt idx="91">
                  <c:v>9.1110999999999986</c:v>
                </c:pt>
                <c:pt idx="92">
                  <c:v>9.2221999999999991</c:v>
                </c:pt>
                <c:pt idx="93">
                  <c:v>9.3333000000000013</c:v>
                </c:pt>
                <c:pt idx="94">
                  <c:v>9.4444000000000017</c:v>
                </c:pt>
                <c:pt idx="95">
                  <c:v>9.5556000000000019</c:v>
                </c:pt>
                <c:pt idx="96">
                  <c:v>9.6667000000000005</c:v>
                </c:pt>
                <c:pt idx="97">
                  <c:v>9.7778000000000009</c:v>
                </c:pt>
                <c:pt idx="98">
                  <c:v>9.8889000000000014</c:v>
                </c:pt>
                <c:pt idx="99">
                  <c:v>10</c:v>
                </c:pt>
                <c:pt idx="100">
                  <c:v>10.111000000000001</c:v>
                </c:pt>
                <c:pt idx="101">
                  <c:v>10.222</c:v>
                </c:pt>
                <c:pt idx="102">
                  <c:v>10.333</c:v>
                </c:pt>
                <c:pt idx="103">
                  <c:v>10.444000000000001</c:v>
                </c:pt>
                <c:pt idx="104">
                  <c:v>10.556000000000003</c:v>
                </c:pt>
                <c:pt idx="105">
                  <c:v>10.667</c:v>
                </c:pt>
                <c:pt idx="106">
                  <c:v>10.777999999999999</c:v>
                </c:pt>
                <c:pt idx="107">
                  <c:v>10.889000000000001</c:v>
                </c:pt>
                <c:pt idx="108">
                  <c:v>11</c:v>
                </c:pt>
                <c:pt idx="109">
                  <c:v>11.111000000000001</c:v>
                </c:pt>
                <c:pt idx="110">
                  <c:v>11.222</c:v>
                </c:pt>
                <c:pt idx="111">
                  <c:v>11.333</c:v>
                </c:pt>
                <c:pt idx="112">
                  <c:v>11.444000000000001</c:v>
                </c:pt>
                <c:pt idx="113">
                  <c:v>11.556000000000003</c:v>
                </c:pt>
                <c:pt idx="114">
                  <c:v>11.667</c:v>
                </c:pt>
                <c:pt idx="115">
                  <c:v>11.777999999999999</c:v>
                </c:pt>
                <c:pt idx="116">
                  <c:v>11.889000000000001</c:v>
                </c:pt>
                <c:pt idx="117">
                  <c:v>12</c:v>
                </c:pt>
                <c:pt idx="118">
                  <c:v>12.111000000000001</c:v>
                </c:pt>
                <c:pt idx="119">
                  <c:v>12.222</c:v>
                </c:pt>
                <c:pt idx="120">
                  <c:v>12.333</c:v>
                </c:pt>
                <c:pt idx="121">
                  <c:v>12.444000000000001</c:v>
                </c:pt>
                <c:pt idx="122">
                  <c:v>12.556000000000003</c:v>
                </c:pt>
                <c:pt idx="123">
                  <c:v>12.667</c:v>
                </c:pt>
                <c:pt idx="124">
                  <c:v>12.777999999999999</c:v>
                </c:pt>
                <c:pt idx="125">
                  <c:v>12.889000000000001</c:v>
                </c:pt>
                <c:pt idx="126">
                  <c:v>13</c:v>
                </c:pt>
                <c:pt idx="127">
                  <c:v>13.111000000000001</c:v>
                </c:pt>
                <c:pt idx="128">
                  <c:v>13.222</c:v>
                </c:pt>
                <c:pt idx="129">
                  <c:v>13.333</c:v>
                </c:pt>
                <c:pt idx="130">
                  <c:v>13.444000000000001</c:v>
                </c:pt>
                <c:pt idx="131">
                  <c:v>13.556000000000003</c:v>
                </c:pt>
                <c:pt idx="132">
                  <c:v>13.667</c:v>
                </c:pt>
                <c:pt idx="133">
                  <c:v>13.777999999999999</c:v>
                </c:pt>
                <c:pt idx="134">
                  <c:v>13.889000000000001</c:v>
                </c:pt>
                <c:pt idx="135">
                  <c:v>14</c:v>
                </c:pt>
                <c:pt idx="136">
                  <c:v>14.111000000000001</c:v>
                </c:pt>
                <c:pt idx="137">
                  <c:v>14.222</c:v>
                </c:pt>
                <c:pt idx="138">
                  <c:v>14.333</c:v>
                </c:pt>
                <c:pt idx="139">
                  <c:v>14.444000000000001</c:v>
                </c:pt>
                <c:pt idx="140">
                  <c:v>14.556000000000003</c:v>
                </c:pt>
                <c:pt idx="141">
                  <c:v>14.667</c:v>
                </c:pt>
                <c:pt idx="142">
                  <c:v>14.777999999999999</c:v>
                </c:pt>
                <c:pt idx="143">
                  <c:v>14.889000000000001</c:v>
                </c:pt>
                <c:pt idx="144">
                  <c:v>15</c:v>
                </c:pt>
                <c:pt idx="145">
                  <c:v>15.111000000000001</c:v>
                </c:pt>
                <c:pt idx="146">
                  <c:v>15.222</c:v>
                </c:pt>
                <c:pt idx="147">
                  <c:v>15.333</c:v>
                </c:pt>
                <c:pt idx="148">
                  <c:v>15.444000000000001</c:v>
                </c:pt>
                <c:pt idx="149">
                  <c:v>15.556000000000003</c:v>
                </c:pt>
                <c:pt idx="150">
                  <c:v>15.667</c:v>
                </c:pt>
                <c:pt idx="151">
                  <c:v>15.777999999999999</c:v>
                </c:pt>
                <c:pt idx="152">
                  <c:v>15.889000000000001</c:v>
                </c:pt>
                <c:pt idx="153">
                  <c:v>16</c:v>
                </c:pt>
                <c:pt idx="154">
                  <c:v>16.111000000000004</c:v>
                </c:pt>
                <c:pt idx="155">
                  <c:v>16.221999999999998</c:v>
                </c:pt>
                <c:pt idx="156">
                  <c:v>16.332999999999995</c:v>
                </c:pt>
                <c:pt idx="157">
                  <c:v>16.443999999999996</c:v>
                </c:pt>
                <c:pt idx="158">
                  <c:v>16.556000000000001</c:v>
                </c:pt>
                <c:pt idx="159">
                  <c:v>16.667000000000005</c:v>
                </c:pt>
                <c:pt idx="160">
                  <c:v>16.777999999999999</c:v>
                </c:pt>
                <c:pt idx="161">
                  <c:v>16.888999999999996</c:v>
                </c:pt>
                <c:pt idx="162">
                  <c:v>17</c:v>
                </c:pt>
                <c:pt idx="163">
                  <c:v>17.111000000000004</c:v>
                </c:pt>
                <c:pt idx="164">
                  <c:v>17.221999999999998</c:v>
                </c:pt>
                <c:pt idx="165">
                  <c:v>17.332999999999995</c:v>
                </c:pt>
                <c:pt idx="166">
                  <c:v>17.443999999999996</c:v>
                </c:pt>
                <c:pt idx="167">
                  <c:v>17.556000000000001</c:v>
                </c:pt>
                <c:pt idx="168">
                  <c:v>17.667000000000005</c:v>
                </c:pt>
                <c:pt idx="169">
                  <c:v>17.777999999999999</c:v>
                </c:pt>
                <c:pt idx="170">
                  <c:v>17.888999999999996</c:v>
                </c:pt>
                <c:pt idx="171">
                  <c:v>18</c:v>
                </c:pt>
                <c:pt idx="172">
                  <c:v>18.111000000000004</c:v>
                </c:pt>
                <c:pt idx="173">
                  <c:v>18.221999999999998</c:v>
                </c:pt>
                <c:pt idx="174">
                  <c:v>18.332999999999995</c:v>
                </c:pt>
                <c:pt idx="175">
                  <c:v>18.443999999999996</c:v>
                </c:pt>
                <c:pt idx="176">
                  <c:v>18.556000000000001</c:v>
                </c:pt>
                <c:pt idx="177">
                  <c:v>18.667000000000005</c:v>
                </c:pt>
                <c:pt idx="178">
                  <c:v>18.777999999999999</c:v>
                </c:pt>
                <c:pt idx="179">
                  <c:v>18.888999999999996</c:v>
                </c:pt>
                <c:pt idx="180">
                  <c:v>19</c:v>
                </c:pt>
                <c:pt idx="181">
                  <c:v>19.111000000000004</c:v>
                </c:pt>
                <c:pt idx="182">
                  <c:v>19.221999999999998</c:v>
                </c:pt>
                <c:pt idx="183">
                  <c:v>19.332999999999995</c:v>
                </c:pt>
                <c:pt idx="184">
                  <c:v>19.443999999999996</c:v>
                </c:pt>
                <c:pt idx="185">
                  <c:v>19.556000000000001</c:v>
                </c:pt>
                <c:pt idx="186">
                  <c:v>19.667000000000005</c:v>
                </c:pt>
                <c:pt idx="187">
                  <c:v>19.777999999999999</c:v>
                </c:pt>
                <c:pt idx="188">
                  <c:v>19.888999999999996</c:v>
                </c:pt>
                <c:pt idx="189">
                  <c:v>20</c:v>
                </c:pt>
                <c:pt idx="190">
                  <c:v>20.111000000000004</c:v>
                </c:pt>
                <c:pt idx="191">
                  <c:v>20.221999999999998</c:v>
                </c:pt>
                <c:pt idx="192">
                  <c:v>20.332999999999995</c:v>
                </c:pt>
                <c:pt idx="193">
                  <c:v>20.443999999999996</c:v>
                </c:pt>
                <c:pt idx="194">
                  <c:v>20.556000000000001</c:v>
                </c:pt>
                <c:pt idx="195">
                  <c:v>20.667000000000005</c:v>
                </c:pt>
                <c:pt idx="196">
                  <c:v>20.777999999999999</c:v>
                </c:pt>
                <c:pt idx="197">
                  <c:v>20.888999999999996</c:v>
                </c:pt>
                <c:pt idx="198">
                  <c:v>21</c:v>
                </c:pt>
                <c:pt idx="199">
                  <c:v>21.111000000000004</c:v>
                </c:pt>
                <c:pt idx="200">
                  <c:v>21.221999999999998</c:v>
                </c:pt>
                <c:pt idx="201">
                  <c:v>21.332999999999995</c:v>
                </c:pt>
                <c:pt idx="202">
                  <c:v>21.443999999999996</c:v>
                </c:pt>
                <c:pt idx="203">
                  <c:v>21.556000000000001</c:v>
                </c:pt>
                <c:pt idx="204">
                  <c:v>21.667000000000005</c:v>
                </c:pt>
                <c:pt idx="205">
                  <c:v>21.777999999999999</c:v>
                </c:pt>
                <c:pt idx="206">
                  <c:v>21.888999999999996</c:v>
                </c:pt>
                <c:pt idx="207">
                  <c:v>22</c:v>
                </c:pt>
                <c:pt idx="208">
                  <c:v>22.111000000000004</c:v>
                </c:pt>
                <c:pt idx="209">
                  <c:v>22.221999999999998</c:v>
                </c:pt>
                <c:pt idx="210">
                  <c:v>22.332999999999995</c:v>
                </c:pt>
                <c:pt idx="211">
                  <c:v>22.443999999999996</c:v>
                </c:pt>
              </c:numCache>
            </c:numRef>
          </c:xVal>
          <c:yVal>
            <c:numRef>
              <c:f>MSA吸収_MSA筐体!$W$5:$W$216</c:f>
              <c:numCache>
                <c:formatCode>General</c:formatCode>
                <c:ptCount val="212"/>
                <c:pt idx="0">
                  <c:v>-50.785660888136114</c:v>
                </c:pt>
                <c:pt idx="1">
                  <c:v>-50.019307042256266</c:v>
                </c:pt>
                <c:pt idx="2">
                  <c:v>-46.735904349751337</c:v>
                </c:pt>
                <c:pt idx="3">
                  <c:v>-53.840291542418726</c:v>
                </c:pt>
                <c:pt idx="4">
                  <c:v>-39.889596861829204</c:v>
                </c:pt>
                <c:pt idx="5">
                  <c:v>-37.558471979117073</c:v>
                </c:pt>
                <c:pt idx="6">
                  <c:v>-36.077101064813455</c:v>
                </c:pt>
                <c:pt idx="7">
                  <c:v>-34.508239704370894</c:v>
                </c:pt>
                <c:pt idx="8">
                  <c:v>-7.9754055392061458</c:v>
                </c:pt>
                <c:pt idx="9">
                  <c:v>0</c:v>
                </c:pt>
                <c:pt idx="10">
                  <c:v>-4.4912549135438535</c:v>
                </c:pt>
                <c:pt idx="11">
                  <c:v>-12.318718493690975</c:v>
                </c:pt>
                <c:pt idx="12">
                  <c:v>-13.82286825011316</c:v>
                </c:pt>
                <c:pt idx="13">
                  <c:v>-26.445556863267768</c:v>
                </c:pt>
                <c:pt idx="14">
                  <c:v>-29.328288013396232</c:v>
                </c:pt>
                <c:pt idx="15">
                  <c:v>-38.295559486285541</c:v>
                </c:pt>
                <c:pt idx="16">
                  <c:v>-43.002558136640438</c:v>
                </c:pt>
                <c:pt idx="17">
                  <c:v>-43.456004937511494</c:v>
                </c:pt>
                <c:pt idx="18">
                  <c:v>-50.152342011750179</c:v>
                </c:pt>
                <c:pt idx="19">
                  <c:v>-45.741550497151835</c:v>
                </c:pt>
                <c:pt idx="20">
                  <c:v>-54.48369381128397</c:v>
                </c:pt>
                <c:pt idx="21">
                  <c:v>-47.210572535480615</c:v>
                </c:pt>
                <c:pt idx="22">
                  <c:v>-40.64145139565278</c:v>
                </c:pt>
                <c:pt idx="23">
                  <c:v>-50.862817047306052</c:v>
                </c:pt>
                <c:pt idx="24">
                  <c:v>-54.751348128958661</c:v>
                </c:pt>
                <c:pt idx="25">
                  <c:v>-48.642780791606569</c:v>
                </c:pt>
                <c:pt idx="26">
                  <c:v>-52.783233294737322</c:v>
                </c:pt>
                <c:pt idx="27">
                  <c:v>-53.133647050868667</c:v>
                </c:pt>
                <c:pt idx="28">
                  <c:v>-54.879858575964896</c:v>
                </c:pt>
                <c:pt idx="29">
                  <c:v>-60.152676414544302</c:v>
                </c:pt>
                <c:pt idx="30">
                  <c:v>-57.24359284020079</c:v>
                </c:pt>
                <c:pt idx="31">
                  <c:v>-64.545780414789888</c:v>
                </c:pt>
                <c:pt idx="32">
                  <c:v>-63.747229481559103</c:v>
                </c:pt>
                <c:pt idx="33">
                  <c:v>-66.092786128768878</c:v>
                </c:pt>
                <c:pt idx="34">
                  <c:v>-70.286591235071043</c:v>
                </c:pt>
                <c:pt idx="35">
                  <c:v>-68.825376571740307</c:v>
                </c:pt>
                <c:pt idx="36">
                  <c:v>-63.835083237160532</c:v>
                </c:pt>
                <c:pt idx="37">
                  <c:v>-63.320753902616062</c:v>
                </c:pt>
                <c:pt idx="38">
                  <c:v>-63.706359780766086</c:v>
                </c:pt>
                <c:pt idx="39">
                  <c:v>-60.861766980551089</c:v>
                </c:pt>
                <c:pt idx="40">
                  <c:v>-63.075794523325008</c:v>
                </c:pt>
                <c:pt idx="41">
                  <c:v>-65.036244401667375</c:v>
                </c:pt>
                <c:pt idx="42">
                  <c:v>-60.108204661373492</c:v>
                </c:pt>
                <c:pt idx="43">
                  <c:v>-66.284922586676316</c:v>
                </c:pt>
                <c:pt idx="44">
                  <c:v>-62.955332006160162</c:v>
                </c:pt>
                <c:pt idx="45">
                  <c:v>-58.341301268860477</c:v>
                </c:pt>
                <c:pt idx="46">
                  <c:v>-59.773341912802081</c:v>
                </c:pt>
                <c:pt idx="47">
                  <c:v>-60.57534029766672</c:v>
                </c:pt>
                <c:pt idx="48">
                  <c:v>-63.102315402284248</c:v>
                </c:pt>
                <c:pt idx="49">
                  <c:v>-68.448236926948226</c:v>
                </c:pt>
                <c:pt idx="50">
                  <c:v>-65.331221686102609</c:v>
                </c:pt>
                <c:pt idx="51">
                  <c:v>-65.730261737088668</c:v>
                </c:pt>
                <c:pt idx="52">
                  <c:v>-70.302138992977021</c:v>
                </c:pt>
                <c:pt idx="53">
                  <c:v>-73.886395979756159</c:v>
                </c:pt>
                <c:pt idx="54">
                  <c:v>-76.154900104044515</c:v>
                </c:pt>
                <c:pt idx="55">
                  <c:v>-76.206982119344786</c:v>
                </c:pt>
                <c:pt idx="56">
                  <c:v>-73.808876291215569</c:v>
                </c:pt>
                <c:pt idx="57">
                  <c:v>-76.918185904943243</c:v>
                </c:pt>
                <c:pt idx="58">
                  <c:v>-74.979646894747304</c:v>
                </c:pt>
                <c:pt idx="59">
                  <c:v>-77.134858615981443</c:v>
                </c:pt>
                <c:pt idx="60">
                  <c:v>-73.601272336937313</c:v>
                </c:pt>
                <c:pt idx="61">
                  <c:v>-70.914450994142499</c:v>
                </c:pt>
                <c:pt idx="62">
                  <c:v>-67.785754849420115</c:v>
                </c:pt>
                <c:pt idx="63">
                  <c:v>-66.87153977262723</c:v>
                </c:pt>
                <c:pt idx="64">
                  <c:v>-66.024260575515058</c:v>
                </c:pt>
                <c:pt idx="65">
                  <c:v>-62.385865899796038</c:v>
                </c:pt>
                <c:pt idx="66">
                  <c:v>-68.712707543478032</c:v>
                </c:pt>
                <c:pt idx="67">
                  <c:v>-69.211937962624319</c:v>
                </c:pt>
                <c:pt idx="68">
                  <c:v>-72.187282113882944</c:v>
                </c:pt>
                <c:pt idx="69">
                  <c:v>-72.478755573289135</c:v>
                </c:pt>
                <c:pt idx="70">
                  <c:v>-71.895956553161668</c:v>
                </c:pt>
                <c:pt idx="71">
                  <c:v>-66.883600748373965</c:v>
                </c:pt>
                <c:pt idx="72">
                  <c:v>-70.900392281275714</c:v>
                </c:pt>
                <c:pt idx="73">
                  <c:v>-74.551608430748161</c:v>
                </c:pt>
                <c:pt idx="74">
                  <c:v>-69.772422673764027</c:v>
                </c:pt>
                <c:pt idx="75">
                  <c:v>-75.19597960639328</c:v>
                </c:pt>
                <c:pt idx="76">
                  <c:v>-73.089801916832499</c:v>
                </c:pt>
                <c:pt idx="77">
                  <c:v>-73.85151059447908</c:v>
                </c:pt>
                <c:pt idx="78">
                  <c:v>-73.284378303965241</c:v>
                </c:pt>
                <c:pt idx="79">
                  <c:v>-79.100810642722152</c:v>
                </c:pt>
                <c:pt idx="80">
                  <c:v>-80.683319282386051</c:v>
                </c:pt>
                <c:pt idx="81">
                  <c:v>-77.791122938026504</c:v>
                </c:pt>
                <c:pt idx="82">
                  <c:v>-76.915540123167645</c:v>
                </c:pt>
                <c:pt idx="83">
                  <c:v>-75.927121797821428</c:v>
                </c:pt>
                <c:pt idx="84">
                  <c:v>-78.250222526776682</c:v>
                </c:pt>
                <c:pt idx="85">
                  <c:v>-64.738831966743788</c:v>
                </c:pt>
                <c:pt idx="86">
                  <c:v>-65.328651353012702</c:v>
                </c:pt>
                <c:pt idx="87">
                  <c:v>-70.885587073666343</c:v>
                </c:pt>
                <c:pt idx="88">
                  <c:v>-66.137574120314113</c:v>
                </c:pt>
                <c:pt idx="89">
                  <c:v>-69.709057896097818</c:v>
                </c:pt>
                <c:pt idx="90">
                  <c:v>-73.193178556037438</c:v>
                </c:pt>
                <c:pt idx="91">
                  <c:v>-75.142547990342024</c:v>
                </c:pt>
                <c:pt idx="92">
                  <c:v>-69.96292180435789</c:v>
                </c:pt>
                <c:pt idx="93">
                  <c:v>-65.523855872745941</c:v>
                </c:pt>
                <c:pt idx="94">
                  <c:v>-62.960435849449389</c:v>
                </c:pt>
                <c:pt idx="95">
                  <c:v>-66.216113752855136</c:v>
                </c:pt>
                <c:pt idx="96">
                  <c:v>-78.181569784828255</c:v>
                </c:pt>
                <c:pt idx="97">
                  <c:v>-69.191252330082449</c:v>
                </c:pt>
                <c:pt idx="98">
                  <c:v>-66.714942000199102</c:v>
                </c:pt>
                <c:pt idx="99">
                  <c:v>-70.189506392469454</c:v>
                </c:pt>
                <c:pt idx="100">
                  <c:v>-70.766359451286064</c:v>
                </c:pt>
                <c:pt idx="101">
                  <c:v>-71.624671278781904</c:v>
                </c:pt>
                <c:pt idx="102">
                  <c:v>-78.7123874974329</c:v>
                </c:pt>
                <c:pt idx="103">
                  <c:v>-78.742011462973664</c:v>
                </c:pt>
                <c:pt idx="104">
                  <c:v>-81.967822889844683</c:v>
                </c:pt>
                <c:pt idx="105">
                  <c:v>-73.342075836865831</c:v>
                </c:pt>
                <c:pt idx="106">
                  <c:v>-76.310296250237684</c:v>
                </c:pt>
                <c:pt idx="107">
                  <c:v>-73.918909732929251</c:v>
                </c:pt>
                <c:pt idx="108">
                  <c:v>-77.19965897418821</c:v>
                </c:pt>
                <c:pt idx="109">
                  <c:v>-68.701759373798851</c:v>
                </c:pt>
                <c:pt idx="110">
                  <c:v>-76.304869523049092</c:v>
                </c:pt>
                <c:pt idx="111">
                  <c:v>-68.047093481263985</c:v>
                </c:pt>
                <c:pt idx="112">
                  <c:v>-67.833458571849548</c:v>
                </c:pt>
                <c:pt idx="113">
                  <c:v>-54.354195132750732</c:v>
                </c:pt>
                <c:pt idx="114">
                  <c:v>-48.259223302667529</c:v>
                </c:pt>
                <c:pt idx="115">
                  <c:v>-60.414454227349445</c:v>
                </c:pt>
                <c:pt idx="116">
                  <c:v>-48.679707253371767</c:v>
                </c:pt>
                <c:pt idx="117">
                  <c:v>-50.355188038375069</c:v>
                </c:pt>
                <c:pt idx="118">
                  <c:v>-59.832270992291136</c:v>
                </c:pt>
                <c:pt idx="119">
                  <c:v>-58.191990390475752</c:v>
                </c:pt>
                <c:pt idx="120">
                  <c:v>-68.190784007051036</c:v>
                </c:pt>
                <c:pt idx="121">
                  <c:v>-68.556714232693409</c:v>
                </c:pt>
                <c:pt idx="122">
                  <c:v>-74.084957485277158</c:v>
                </c:pt>
                <c:pt idx="123">
                  <c:v>-70.575954671165633</c:v>
                </c:pt>
                <c:pt idx="124">
                  <c:v>-80.182429623400239</c:v>
                </c:pt>
                <c:pt idx="125">
                  <c:v>-72.231313336143913</c:v>
                </c:pt>
                <c:pt idx="126">
                  <c:v>-80.235845440743944</c:v>
                </c:pt>
                <c:pt idx="127">
                  <c:v>-76.480016727272471</c:v>
                </c:pt>
                <c:pt idx="128">
                  <c:v>-81.137970121696299</c:v>
                </c:pt>
                <c:pt idx="129">
                  <c:v>-76.587372619983697</c:v>
                </c:pt>
                <c:pt idx="130">
                  <c:v>-72.656408280930776</c:v>
                </c:pt>
                <c:pt idx="131">
                  <c:v>-67.817282011563933</c:v>
                </c:pt>
                <c:pt idx="132">
                  <c:v>-68.244543641563638</c:v>
                </c:pt>
                <c:pt idx="133">
                  <c:v>-72.613764239744782</c:v>
                </c:pt>
                <c:pt idx="134">
                  <c:v>-69.412352138931539</c:v>
                </c:pt>
                <c:pt idx="135">
                  <c:v>-65.76340489237262</c:v>
                </c:pt>
                <c:pt idx="136">
                  <c:v>-62.236713666134769</c:v>
                </c:pt>
                <c:pt idx="137">
                  <c:v>-65.285550285320213</c:v>
                </c:pt>
                <c:pt idx="138">
                  <c:v>-72.618285172097089</c:v>
                </c:pt>
                <c:pt idx="139">
                  <c:v>-76.22106996136381</c:v>
                </c:pt>
                <c:pt idx="140">
                  <c:v>-75.509289936486027</c:v>
                </c:pt>
                <c:pt idx="141">
                  <c:v>-68.094232724230423</c:v>
                </c:pt>
                <c:pt idx="142">
                  <c:v>-66.322785056491909</c:v>
                </c:pt>
                <c:pt idx="143">
                  <c:v>-67.60602463313019</c:v>
                </c:pt>
                <c:pt idx="144">
                  <c:v>-67.618569864199742</c:v>
                </c:pt>
                <c:pt idx="145">
                  <c:v>-65.840360122266858</c:v>
                </c:pt>
                <c:pt idx="146">
                  <c:v>-72.838534610292072</c:v>
                </c:pt>
                <c:pt idx="147">
                  <c:v>-74.666373720894015</c:v>
                </c:pt>
                <c:pt idx="148">
                  <c:v>-78.808902253167432</c:v>
                </c:pt>
                <c:pt idx="149">
                  <c:v>-78.469293029997814</c:v>
                </c:pt>
                <c:pt idx="150">
                  <c:v>-79.9208703694473</c:v>
                </c:pt>
                <c:pt idx="151">
                  <c:v>-77.554915706159576</c:v>
                </c:pt>
                <c:pt idx="152">
                  <c:v>-74.928126960668024</c:v>
                </c:pt>
                <c:pt idx="153">
                  <c:v>-73.048131667201673</c:v>
                </c:pt>
                <c:pt idx="154">
                  <c:v>-75.555068333995493</c:v>
                </c:pt>
                <c:pt idx="155">
                  <c:v>-75.035901235074078</c:v>
                </c:pt>
                <c:pt idx="156">
                  <c:v>-70.032298535884863</c:v>
                </c:pt>
                <c:pt idx="157">
                  <c:v>-75.101594671050307</c:v>
                </c:pt>
                <c:pt idx="158">
                  <c:v>-69.35501561939995</c:v>
                </c:pt>
                <c:pt idx="159">
                  <c:v>-68.986401261437692</c:v>
                </c:pt>
                <c:pt idx="160">
                  <c:v>-69.760184709148888</c:v>
                </c:pt>
                <c:pt idx="161">
                  <c:v>-71.736390513924064</c:v>
                </c:pt>
                <c:pt idx="162">
                  <c:v>-74.86795737239288</c:v>
                </c:pt>
                <c:pt idx="163">
                  <c:v>-67.355178039541045</c:v>
                </c:pt>
                <c:pt idx="164">
                  <c:v>-66.311953212788183</c:v>
                </c:pt>
                <c:pt idx="165">
                  <c:v>-64.863008146992257</c:v>
                </c:pt>
                <c:pt idx="166">
                  <c:v>-63.155625451109024</c:v>
                </c:pt>
                <c:pt idx="167">
                  <c:v>-67.958961608200767</c:v>
                </c:pt>
                <c:pt idx="168">
                  <c:v>-68.889655164942496</c:v>
                </c:pt>
                <c:pt idx="169">
                  <c:v>-72.957670523141999</c:v>
                </c:pt>
                <c:pt idx="170">
                  <c:v>-77.460460602105684</c:v>
                </c:pt>
                <c:pt idx="171">
                  <c:v>-77.351141002364088</c:v>
                </c:pt>
                <c:pt idx="172">
                  <c:v>-79.36886012953633</c:v>
                </c:pt>
                <c:pt idx="173">
                  <c:v>-76.541120815792866</c:v>
                </c:pt>
                <c:pt idx="174">
                  <c:v>-78.442518862157286</c:v>
                </c:pt>
                <c:pt idx="175">
                  <c:v>-76.534235025175377</c:v>
                </c:pt>
                <c:pt idx="176">
                  <c:v>-77.849367651771416</c:v>
                </c:pt>
                <c:pt idx="177">
                  <c:v>-71.999429091488125</c:v>
                </c:pt>
                <c:pt idx="178">
                  <c:v>-73.888766798568028</c:v>
                </c:pt>
                <c:pt idx="179">
                  <c:v>-70.45310494910008</c:v>
                </c:pt>
                <c:pt idx="180">
                  <c:v>-65.432294094354461</c:v>
                </c:pt>
                <c:pt idx="181">
                  <c:v>-63.900640345066364</c:v>
                </c:pt>
                <c:pt idx="182">
                  <c:v>-61.43533521101395</c:v>
                </c:pt>
                <c:pt idx="183">
                  <c:v>-59.645116444688846</c:v>
                </c:pt>
                <c:pt idx="184">
                  <c:v>-60.068008192856965</c:v>
                </c:pt>
                <c:pt idx="185">
                  <c:v>-61.269018722488248</c:v>
                </c:pt>
                <c:pt idx="186">
                  <c:v>-65.226707275050117</c:v>
                </c:pt>
                <c:pt idx="187">
                  <c:v>-64.965443200230382</c:v>
                </c:pt>
                <c:pt idx="188">
                  <c:v>-62.065244261493433</c:v>
                </c:pt>
                <c:pt idx="189">
                  <c:v>-60.109308163976003</c:v>
                </c:pt>
                <c:pt idx="190">
                  <c:v>-67.297842682832183</c:v>
                </c:pt>
                <c:pt idx="191">
                  <c:v>-67.421950332404165</c:v>
                </c:pt>
                <c:pt idx="192">
                  <c:v>-66.182158567074907</c:v>
                </c:pt>
                <c:pt idx="193">
                  <c:v>-69.207452190432576</c:v>
                </c:pt>
                <c:pt idx="194">
                  <c:v>-69.474840269367036</c:v>
                </c:pt>
                <c:pt idx="195">
                  <c:v>-71.284614351565367</c:v>
                </c:pt>
                <c:pt idx="196">
                  <c:v>-74.974230484574164</c:v>
                </c:pt>
                <c:pt idx="197">
                  <c:v>-73.692233909576004</c:v>
                </c:pt>
                <c:pt idx="198">
                  <c:v>-74.185915349672712</c:v>
                </c:pt>
                <c:pt idx="199">
                  <c:v>-69.268404584565914</c:v>
                </c:pt>
                <c:pt idx="200">
                  <c:v>-71.001534198751159</c:v>
                </c:pt>
                <c:pt idx="201">
                  <c:v>-64.531091748637664</c:v>
                </c:pt>
                <c:pt idx="202">
                  <c:v>-65.662742077642832</c:v>
                </c:pt>
                <c:pt idx="203">
                  <c:v>-62.320554445871792</c:v>
                </c:pt>
                <c:pt idx="204">
                  <c:v>-60.307102952721031</c:v>
                </c:pt>
                <c:pt idx="205">
                  <c:v>-62.077555334443133</c:v>
                </c:pt>
                <c:pt idx="206">
                  <c:v>-62.239055896175465</c:v>
                </c:pt>
                <c:pt idx="207">
                  <c:v>-54.998317495672225</c:v>
                </c:pt>
                <c:pt idx="208">
                  <c:v>-57.867639924804962</c:v>
                </c:pt>
                <c:pt idx="209">
                  <c:v>-52.489433700808789</c:v>
                </c:pt>
                <c:pt idx="210">
                  <c:v>-55.318385205983759</c:v>
                </c:pt>
                <c:pt idx="211">
                  <c:v>-48.148910872102483</c:v>
                </c:pt>
              </c:numCache>
            </c:numRef>
          </c:yVal>
          <c:smooth val="0"/>
        </c:ser>
        <c:dLbls>
          <c:showLegendKey val="0"/>
          <c:showVal val="0"/>
          <c:showCatName val="0"/>
          <c:showSerName val="0"/>
          <c:showPercent val="0"/>
          <c:showBubbleSize val="0"/>
        </c:dLbls>
        <c:axId val="103257600"/>
        <c:axId val="104083456"/>
      </c:scatterChart>
      <c:valAx>
        <c:axId val="103257600"/>
        <c:scaling>
          <c:orientation val="minMax"/>
          <c:max val="2"/>
          <c:min val="-0.5"/>
        </c:scaling>
        <c:delete val="0"/>
        <c:axPos val="b"/>
        <c:minorGridlines/>
        <c:title>
          <c:tx>
            <c:rich>
              <a:bodyPr/>
              <a:lstStyle/>
              <a:p>
                <a:pPr>
                  <a:defRPr/>
                </a:pPr>
                <a:r>
                  <a:rPr lang="en-US"/>
                  <a:t>τ [nsec]</a:t>
                </a:r>
              </a:p>
            </c:rich>
          </c:tx>
          <c:layout>
            <c:manualLayout>
              <c:xMode val="edge"/>
              <c:yMode val="edge"/>
              <c:x val="0.47084413274381265"/>
              <c:y val="0.95287512395688845"/>
            </c:manualLayout>
          </c:layout>
          <c:overlay val="0"/>
        </c:title>
        <c:numFmt formatCode="General" sourceLinked="1"/>
        <c:majorTickMark val="in"/>
        <c:minorTickMark val="in"/>
        <c:tickLblPos val="nextTo"/>
        <c:spPr>
          <a:ln w="3175">
            <a:solidFill>
              <a:schemeClr val="tx1"/>
            </a:solidFill>
          </a:ln>
        </c:spPr>
        <c:crossAx val="104083456"/>
        <c:crossesAt val="-10000"/>
        <c:crossBetween val="midCat"/>
        <c:majorUnit val="0.5"/>
        <c:minorUnit val="0.1"/>
      </c:valAx>
      <c:valAx>
        <c:axId val="104083456"/>
        <c:scaling>
          <c:orientation val="minMax"/>
          <c:max val="0"/>
          <c:min val="-60"/>
        </c:scaling>
        <c:delete val="0"/>
        <c:axPos val="l"/>
        <c:majorGridlines>
          <c:spPr>
            <a:ln>
              <a:solidFill>
                <a:schemeClr val="tx1"/>
              </a:solidFill>
            </a:ln>
          </c:spPr>
        </c:majorGridlines>
        <c:minorGridlines/>
        <c:title>
          <c:tx>
            <c:rich>
              <a:bodyPr rot="-5400000" vert="horz"/>
              <a:lstStyle/>
              <a:p>
                <a:pPr>
                  <a:defRPr/>
                </a:pPr>
                <a:r>
                  <a:rPr lang="en-US"/>
                  <a:t>Power delay profile [dB]</a:t>
                </a:r>
                <a:endParaRPr lang="ja-JP"/>
              </a:p>
            </c:rich>
          </c:tx>
          <c:layout/>
          <c:overlay val="0"/>
        </c:title>
        <c:numFmt formatCode="General" sourceLinked="1"/>
        <c:majorTickMark val="in"/>
        <c:minorTickMark val="none"/>
        <c:tickLblPos val="nextTo"/>
        <c:spPr>
          <a:ln>
            <a:solidFill>
              <a:schemeClr val="tx1"/>
            </a:solidFill>
          </a:ln>
        </c:spPr>
        <c:crossAx val="103257600"/>
        <c:crossesAt val="-10000"/>
        <c:crossBetween val="midCat"/>
      </c:valAx>
      <c:spPr>
        <a:ln>
          <a:solidFill>
            <a:schemeClr val="tx1"/>
          </a:solidFill>
        </a:ln>
      </c:spPr>
    </c:plotArea>
    <c:plotVisOnly val="1"/>
    <c:dispBlanksAs val="gap"/>
    <c:showDLblsOverMax val="0"/>
  </c:chart>
  <c:spPr>
    <a:ln>
      <a:noFill/>
    </a:ln>
  </c:spPr>
  <c:txPr>
    <a:bodyPr/>
    <a:lstStyle/>
    <a:p>
      <a:pPr>
        <a:defRPr sz="1100">
          <a:latin typeface="Times New Roman" pitchFamily="18" charset="0"/>
          <a:cs typeface="Times New Roman" pitchFamily="18"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629804133771447"/>
          <c:y val="2.0866695091849238E-2"/>
          <c:w val="0.71407181796970232"/>
          <c:h val="0.78526289318562692"/>
        </c:manualLayout>
      </c:layout>
      <c:scatterChart>
        <c:scatterStyle val="smoothMarker"/>
        <c:varyColors val="0"/>
        <c:ser>
          <c:idx val="0"/>
          <c:order val="0"/>
          <c:tx>
            <c:strRef>
              <c:f>Sheet1!$N$3</c:f>
              <c:strCache>
                <c:ptCount val="1"/>
                <c:pt idx="0">
                  <c:v>M=2</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Sheet1!$N$4:$N$203</c:f>
              <c:numCache>
                <c:formatCode>0.00_ </c:formatCode>
                <c:ptCount val="200"/>
                <c:pt idx="0">
                  <c:v>0.29000000000000015</c:v>
                </c:pt>
                <c:pt idx="1">
                  <c:v>0.36000000000000015</c:v>
                </c:pt>
                <c:pt idx="2">
                  <c:v>0.42000000000000015</c:v>
                </c:pt>
                <c:pt idx="3">
                  <c:v>0.48000000000000015</c:v>
                </c:pt>
                <c:pt idx="4">
                  <c:v>0.52</c:v>
                </c:pt>
                <c:pt idx="5">
                  <c:v>0.56999999999999995</c:v>
                </c:pt>
                <c:pt idx="6">
                  <c:v>0.61000000000000032</c:v>
                </c:pt>
                <c:pt idx="7">
                  <c:v>0.65000000000000036</c:v>
                </c:pt>
                <c:pt idx="8">
                  <c:v>0.69000000000000028</c:v>
                </c:pt>
                <c:pt idx="9">
                  <c:v>0.72000000000000031</c:v>
                </c:pt>
                <c:pt idx="10">
                  <c:v>0.75000000000000033</c:v>
                </c:pt>
                <c:pt idx="11">
                  <c:v>0.79</c:v>
                </c:pt>
                <c:pt idx="12">
                  <c:v>0.82000000000000028</c:v>
                </c:pt>
                <c:pt idx="13">
                  <c:v>0.85000000000000031</c:v>
                </c:pt>
                <c:pt idx="14">
                  <c:v>0.88</c:v>
                </c:pt>
                <c:pt idx="15">
                  <c:v>0.9</c:v>
                </c:pt>
                <c:pt idx="16">
                  <c:v>0.93</c:v>
                </c:pt>
                <c:pt idx="17">
                  <c:v>0.9600000000000003</c:v>
                </c:pt>
                <c:pt idx="18">
                  <c:v>0.98</c:v>
                </c:pt>
                <c:pt idx="19">
                  <c:v>1.01</c:v>
                </c:pt>
                <c:pt idx="20">
                  <c:v>1.03</c:v>
                </c:pt>
                <c:pt idx="21">
                  <c:v>1.06</c:v>
                </c:pt>
                <c:pt idx="22">
                  <c:v>1.08</c:v>
                </c:pt>
                <c:pt idx="23">
                  <c:v>1.1000000000000001</c:v>
                </c:pt>
                <c:pt idx="24">
                  <c:v>1.1200000000000001</c:v>
                </c:pt>
                <c:pt idx="25">
                  <c:v>1.1499999999999992</c:v>
                </c:pt>
                <c:pt idx="26">
                  <c:v>1.1700000000000006</c:v>
                </c:pt>
                <c:pt idx="27">
                  <c:v>1.1900000000000006</c:v>
                </c:pt>
                <c:pt idx="28">
                  <c:v>1.21</c:v>
                </c:pt>
                <c:pt idx="29">
                  <c:v>1.23</c:v>
                </c:pt>
                <c:pt idx="30">
                  <c:v>1.25</c:v>
                </c:pt>
                <c:pt idx="31">
                  <c:v>1.27</c:v>
                </c:pt>
                <c:pt idx="32">
                  <c:v>1.29</c:v>
                </c:pt>
                <c:pt idx="33">
                  <c:v>1.31</c:v>
                </c:pt>
                <c:pt idx="34">
                  <c:v>1.33</c:v>
                </c:pt>
                <c:pt idx="35">
                  <c:v>1.35</c:v>
                </c:pt>
                <c:pt idx="36">
                  <c:v>1.37</c:v>
                </c:pt>
                <c:pt idx="37">
                  <c:v>1.3800000000000001</c:v>
                </c:pt>
                <c:pt idx="38">
                  <c:v>1.4</c:v>
                </c:pt>
                <c:pt idx="39">
                  <c:v>1.42</c:v>
                </c:pt>
                <c:pt idx="40">
                  <c:v>1.44</c:v>
                </c:pt>
                <c:pt idx="41">
                  <c:v>1.45</c:v>
                </c:pt>
                <c:pt idx="42">
                  <c:v>1.47</c:v>
                </c:pt>
                <c:pt idx="43">
                  <c:v>1.49</c:v>
                </c:pt>
                <c:pt idx="44">
                  <c:v>1.5</c:v>
                </c:pt>
                <c:pt idx="45">
                  <c:v>1.52</c:v>
                </c:pt>
                <c:pt idx="46">
                  <c:v>1.54</c:v>
                </c:pt>
                <c:pt idx="47">
                  <c:v>1.55</c:v>
                </c:pt>
                <c:pt idx="48">
                  <c:v>1.57</c:v>
                </c:pt>
                <c:pt idx="49">
                  <c:v>1.58</c:v>
                </c:pt>
                <c:pt idx="50">
                  <c:v>1.6</c:v>
                </c:pt>
                <c:pt idx="51">
                  <c:v>1.62</c:v>
                </c:pt>
                <c:pt idx="52">
                  <c:v>1.6300000000000001</c:v>
                </c:pt>
                <c:pt idx="53">
                  <c:v>1.6500000000000001</c:v>
                </c:pt>
                <c:pt idx="54">
                  <c:v>1.6600000000000001</c:v>
                </c:pt>
                <c:pt idx="55">
                  <c:v>1.6800000000000006</c:v>
                </c:pt>
                <c:pt idx="56">
                  <c:v>1.6900000000000006</c:v>
                </c:pt>
                <c:pt idx="57">
                  <c:v>1.71</c:v>
                </c:pt>
                <c:pt idx="58">
                  <c:v>1.72</c:v>
                </c:pt>
                <c:pt idx="59">
                  <c:v>1.74</c:v>
                </c:pt>
                <c:pt idx="60">
                  <c:v>1.75</c:v>
                </c:pt>
                <c:pt idx="61">
                  <c:v>1.76</c:v>
                </c:pt>
                <c:pt idx="62">
                  <c:v>1.78</c:v>
                </c:pt>
                <c:pt idx="63">
                  <c:v>1.79</c:v>
                </c:pt>
                <c:pt idx="64">
                  <c:v>1.81</c:v>
                </c:pt>
                <c:pt idx="65">
                  <c:v>1.82</c:v>
                </c:pt>
                <c:pt idx="66">
                  <c:v>1.83</c:v>
                </c:pt>
                <c:pt idx="67">
                  <c:v>1.85</c:v>
                </c:pt>
                <c:pt idx="68">
                  <c:v>1.86</c:v>
                </c:pt>
                <c:pt idx="69">
                  <c:v>1.87</c:v>
                </c:pt>
                <c:pt idx="70">
                  <c:v>1.8900000000000001</c:v>
                </c:pt>
                <c:pt idx="71">
                  <c:v>1.9000000000000001</c:v>
                </c:pt>
                <c:pt idx="72">
                  <c:v>1.9100000000000001</c:v>
                </c:pt>
                <c:pt idx="73">
                  <c:v>1.9300000000000006</c:v>
                </c:pt>
                <c:pt idx="74">
                  <c:v>1.9400000000000006</c:v>
                </c:pt>
                <c:pt idx="75">
                  <c:v>1.9500000000000006</c:v>
                </c:pt>
                <c:pt idx="76">
                  <c:v>1.9600000000000006</c:v>
                </c:pt>
                <c:pt idx="77">
                  <c:v>1.9800000000000006</c:v>
                </c:pt>
                <c:pt idx="78">
                  <c:v>1.9900000000000007</c:v>
                </c:pt>
                <c:pt idx="79">
                  <c:v>2</c:v>
                </c:pt>
                <c:pt idx="80">
                  <c:v>2.0099999999999998</c:v>
                </c:pt>
                <c:pt idx="81">
                  <c:v>2.0299999999999998</c:v>
                </c:pt>
                <c:pt idx="82">
                  <c:v>2.04</c:v>
                </c:pt>
                <c:pt idx="83">
                  <c:v>2.0499999999999998</c:v>
                </c:pt>
                <c:pt idx="84">
                  <c:v>2.06</c:v>
                </c:pt>
                <c:pt idx="85">
                  <c:v>2.08</c:v>
                </c:pt>
                <c:pt idx="86">
                  <c:v>2.09</c:v>
                </c:pt>
                <c:pt idx="87">
                  <c:v>2.1</c:v>
                </c:pt>
                <c:pt idx="88">
                  <c:v>2.11</c:v>
                </c:pt>
                <c:pt idx="89">
                  <c:v>2.12</c:v>
                </c:pt>
                <c:pt idx="90">
                  <c:v>2.13</c:v>
                </c:pt>
                <c:pt idx="91">
                  <c:v>2.15</c:v>
                </c:pt>
                <c:pt idx="92">
                  <c:v>2.16</c:v>
                </c:pt>
                <c:pt idx="93">
                  <c:v>2.17</c:v>
                </c:pt>
                <c:pt idx="94">
                  <c:v>2.1800000000000002</c:v>
                </c:pt>
                <c:pt idx="95">
                  <c:v>2.19</c:v>
                </c:pt>
                <c:pt idx="96">
                  <c:v>2.2000000000000002</c:v>
                </c:pt>
                <c:pt idx="97">
                  <c:v>2.21</c:v>
                </c:pt>
                <c:pt idx="98">
                  <c:v>2.23</c:v>
                </c:pt>
                <c:pt idx="99">
                  <c:v>2.2400000000000002</c:v>
                </c:pt>
                <c:pt idx="100">
                  <c:v>2.25</c:v>
                </c:pt>
                <c:pt idx="101">
                  <c:v>2.2599999999999998</c:v>
                </c:pt>
                <c:pt idx="102">
                  <c:v>2.27</c:v>
                </c:pt>
                <c:pt idx="103">
                  <c:v>2.2799999999999998</c:v>
                </c:pt>
                <c:pt idx="104">
                  <c:v>2.29</c:v>
                </c:pt>
                <c:pt idx="105">
                  <c:v>2.2999999999999998</c:v>
                </c:pt>
                <c:pt idx="106">
                  <c:v>2.3099999999999987</c:v>
                </c:pt>
                <c:pt idx="107">
                  <c:v>2.3199999999999985</c:v>
                </c:pt>
                <c:pt idx="108">
                  <c:v>2.34</c:v>
                </c:pt>
                <c:pt idx="109">
                  <c:v>2.3499999999999988</c:v>
                </c:pt>
                <c:pt idx="110">
                  <c:v>2.36</c:v>
                </c:pt>
                <c:pt idx="111">
                  <c:v>2.3699999999999997</c:v>
                </c:pt>
                <c:pt idx="112">
                  <c:v>2.38</c:v>
                </c:pt>
                <c:pt idx="113">
                  <c:v>2.3899999999999997</c:v>
                </c:pt>
                <c:pt idx="114">
                  <c:v>2.4</c:v>
                </c:pt>
                <c:pt idx="115">
                  <c:v>2.4099999999999997</c:v>
                </c:pt>
                <c:pt idx="116">
                  <c:v>2.42</c:v>
                </c:pt>
                <c:pt idx="117">
                  <c:v>2.4299999999999997</c:v>
                </c:pt>
                <c:pt idx="118">
                  <c:v>2.44</c:v>
                </c:pt>
                <c:pt idx="119">
                  <c:v>2.4499999999999997</c:v>
                </c:pt>
                <c:pt idx="120">
                  <c:v>2.46</c:v>
                </c:pt>
                <c:pt idx="121">
                  <c:v>2.4699999999999998</c:v>
                </c:pt>
                <c:pt idx="122">
                  <c:v>2.48</c:v>
                </c:pt>
                <c:pt idx="123">
                  <c:v>2.4899999999999998</c:v>
                </c:pt>
                <c:pt idx="124">
                  <c:v>2.5</c:v>
                </c:pt>
                <c:pt idx="125">
                  <c:v>2.5099999999999998</c:v>
                </c:pt>
                <c:pt idx="126">
                  <c:v>2.52</c:v>
                </c:pt>
                <c:pt idx="127">
                  <c:v>2.5299999999999998</c:v>
                </c:pt>
                <c:pt idx="128">
                  <c:v>2.54</c:v>
                </c:pt>
                <c:pt idx="129">
                  <c:v>2.5499999999999998</c:v>
                </c:pt>
                <c:pt idx="130">
                  <c:v>2.56</c:v>
                </c:pt>
                <c:pt idx="131">
                  <c:v>2.57</c:v>
                </c:pt>
                <c:pt idx="132">
                  <c:v>2.58</c:v>
                </c:pt>
                <c:pt idx="133">
                  <c:v>2.59</c:v>
                </c:pt>
                <c:pt idx="134">
                  <c:v>2.6</c:v>
                </c:pt>
                <c:pt idx="135">
                  <c:v>2.61</c:v>
                </c:pt>
                <c:pt idx="136">
                  <c:v>2.62</c:v>
                </c:pt>
                <c:pt idx="137">
                  <c:v>2.63</c:v>
                </c:pt>
                <c:pt idx="138">
                  <c:v>2.64</c:v>
                </c:pt>
                <c:pt idx="139">
                  <c:v>2.65</c:v>
                </c:pt>
                <c:pt idx="140">
                  <c:v>2.65</c:v>
                </c:pt>
                <c:pt idx="141">
                  <c:v>2.66</c:v>
                </c:pt>
                <c:pt idx="142">
                  <c:v>2.67</c:v>
                </c:pt>
                <c:pt idx="143">
                  <c:v>2.68</c:v>
                </c:pt>
                <c:pt idx="144">
                  <c:v>2.69</c:v>
                </c:pt>
                <c:pt idx="145">
                  <c:v>2.7</c:v>
                </c:pt>
                <c:pt idx="146">
                  <c:v>2.71</c:v>
                </c:pt>
                <c:pt idx="147">
                  <c:v>2.72</c:v>
                </c:pt>
                <c:pt idx="148">
                  <c:v>2.73</c:v>
                </c:pt>
                <c:pt idx="149">
                  <c:v>2.74</c:v>
                </c:pt>
                <c:pt idx="150">
                  <c:v>2.75</c:v>
                </c:pt>
                <c:pt idx="151">
                  <c:v>2.7600000000000002</c:v>
                </c:pt>
                <c:pt idx="152">
                  <c:v>2.7600000000000002</c:v>
                </c:pt>
                <c:pt idx="153">
                  <c:v>2.77</c:v>
                </c:pt>
                <c:pt idx="154">
                  <c:v>2.7800000000000002</c:v>
                </c:pt>
                <c:pt idx="155">
                  <c:v>2.79</c:v>
                </c:pt>
                <c:pt idx="156">
                  <c:v>2.8</c:v>
                </c:pt>
                <c:pt idx="157">
                  <c:v>2.8099999999999987</c:v>
                </c:pt>
                <c:pt idx="158">
                  <c:v>2.82</c:v>
                </c:pt>
                <c:pt idx="159">
                  <c:v>2.8299999999999987</c:v>
                </c:pt>
                <c:pt idx="160">
                  <c:v>2.84</c:v>
                </c:pt>
                <c:pt idx="161">
                  <c:v>2.84</c:v>
                </c:pt>
                <c:pt idx="162">
                  <c:v>2.8499999999999988</c:v>
                </c:pt>
                <c:pt idx="163">
                  <c:v>2.86</c:v>
                </c:pt>
                <c:pt idx="164">
                  <c:v>2.8699999999999997</c:v>
                </c:pt>
                <c:pt idx="165">
                  <c:v>2.88</c:v>
                </c:pt>
                <c:pt idx="166">
                  <c:v>2.8899999999999997</c:v>
                </c:pt>
                <c:pt idx="167">
                  <c:v>2.9</c:v>
                </c:pt>
                <c:pt idx="168">
                  <c:v>2.9099999999999997</c:v>
                </c:pt>
                <c:pt idx="169">
                  <c:v>2.9099999999999997</c:v>
                </c:pt>
                <c:pt idx="170">
                  <c:v>2.92</c:v>
                </c:pt>
                <c:pt idx="171">
                  <c:v>2.9299999999999997</c:v>
                </c:pt>
                <c:pt idx="172">
                  <c:v>2.94</c:v>
                </c:pt>
                <c:pt idx="173">
                  <c:v>2.9499999999999997</c:v>
                </c:pt>
                <c:pt idx="174">
                  <c:v>2.96</c:v>
                </c:pt>
                <c:pt idx="175">
                  <c:v>2.96</c:v>
                </c:pt>
                <c:pt idx="176">
                  <c:v>2.9699999999999998</c:v>
                </c:pt>
                <c:pt idx="177">
                  <c:v>2.98</c:v>
                </c:pt>
                <c:pt idx="178">
                  <c:v>2.9899999999999998</c:v>
                </c:pt>
                <c:pt idx="179">
                  <c:v>3</c:v>
                </c:pt>
                <c:pt idx="180">
                  <c:v>3.01</c:v>
                </c:pt>
                <c:pt idx="181">
                  <c:v>3.01</c:v>
                </c:pt>
                <c:pt idx="182">
                  <c:v>3.02</c:v>
                </c:pt>
                <c:pt idx="183">
                  <c:v>3.03</c:v>
                </c:pt>
                <c:pt idx="184">
                  <c:v>3.04</c:v>
                </c:pt>
                <c:pt idx="185">
                  <c:v>3.05</c:v>
                </c:pt>
                <c:pt idx="186">
                  <c:v>3.06</c:v>
                </c:pt>
                <c:pt idx="187">
                  <c:v>3.06</c:v>
                </c:pt>
                <c:pt idx="188">
                  <c:v>3.07</c:v>
                </c:pt>
                <c:pt idx="189">
                  <c:v>3.08</c:v>
                </c:pt>
                <c:pt idx="190">
                  <c:v>3.09</c:v>
                </c:pt>
                <c:pt idx="191">
                  <c:v>3.1</c:v>
                </c:pt>
                <c:pt idx="192">
                  <c:v>3.1</c:v>
                </c:pt>
                <c:pt idx="193">
                  <c:v>3.11</c:v>
                </c:pt>
                <c:pt idx="194">
                  <c:v>3.12</c:v>
                </c:pt>
                <c:pt idx="195">
                  <c:v>3.13</c:v>
                </c:pt>
                <c:pt idx="196">
                  <c:v>3.14</c:v>
                </c:pt>
                <c:pt idx="197">
                  <c:v>3.14</c:v>
                </c:pt>
                <c:pt idx="198">
                  <c:v>3.15</c:v>
                </c:pt>
                <c:pt idx="199">
                  <c:v>3.16</c:v>
                </c:pt>
              </c:numCache>
            </c:numRef>
          </c:yVal>
          <c:smooth val="1"/>
        </c:ser>
        <c:ser>
          <c:idx val="1"/>
          <c:order val="1"/>
          <c:tx>
            <c:strRef>
              <c:f>Sheet1!$O$3</c:f>
              <c:strCache>
                <c:ptCount val="1"/>
                <c:pt idx="0">
                  <c:v>M=4</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Sheet1!$O$4:$O$203</c:f>
              <c:numCache>
                <c:formatCode>0.00_ </c:formatCode>
                <c:ptCount val="200"/>
                <c:pt idx="0">
                  <c:v>0.31000000000000016</c:v>
                </c:pt>
                <c:pt idx="1">
                  <c:v>0.39000000000000018</c:v>
                </c:pt>
                <c:pt idx="2">
                  <c:v>0.45</c:v>
                </c:pt>
                <c:pt idx="3">
                  <c:v>0.51</c:v>
                </c:pt>
                <c:pt idx="4">
                  <c:v>0.56000000000000005</c:v>
                </c:pt>
                <c:pt idx="5">
                  <c:v>0.60000000000000031</c:v>
                </c:pt>
                <c:pt idx="6">
                  <c:v>0.64000000000000035</c:v>
                </c:pt>
                <c:pt idx="7">
                  <c:v>0.68</c:v>
                </c:pt>
                <c:pt idx="8">
                  <c:v>0.72000000000000031</c:v>
                </c:pt>
                <c:pt idx="9">
                  <c:v>0.75000000000000033</c:v>
                </c:pt>
                <c:pt idx="10">
                  <c:v>0.78</c:v>
                </c:pt>
                <c:pt idx="11">
                  <c:v>0.82000000000000028</c:v>
                </c:pt>
                <c:pt idx="12">
                  <c:v>0.85000000000000031</c:v>
                </c:pt>
                <c:pt idx="13">
                  <c:v>0.88</c:v>
                </c:pt>
                <c:pt idx="14">
                  <c:v>0.9</c:v>
                </c:pt>
                <c:pt idx="15">
                  <c:v>0.93</c:v>
                </c:pt>
                <c:pt idx="16">
                  <c:v>0.9600000000000003</c:v>
                </c:pt>
                <c:pt idx="17">
                  <c:v>0.98</c:v>
                </c:pt>
                <c:pt idx="18">
                  <c:v>1.01</c:v>
                </c:pt>
                <c:pt idx="19">
                  <c:v>1.03</c:v>
                </c:pt>
                <c:pt idx="20">
                  <c:v>1.06</c:v>
                </c:pt>
                <c:pt idx="21">
                  <c:v>1.08</c:v>
                </c:pt>
                <c:pt idx="22">
                  <c:v>1.1000000000000001</c:v>
                </c:pt>
                <c:pt idx="23">
                  <c:v>1.1299999999999992</c:v>
                </c:pt>
                <c:pt idx="24">
                  <c:v>1.1499999999999992</c:v>
                </c:pt>
                <c:pt idx="25">
                  <c:v>1.1700000000000006</c:v>
                </c:pt>
                <c:pt idx="26">
                  <c:v>1.1900000000000006</c:v>
                </c:pt>
                <c:pt idx="27">
                  <c:v>1.21</c:v>
                </c:pt>
                <c:pt idx="28">
                  <c:v>1.23</c:v>
                </c:pt>
                <c:pt idx="29">
                  <c:v>1.25</c:v>
                </c:pt>
                <c:pt idx="30">
                  <c:v>1.27</c:v>
                </c:pt>
                <c:pt idx="31">
                  <c:v>1.29</c:v>
                </c:pt>
                <c:pt idx="32">
                  <c:v>1.31</c:v>
                </c:pt>
                <c:pt idx="33">
                  <c:v>1.33</c:v>
                </c:pt>
                <c:pt idx="34">
                  <c:v>1.35</c:v>
                </c:pt>
                <c:pt idx="35">
                  <c:v>1.37</c:v>
                </c:pt>
                <c:pt idx="36">
                  <c:v>1.3900000000000001</c:v>
                </c:pt>
                <c:pt idx="37">
                  <c:v>1.4</c:v>
                </c:pt>
                <c:pt idx="38">
                  <c:v>1.42</c:v>
                </c:pt>
                <c:pt idx="39">
                  <c:v>1.44</c:v>
                </c:pt>
                <c:pt idx="40">
                  <c:v>1.46</c:v>
                </c:pt>
                <c:pt idx="41">
                  <c:v>1.47</c:v>
                </c:pt>
                <c:pt idx="42">
                  <c:v>1.49</c:v>
                </c:pt>
                <c:pt idx="43">
                  <c:v>1.51</c:v>
                </c:pt>
                <c:pt idx="44">
                  <c:v>1.52</c:v>
                </c:pt>
                <c:pt idx="45">
                  <c:v>1.54</c:v>
                </c:pt>
                <c:pt idx="46">
                  <c:v>1.56</c:v>
                </c:pt>
                <c:pt idx="47">
                  <c:v>1.57</c:v>
                </c:pt>
                <c:pt idx="48">
                  <c:v>1.59</c:v>
                </c:pt>
                <c:pt idx="49">
                  <c:v>1.6</c:v>
                </c:pt>
                <c:pt idx="50">
                  <c:v>1.62</c:v>
                </c:pt>
                <c:pt idx="51">
                  <c:v>1.6300000000000001</c:v>
                </c:pt>
                <c:pt idx="52">
                  <c:v>1.6500000000000001</c:v>
                </c:pt>
                <c:pt idx="53">
                  <c:v>1.6600000000000001</c:v>
                </c:pt>
                <c:pt idx="54">
                  <c:v>1.6800000000000006</c:v>
                </c:pt>
                <c:pt idx="55">
                  <c:v>1.6900000000000006</c:v>
                </c:pt>
                <c:pt idx="56">
                  <c:v>1.71</c:v>
                </c:pt>
                <c:pt idx="57">
                  <c:v>1.72</c:v>
                </c:pt>
                <c:pt idx="58">
                  <c:v>1.74</c:v>
                </c:pt>
                <c:pt idx="59">
                  <c:v>1.75</c:v>
                </c:pt>
                <c:pt idx="60">
                  <c:v>1.77</c:v>
                </c:pt>
                <c:pt idx="61">
                  <c:v>1.78</c:v>
                </c:pt>
                <c:pt idx="62">
                  <c:v>1.79</c:v>
                </c:pt>
                <c:pt idx="63">
                  <c:v>1.81</c:v>
                </c:pt>
                <c:pt idx="64">
                  <c:v>1.82</c:v>
                </c:pt>
                <c:pt idx="65">
                  <c:v>1.84</c:v>
                </c:pt>
                <c:pt idx="66">
                  <c:v>1.85</c:v>
                </c:pt>
                <c:pt idx="67">
                  <c:v>1.86</c:v>
                </c:pt>
                <c:pt idx="68">
                  <c:v>1.8800000000000001</c:v>
                </c:pt>
                <c:pt idx="69">
                  <c:v>1.8900000000000001</c:v>
                </c:pt>
                <c:pt idx="70">
                  <c:v>1.9000000000000001</c:v>
                </c:pt>
                <c:pt idx="71">
                  <c:v>1.9200000000000006</c:v>
                </c:pt>
                <c:pt idx="72">
                  <c:v>1.9300000000000006</c:v>
                </c:pt>
                <c:pt idx="73">
                  <c:v>1.9400000000000006</c:v>
                </c:pt>
                <c:pt idx="74">
                  <c:v>1.9500000000000006</c:v>
                </c:pt>
                <c:pt idx="75">
                  <c:v>1.9700000000000006</c:v>
                </c:pt>
                <c:pt idx="76">
                  <c:v>1.9800000000000006</c:v>
                </c:pt>
                <c:pt idx="77">
                  <c:v>1.9900000000000007</c:v>
                </c:pt>
                <c:pt idx="78">
                  <c:v>2</c:v>
                </c:pt>
                <c:pt idx="79">
                  <c:v>2.02</c:v>
                </c:pt>
                <c:pt idx="80">
                  <c:v>2.0299999999999998</c:v>
                </c:pt>
                <c:pt idx="81">
                  <c:v>2.04</c:v>
                </c:pt>
                <c:pt idx="82">
                  <c:v>2.0499999999999998</c:v>
                </c:pt>
                <c:pt idx="83">
                  <c:v>2.0699999999999998</c:v>
                </c:pt>
                <c:pt idx="84">
                  <c:v>2.08</c:v>
                </c:pt>
                <c:pt idx="85">
                  <c:v>2.09</c:v>
                </c:pt>
                <c:pt idx="86">
                  <c:v>2.1</c:v>
                </c:pt>
                <c:pt idx="87">
                  <c:v>2.11</c:v>
                </c:pt>
                <c:pt idx="88">
                  <c:v>2.13</c:v>
                </c:pt>
                <c:pt idx="89">
                  <c:v>2.14</c:v>
                </c:pt>
                <c:pt idx="90">
                  <c:v>2.15</c:v>
                </c:pt>
                <c:pt idx="91">
                  <c:v>2.16</c:v>
                </c:pt>
                <c:pt idx="92">
                  <c:v>2.17</c:v>
                </c:pt>
                <c:pt idx="93">
                  <c:v>2.1800000000000002</c:v>
                </c:pt>
                <c:pt idx="94">
                  <c:v>2.19</c:v>
                </c:pt>
                <c:pt idx="95">
                  <c:v>2.21</c:v>
                </c:pt>
                <c:pt idx="96">
                  <c:v>2.2200000000000002</c:v>
                </c:pt>
                <c:pt idx="97">
                  <c:v>2.23</c:v>
                </c:pt>
                <c:pt idx="98">
                  <c:v>2.2400000000000002</c:v>
                </c:pt>
                <c:pt idx="99">
                  <c:v>2.25</c:v>
                </c:pt>
                <c:pt idx="100">
                  <c:v>2.2599999999999998</c:v>
                </c:pt>
                <c:pt idx="101">
                  <c:v>2.27</c:v>
                </c:pt>
                <c:pt idx="102">
                  <c:v>2.2799999999999998</c:v>
                </c:pt>
                <c:pt idx="103">
                  <c:v>2.29</c:v>
                </c:pt>
                <c:pt idx="104">
                  <c:v>2.3099999999999987</c:v>
                </c:pt>
                <c:pt idx="105">
                  <c:v>2.3199999999999985</c:v>
                </c:pt>
                <c:pt idx="106">
                  <c:v>2.3299999999999987</c:v>
                </c:pt>
                <c:pt idx="107">
                  <c:v>2.34</c:v>
                </c:pt>
                <c:pt idx="108">
                  <c:v>2.3499999999999988</c:v>
                </c:pt>
                <c:pt idx="109">
                  <c:v>2.36</c:v>
                </c:pt>
                <c:pt idx="110">
                  <c:v>2.3699999999999997</c:v>
                </c:pt>
                <c:pt idx="111">
                  <c:v>2.38</c:v>
                </c:pt>
                <c:pt idx="112">
                  <c:v>2.3899999999999997</c:v>
                </c:pt>
                <c:pt idx="113">
                  <c:v>2.4</c:v>
                </c:pt>
                <c:pt idx="114">
                  <c:v>2.4099999999999997</c:v>
                </c:pt>
                <c:pt idx="115">
                  <c:v>2.42</c:v>
                </c:pt>
                <c:pt idx="116">
                  <c:v>2.4299999999999997</c:v>
                </c:pt>
                <c:pt idx="117">
                  <c:v>2.44</c:v>
                </c:pt>
                <c:pt idx="118">
                  <c:v>2.4499999999999997</c:v>
                </c:pt>
                <c:pt idx="119">
                  <c:v>2.46</c:v>
                </c:pt>
                <c:pt idx="120">
                  <c:v>2.4699999999999998</c:v>
                </c:pt>
                <c:pt idx="121">
                  <c:v>2.48</c:v>
                </c:pt>
                <c:pt idx="122">
                  <c:v>2.4899999999999998</c:v>
                </c:pt>
                <c:pt idx="123">
                  <c:v>2.5</c:v>
                </c:pt>
                <c:pt idx="124">
                  <c:v>2.5099999999999998</c:v>
                </c:pt>
                <c:pt idx="125">
                  <c:v>2.52</c:v>
                </c:pt>
                <c:pt idx="126">
                  <c:v>2.5299999999999998</c:v>
                </c:pt>
                <c:pt idx="127">
                  <c:v>2.54</c:v>
                </c:pt>
                <c:pt idx="128">
                  <c:v>2.5499999999999998</c:v>
                </c:pt>
                <c:pt idx="129">
                  <c:v>2.56</c:v>
                </c:pt>
                <c:pt idx="130">
                  <c:v>2.57</c:v>
                </c:pt>
                <c:pt idx="131">
                  <c:v>2.58</c:v>
                </c:pt>
                <c:pt idx="132">
                  <c:v>2.59</c:v>
                </c:pt>
                <c:pt idx="133">
                  <c:v>2.6</c:v>
                </c:pt>
                <c:pt idx="134">
                  <c:v>2.61</c:v>
                </c:pt>
                <c:pt idx="135">
                  <c:v>2.62</c:v>
                </c:pt>
                <c:pt idx="136">
                  <c:v>2.63</c:v>
                </c:pt>
                <c:pt idx="137">
                  <c:v>2.64</c:v>
                </c:pt>
                <c:pt idx="138">
                  <c:v>2.65</c:v>
                </c:pt>
                <c:pt idx="139">
                  <c:v>2.66</c:v>
                </c:pt>
                <c:pt idx="140">
                  <c:v>2.67</c:v>
                </c:pt>
                <c:pt idx="141">
                  <c:v>2.68</c:v>
                </c:pt>
                <c:pt idx="142">
                  <c:v>2.68</c:v>
                </c:pt>
                <c:pt idx="143">
                  <c:v>2.69</c:v>
                </c:pt>
                <c:pt idx="144">
                  <c:v>2.7</c:v>
                </c:pt>
                <c:pt idx="145">
                  <c:v>2.71</c:v>
                </c:pt>
                <c:pt idx="146">
                  <c:v>2.72</c:v>
                </c:pt>
                <c:pt idx="147">
                  <c:v>2.73</c:v>
                </c:pt>
                <c:pt idx="148">
                  <c:v>2.74</c:v>
                </c:pt>
                <c:pt idx="149">
                  <c:v>2.75</c:v>
                </c:pt>
                <c:pt idx="150">
                  <c:v>2.7600000000000002</c:v>
                </c:pt>
                <c:pt idx="151">
                  <c:v>2.77</c:v>
                </c:pt>
                <c:pt idx="152">
                  <c:v>2.7800000000000002</c:v>
                </c:pt>
                <c:pt idx="153">
                  <c:v>2.7800000000000002</c:v>
                </c:pt>
                <c:pt idx="154">
                  <c:v>2.79</c:v>
                </c:pt>
                <c:pt idx="155">
                  <c:v>2.8</c:v>
                </c:pt>
                <c:pt idx="156">
                  <c:v>2.8099999999999987</c:v>
                </c:pt>
                <c:pt idx="157">
                  <c:v>2.82</c:v>
                </c:pt>
                <c:pt idx="158">
                  <c:v>2.8299999999999987</c:v>
                </c:pt>
                <c:pt idx="159">
                  <c:v>2.84</c:v>
                </c:pt>
                <c:pt idx="160">
                  <c:v>2.8499999999999988</c:v>
                </c:pt>
                <c:pt idx="161">
                  <c:v>2.86</c:v>
                </c:pt>
                <c:pt idx="162">
                  <c:v>2.86</c:v>
                </c:pt>
                <c:pt idx="163">
                  <c:v>2.8699999999999997</c:v>
                </c:pt>
                <c:pt idx="164">
                  <c:v>2.88</c:v>
                </c:pt>
                <c:pt idx="165">
                  <c:v>2.8899999999999997</c:v>
                </c:pt>
                <c:pt idx="166">
                  <c:v>2.9</c:v>
                </c:pt>
                <c:pt idx="167">
                  <c:v>2.9099999999999997</c:v>
                </c:pt>
                <c:pt idx="168">
                  <c:v>2.92</c:v>
                </c:pt>
                <c:pt idx="169">
                  <c:v>2.92</c:v>
                </c:pt>
                <c:pt idx="170">
                  <c:v>2.9299999999999997</c:v>
                </c:pt>
                <c:pt idx="171">
                  <c:v>2.94</c:v>
                </c:pt>
                <c:pt idx="172">
                  <c:v>2.9499999999999997</c:v>
                </c:pt>
                <c:pt idx="173">
                  <c:v>2.96</c:v>
                </c:pt>
                <c:pt idx="174">
                  <c:v>2.9699999999999998</c:v>
                </c:pt>
                <c:pt idx="175">
                  <c:v>2.9699999999999998</c:v>
                </c:pt>
                <c:pt idx="176">
                  <c:v>2.98</c:v>
                </c:pt>
                <c:pt idx="177">
                  <c:v>2.9899999999999998</c:v>
                </c:pt>
                <c:pt idx="178">
                  <c:v>3</c:v>
                </c:pt>
                <c:pt idx="179">
                  <c:v>3.01</c:v>
                </c:pt>
                <c:pt idx="180">
                  <c:v>3.02</c:v>
                </c:pt>
                <c:pt idx="181">
                  <c:v>3.02</c:v>
                </c:pt>
                <c:pt idx="182">
                  <c:v>3.03</c:v>
                </c:pt>
                <c:pt idx="183">
                  <c:v>3.04</c:v>
                </c:pt>
                <c:pt idx="184">
                  <c:v>3.05</c:v>
                </c:pt>
                <c:pt idx="185">
                  <c:v>3.06</c:v>
                </c:pt>
                <c:pt idx="186">
                  <c:v>3.07</c:v>
                </c:pt>
                <c:pt idx="187">
                  <c:v>3.07</c:v>
                </c:pt>
                <c:pt idx="188">
                  <c:v>3.08</c:v>
                </c:pt>
                <c:pt idx="189">
                  <c:v>3.09</c:v>
                </c:pt>
                <c:pt idx="190">
                  <c:v>3.1</c:v>
                </c:pt>
                <c:pt idx="191">
                  <c:v>3.11</c:v>
                </c:pt>
                <c:pt idx="192">
                  <c:v>3.11</c:v>
                </c:pt>
                <c:pt idx="193">
                  <c:v>3.12</c:v>
                </c:pt>
                <c:pt idx="194">
                  <c:v>3.13</c:v>
                </c:pt>
                <c:pt idx="195">
                  <c:v>3.14</c:v>
                </c:pt>
                <c:pt idx="196">
                  <c:v>3.15</c:v>
                </c:pt>
                <c:pt idx="197">
                  <c:v>3.15</c:v>
                </c:pt>
                <c:pt idx="198">
                  <c:v>3.16</c:v>
                </c:pt>
                <c:pt idx="199">
                  <c:v>3.17</c:v>
                </c:pt>
              </c:numCache>
            </c:numRef>
          </c:yVal>
          <c:smooth val="1"/>
        </c:ser>
        <c:ser>
          <c:idx val="2"/>
          <c:order val="2"/>
          <c:tx>
            <c:strRef>
              <c:f>Sheet1!$P$3</c:f>
              <c:strCache>
                <c:ptCount val="1"/>
                <c:pt idx="0">
                  <c:v>M=8</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Sheet1!$P$4:$P$203</c:f>
              <c:numCache>
                <c:formatCode>0.00_ </c:formatCode>
                <c:ptCount val="200"/>
                <c:pt idx="0">
                  <c:v>0.31000000000000016</c:v>
                </c:pt>
                <c:pt idx="1">
                  <c:v>0.39000000000000018</c:v>
                </c:pt>
                <c:pt idx="2">
                  <c:v>0.44</c:v>
                </c:pt>
                <c:pt idx="3">
                  <c:v>0.49000000000000016</c:v>
                </c:pt>
                <c:pt idx="4">
                  <c:v>0.52</c:v>
                </c:pt>
                <c:pt idx="5">
                  <c:v>0.55000000000000004</c:v>
                </c:pt>
                <c:pt idx="6">
                  <c:v>0.58000000000000007</c:v>
                </c:pt>
                <c:pt idx="7">
                  <c:v>0.61000000000000032</c:v>
                </c:pt>
                <c:pt idx="8">
                  <c:v>0.63000000000000034</c:v>
                </c:pt>
                <c:pt idx="9">
                  <c:v>0.65000000000000036</c:v>
                </c:pt>
                <c:pt idx="10">
                  <c:v>0.67000000000000048</c:v>
                </c:pt>
                <c:pt idx="11">
                  <c:v>0.69000000000000028</c:v>
                </c:pt>
                <c:pt idx="12">
                  <c:v>0.7100000000000003</c:v>
                </c:pt>
                <c:pt idx="13">
                  <c:v>0.73000000000000032</c:v>
                </c:pt>
                <c:pt idx="14">
                  <c:v>0.75000000000000033</c:v>
                </c:pt>
                <c:pt idx="15">
                  <c:v>0.77000000000000035</c:v>
                </c:pt>
                <c:pt idx="16">
                  <c:v>0.78</c:v>
                </c:pt>
                <c:pt idx="17">
                  <c:v>0.8</c:v>
                </c:pt>
                <c:pt idx="18">
                  <c:v>0.82000000000000028</c:v>
                </c:pt>
                <c:pt idx="19">
                  <c:v>0.83000000000000029</c:v>
                </c:pt>
                <c:pt idx="20">
                  <c:v>0.85000000000000031</c:v>
                </c:pt>
                <c:pt idx="21">
                  <c:v>0.87000000000000033</c:v>
                </c:pt>
                <c:pt idx="22">
                  <c:v>0.88</c:v>
                </c:pt>
                <c:pt idx="23">
                  <c:v>0.9</c:v>
                </c:pt>
                <c:pt idx="24">
                  <c:v>0.91</c:v>
                </c:pt>
                <c:pt idx="25">
                  <c:v>0.92</c:v>
                </c:pt>
                <c:pt idx="26">
                  <c:v>0.94000000000000028</c:v>
                </c:pt>
                <c:pt idx="27">
                  <c:v>0.95000000000000029</c:v>
                </c:pt>
                <c:pt idx="28">
                  <c:v>0.97000000000000031</c:v>
                </c:pt>
                <c:pt idx="29">
                  <c:v>0.98</c:v>
                </c:pt>
                <c:pt idx="30">
                  <c:v>0.99</c:v>
                </c:pt>
                <c:pt idx="31">
                  <c:v>1.01</c:v>
                </c:pt>
                <c:pt idx="32">
                  <c:v>1.02</c:v>
                </c:pt>
                <c:pt idx="33">
                  <c:v>1.03</c:v>
                </c:pt>
                <c:pt idx="34">
                  <c:v>1.05</c:v>
                </c:pt>
                <c:pt idx="35">
                  <c:v>1.06</c:v>
                </c:pt>
                <c:pt idx="36">
                  <c:v>1.07</c:v>
                </c:pt>
                <c:pt idx="37">
                  <c:v>1.08</c:v>
                </c:pt>
                <c:pt idx="38">
                  <c:v>1.1000000000000001</c:v>
                </c:pt>
                <c:pt idx="39">
                  <c:v>1.1100000000000001</c:v>
                </c:pt>
                <c:pt idx="40">
                  <c:v>1.1200000000000001</c:v>
                </c:pt>
                <c:pt idx="41">
                  <c:v>1.1299999999999992</c:v>
                </c:pt>
                <c:pt idx="42">
                  <c:v>1.1399999999999992</c:v>
                </c:pt>
                <c:pt idx="43">
                  <c:v>1.1499999999999992</c:v>
                </c:pt>
                <c:pt idx="44">
                  <c:v>1.1700000000000006</c:v>
                </c:pt>
                <c:pt idx="45">
                  <c:v>1.1800000000000006</c:v>
                </c:pt>
                <c:pt idx="46">
                  <c:v>1.1900000000000006</c:v>
                </c:pt>
                <c:pt idx="47">
                  <c:v>1.2</c:v>
                </c:pt>
                <c:pt idx="48">
                  <c:v>1.21</c:v>
                </c:pt>
                <c:pt idx="49">
                  <c:v>1.22</c:v>
                </c:pt>
                <c:pt idx="50">
                  <c:v>1.23</c:v>
                </c:pt>
                <c:pt idx="51">
                  <c:v>1.24</c:v>
                </c:pt>
                <c:pt idx="52">
                  <c:v>1.25</c:v>
                </c:pt>
                <c:pt idx="53">
                  <c:v>1.26</c:v>
                </c:pt>
                <c:pt idx="54">
                  <c:v>1.27</c:v>
                </c:pt>
                <c:pt idx="55">
                  <c:v>1.28</c:v>
                </c:pt>
                <c:pt idx="56">
                  <c:v>1.29</c:v>
                </c:pt>
                <c:pt idx="57">
                  <c:v>1.31</c:v>
                </c:pt>
                <c:pt idx="58">
                  <c:v>1.32</c:v>
                </c:pt>
                <c:pt idx="59">
                  <c:v>1.33</c:v>
                </c:pt>
                <c:pt idx="60">
                  <c:v>1.34</c:v>
                </c:pt>
                <c:pt idx="61">
                  <c:v>1.35</c:v>
                </c:pt>
                <c:pt idx="62">
                  <c:v>1.35</c:v>
                </c:pt>
                <c:pt idx="63">
                  <c:v>1.36</c:v>
                </c:pt>
                <c:pt idx="64">
                  <c:v>1.37</c:v>
                </c:pt>
                <c:pt idx="65">
                  <c:v>1.3800000000000001</c:v>
                </c:pt>
                <c:pt idx="66">
                  <c:v>1.3900000000000001</c:v>
                </c:pt>
                <c:pt idx="67">
                  <c:v>1.4</c:v>
                </c:pt>
                <c:pt idx="68">
                  <c:v>1.41</c:v>
                </c:pt>
                <c:pt idx="69">
                  <c:v>1.42</c:v>
                </c:pt>
                <c:pt idx="70">
                  <c:v>1.43</c:v>
                </c:pt>
                <c:pt idx="71">
                  <c:v>1.44</c:v>
                </c:pt>
                <c:pt idx="72">
                  <c:v>1.45</c:v>
                </c:pt>
                <c:pt idx="73">
                  <c:v>1.46</c:v>
                </c:pt>
                <c:pt idx="74">
                  <c:v>1.47</c:v>
                </c:pt>
                <c:pt idx="75">
                  <c:v>1.48</c:v>
                </c:pt>
                <c:pt idx="76">
                  <c:v>1.49</c:v>
                </c:pt>
                <c:pt idx="77">
                  <c:v>1.49</c:v>
                </c:pt>
                <c:pt idx="78">
                  <c:v>1.5</c:v>
                </c:pt>
                <c:pt idx="79">
                  <c:v>1.51</c:v>
                </c:pt>
                <c:pt idx="80">
                  <c:v>1.52</c:v>
                </c:pt>
                <c:pt idx="81">
                  <c:v>1.53</c:v>
                </c:pt>
                <c:pt idx="82">
                  <c:v>1.54</c:v>
                </c:pt>
                <c:pt idx="83">
                  <c:v>1.55</c:v>
                </c:pt>
                <c:pt idx="84">
                  <c:v>1.55</c:v>
                </c:pt>
                <c:pt idx="85">
                  <c:v>1.56</c:v>
                </c:pt>
                <c:pt idx="86">
                  <c:v>1.57</c:v>
                </c:pt>
                <c:pt idx="87">
                  <c:v>1.58</c:v>
                </c:pt>
                <c:pt idx="88">
                  <c:v>1.59</c:v>
                </c:pt>
                <c:pt idx="89">
                  <c:v>1.6</c:v>
                </c:pt>
                <c:pt idx="90">
                  <c:v>1.6</c:v>
                </c:pt>
                <c:pt idx="91">
                  <c:v>1.61</c:v>
                </c:pt>
                <c:pt idx="92">
                  <c:v>1.62</c:v>
                </c:pt>
                <c:pt idx="93">
                  <c:v>1.6300000000000001</c:v>
                </c:pt>
                <c:pt idx="94">
                  <c:v>1.6400000000000001</c:v>
                </c:pt>
                <c:pt idx="95">
                  <c:v>1.6500000000000001</c:v>
                </c:pt>
                <c:pt idx="96">
                  <c:v>1.6500000000000001</c:v>
                </c:pt>
                <c:pt idx="97">
                  <c:v>1.6600000000000001</c:v>
                </c:pt>
                <c:pt idx="98">
                  <c:v>1.6700000000000006</c:v>
                </c:pt>
                <c:pt idx="99">
                  <c:v>1.6800000000000006</c:v>
                </c:pt>
                <c:pt idx="100">
                  <c:v>1.6800000000000006</c:v>
                </c:pt>
                <c:pt idx="101">
                  <c:v>1.6900000000000006</c:v>
                </c:pt>
                <c:pt idx="102">
                  <c:v>1.7</c:v>
                </c:pt>
                <c:pt idx="103">
                  <c:v>1.7</c:v>
                </c:pt>
                <c:pt idx="104">
                  <c:v>1.72</c:v>
                </c:pt>
                <c:pt idx="105">
                  <c:v>1.72</c:v>
                </c:pt>
                <c:pt idx="106">
                  <c:v>1.73</c:v>
                </c:pt>
                <c:pt idx="107">
                  <c:v>1.74</c:v>
                </c:pt>
                <c:pt idx="108">
                  <c:v>1.75</c:v>
                </c:pt>
                <c:pt idx="109">
                  <c:v>1.75</c:v>
                </c:pt>
                <c:pt idx="110">
                  <c:v>1.76</c:v>
                </c:pt>
                <c:pt idx="111">
                  <c:v>1.77</c:v>
                </c:pt>
                <c:pt idx="112">
                  <c:v>1.78</c:v>
                </c:pt>
                <c:pt idx="113">
                  <c:v>1.78</c:v>
                </c:pt>
                <c:pt idx="114">
                  <c:v>1.79</c:v>
                </c:pt>
                <c:pt idx="115">
                  <c:v>1.8</c:v>
                </c:pt>
                <c:pt idx="116">
                  <c:v>1.8</c:v>
                </c:pt>
                <c:pt idx="117">
                  <c:v>1.81</c:v>
                </c:pt>
                <c:pt idx="118">
                  <c:v>1.82</c:v>
                </c:pt>
                <c:pt idx="119">
                  <c:v>1.83</c:v>
                </c:pt>
                <c:pt idx="120">
                  <c:v>1.83</c:v>
                </c:pt>
                <c:pt idx="121">
                  <c:v>1.84</c:v>
                </c:pt>
                <c:pt idx="122">
                  <c:v>1.85</c:v>
                </c:pt>
                <c:pt idx="123">
                  <c:v>1.85</c:v>
                </c:pt>
                <c:pt idx="124">
                  <c:v>1.86</c:v>
                </c:pt>
                <c:pt idx="125">
                  <c:v>1.87</c:v>
                </c:pt>
                <c:pt idx="126">
                  <c:v>1.8800000000000001</c:v>
                </c:pt>
                <c:pt idx="127">
                  <c:v>1.8800000000000001</c:v>
                </c:pt>
                <c:pt idx="128">
                  <c:v>1.8900000000000001</c:v>
                </c:pt>
                <c:pt idx="129">
                  <c:v>1.9000000000000001</c:v>
                </c:pt>
                <c:pt idx="130">
                  <c:v>1.9000000000000001</c:v>
                </c:pt>
                <c:pt idx="131">
                  <c:v>1.9100000000000001</c:v>
                </c:pt>
                <c:pt idx="132">
                  <c:v>1.9200000000000006</c:v>
                </c:pt>
                <c:pt idx="133">
                  <c:v>1.9200000000000006</c:v>
                </c:pt>
                <c:pt idx="134">
                  <c:v>1.9300000000000006</c:v>
                </c:pt>
                <c:pt idx="135">
                  <c:v>1.9400000000000006</c:v>
                </c:pt>
                <c:pt idx="136">
                  <c:v>1.9400000000000006</c:v>
                </c:pt>
                <c:pt idx="137">
                  <c:v>1.9500000000000006</c:v>
                </c:pt>
                <c:pt idx="138">
                  <c:v>1.9600000000000006</c:v>
                </c:pt>
                <c:pt idx="139">
                  <c:v>1.9600000000000006</c:v>
                </c:pt>
                <c:pt idx="140">
                  <c:v>1.9700000000000006</c:v>
                </c:pt>
                <c:pt idx="141">
                  <c:v>1.9800000000000006</c:v>
                </c:pt>
                <c:pt idx="142">
                  <c:v>1.9800000000000006</c:v>
                </c:pt>
                <c:pt idx="143">
                  <c:v>1.9900000000000007</c:v>
                </c:pt>
                <c:pt idx="144">
                  <c:v>2</c:v>
                </c:pt>
                <c:pt idx="145">
                  <c:v>2</c:v>
                </c:pt>
                <c:pt idx="146">
                  <c:v>2.0099999999999998</c:v>
                </c:pt>
                <c:pt idx="147">
                  <c:v>2.02</c:v>
                </c:pt>
                <c:pt idx="148">
                  <c:v>2.02</c:v>
                </c:pt>
                <c:pt idx="149">
                  <c:v>2.0299999999999998</c:v>
                </c:pt>
                <c:pt idx="150">
                  <c:v>2.0299999999999998</c:v>
                </c:pt>
                <c:pt idx="151">
                  <c:v>2.04</c:v>
                </c:pt>
                <c:pt idx="152">
                  <c:v>2.0499999999999998</c:v>
                </c:pt>
                <c:pt idx="153">
                  <c:v>2.0499999999999998</c:v>
                </c:pt>
                <c:pt idx="154">
                  <c:v>2.06</c:v>
                </c:pt>
                <c:pt idx="155">
                  <c:v>2.0699999999999998</c:v>
                </c:pt>
                <c:pt idx="156">
                  <c:v>2.0699999999999998</c:v>
                </c:pt>
                <c:pt idx="157">
                  <c:v>2.08</c:v>
                </c:pt>
                <c:pt idx="158">
                  <c:v>2.09</c:v>
                </c:pt>
                <c:pt idx="159">
                  <c:v>2.09</c:v>
                </c:pt>
                <c:pt idx="160">
                  <c:v>2.1</c:v>
                </c:pt>
                <c:pt idx="161">
                  <c:v>2.1</c:v>
                </c:pt>
                <c:pt idx="162">
                  <c:v>2.11</c:v>
                </c:pt>
                <c:pt idx="163">
                  <c:v>2.12</c:v>
                </c:pt>
                <c:pt idx="164">
                  <c:v>2.12</c:v>
                </c:pt>
                <c:pt idx="165">
                  <c:v>2.13</c:v>
                </c:pt>
                <c:pt idx="166">
                  <c:v>2.13</c:v>
                </c:pt>
                <c:pt idx="167">
                  <c:v>2.14</c:v>
                </c:pt>
                <c:pt idx="168">
                  <c:v>2.15</c:v>
                </c:pt>
                <c:pt idx="169">
                  <c:v>2.15</c:v>
                </c:pt>
                <c:pt idx="170">
                  <c:v>2.16</c:v>
                </c:pt>
                <c:pt idx="171">
                  <c:v>2.16</c:v>
                </c:pt>
                <c:pt idx="172">
                  <c:v>2.17</c:v>
                </c:pt>
                <c:pt idx="173">
                  <c:v>2.1800000000000002</c:v>
                </c:pt>
                <c:pt idx="174">
                  <c:v>2.1800000000000002</c:v>
                </c:pt>
                <c:pt idx="175">
                  <c:v>2.19</c:v>
                </c:pt>
                <c:pt idx="176">
                  <c:v>2.19</c:v>
                </c:pt>
                <c:pt idx="177">
                  <c:v>2.2000000000000002</c:v>
                </c:pt>
                <c:pt idx="178">
                  <c:v>2.21</c:v>
                </c:pt>
                <c:pt idx="179">
                  <c:v>2.21</c:v>
                </c:pt>
                <c:pt idx="180">
                  <c:v>2.2200000000000002</c:v>
                </c:pt>
                <c:pt idx="181">
                  <c:v>2.2200000000000002</c:v>
                </c:pt>
                <c:pt idx="182">
                  <c:v>2.23</c:v>
                </c:pt>
                <c:pt idx="183">
                  <c:v>2.23</c:v>
                </c:pt>
                <c:pt idx="184">
                  <c:v>2.2400000000000002</c:v>
                </c:pt>
                <c:pt idx="185">
                  <c:v>2.25</c:v>
                </c:pt>
                <c:pt idx="186">
                  <c:v>2.25</c:v>
                </c:pt>
                <c:pt idx="187">
                  <c:v>2.2599999999999998</c:v>
                </c:pt>
                <c:pt idx="188">
                  <c:v>2.2599999999999998</c:v>
                </c:pt>
                <c:pt idx="189">
                  <c:v>2.27</c:v>
                </c:pt>
                <c:pt idx="190">
                  <c:v>2.27</c:v>
                </c:pt>
                <c:pt idx="191">
                  <c:v>2.2799999999999998</c:v>
                </c:pt>
                <c:pt idx="192">
                  <c:v>2.29</c:v>
                </c:pt>
                <c:pt idx="193">
                  <c:v>2.29</c:v>
                </c:pt>
                <c:pt idx="194">
                  <c:v>2.2999999999999998</c:v>
                </c:pt>
                <c:pt idx="195">
                  <c:v>2.2999999999999998</c:v>
                </c:pt>
                <c:pt idx="196">
                  <c:v>2.3099999999999987</c:v>
                </c:pt>
                <c:pt idx="197">
                  <c:v>2.3099999999999987</c:v>
                </c:pt>
                <c:pt idx="198">
                  <c:v>2.3199999999999985</c:v>
                </c:pt>
                <c:pt idx="199">
                  <c:v>2.3199999999999985</c:v>
                </c:pt>
              </c:numCache>
            </c:numRef>
          </c:yVal>
          <c:smooth val="0"/>
        </c:ser>
        <c:ser>
          <c:idx val="3"/>
          <c:order val="3"/>
          <c:tx>
            <c:strRef>
              <c:f>Sheet1!$Q$3</c:f>
              <c:strCache>
                <c:ptCount val="1"/>
                <c:pt idx="0">
                  <c:v>M=9</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Sheet1!$Q$4:$Q$203</c:f>
              <c:numCache>
                <c:formatCode>0.00_ </c:formatCode>
                <c:ptCount val="200"/>
                <c:pt idx="0">
                  <c:v>0.31000000000000016</c:v>
                </c:pt>
                <c:pt idx="1">
                  <c:v>0.39000000000000018</c:v>
                </c:pt>
                <c:pt idx="2">
                  <c:v>0.45</c:v>
                </c:pt>
                <c:pt idx="3">
                  <c:v>0.49000000000000016</c:v>
                </c:pt>
                <c:pt idx="4">
                  <c:v>0.53</c:v>
                </c:pt>
                <c:pt idx="5">
                  <c:v>0.56999999999999995</c:v>
                </c:pt>
                <c:pt idx="6">
                  <c:v>0.60000000000000031</c:v>
                </c:pt>
                <c:pt idx="7">
                  <c:v>0.63000000000000034</c:v>
                </c:pt>
                <c:pt idx="8">
                  <c:v>0.66000000000000036</c:v>
                </c:pt>
                <c:pt idx="9">
                  <c:v>0.68</c:v>
                </c:pt>
                <c:pt idx="10">
                  <c:v>0.7100000000000003</c:v>
                </c:pt>
                <c:pt idx="11">
                  <c:v>0.73000000000000032</c:v>
                </c:pt>
                <c:pt idx="12">
                  <c:v>0.75000000000000033</c:v>
                </c:pt>
                <c:pt idx="13">
                  <c:v>0.78</c:v>
                </c:pt>
                <c:pt idx="14">
                  <c:v>0.8</c:v>
                </c:pt>
                <c:pt idx="15">
                  <c:v>0.82000000000000028</c:v>
                </c:pt>
                <c:pt idx="16">
                  <c:v>0.8400000000000003</c:v>
                </c:pt>
                <c:pt idx="17">
                  <c:v>0.86000000000000032</c:v>
                </c:pt>
                <c:pt idx="18">
                  <c:v>0.88</c:v>
                </c:pt>
                <c:pt idx="19">
                  <c:v>0.9</c:v>
                </c:pt>
                <c:pt idx="20">
                  <c:v>0.92</c:v>
                </c:pt>
                <c:pt idx="21">
                  <c:v>0.94000000000000028</c:v>
                </c:pt>
                <c:pt idx="22">
                  <c:v>0.95000000000000029</c:v>
                </c:pt>
                <c:pt idx="23">
                  <c:v>0.97000000000000031</c:v>
                </c:pt>
                <c:pt idx="24">
                  <c:v>0.99</c:v>
                </c:pt>
                <c:pt idx="25">
                  <c:v>1.01</c:v>
                </c:pt>
                <c:pt idx="26">
                  <c:v>1.02</c:v>
                </c:pt>
                <c:pt idx="27">
                  <c:v>1.04</c:v>
                </c:pt>
                <c:pt idx="28">
                  <c:v>1.05</c:v>
                </c:pt>
                <c:pt idx="29">
                  <c:v>1.07</c:v>
                </c:pt>
                <c:pt idx="30">
                  <c:v>1.0900000000000001</c:v>
                </c:pt>
                <c:pt idx="31">
                  <c:v>1.1000000000000001</c:v>
                </c:pt>
                <c:pt idx="32">
                  <c:v>1.1200000000000001</c:v>
                </c:pt>
                <c:pt idx="33">
                  <c:v>1.1299999999999992</c:v>
                </c:pt>
                <c:pt idx="34">
                  <c:v>1.1499999999999992</c:v>
                </c:pt>
                <c:pt idx="35">
                  <c:v>1.1599999999999993</c:v>
                </c:pt>
                <c:pt idx="36">
                  <c:v>1.1700000000000006</c:v>
                </c:pt>
                <c:pt idx="37">
                  <c:v>1.1900000000000006</c:v>
                </c:pt>
                <c:pt idx="38">
                  <c:v>1.2</c:v>
                </c:pt>
                <c:pt idx="39">
                  <c:v>1.22</c:v>
                </c:pt>
                <c:pt idx="40">
                  <c:v>1.23</c:v>
                </c:pt>
                <c:pt idx="41">
                  <c:v>1.24</c:v>
                </c:pt>
                <c:pt idx="42">
                  <c:v>1.26</c:v>
                </c:pt>
                <c:pt idx="43">
                  <c:v>1.27</c:v>
                </c:pt>
                <c:pt idx="44">
                  <c:v>1.28</c:v>
                </c:pt>
                <c:pt idx="45">
                  <c:v>1.3</c:v>
                </c:pt>
                <c:pt idx="46">
                  <c:v>1.31</c:v>
                </c:pt>
                <c:pt idx="47">
                  <c:v>1.32</c:v>
                </c:pt>
                <c:pt idx="48">
                  <c:v>1.33</c:v>
                </c:pt>
                <c:pt idx="49">
                  <c:v>1.35</c:v>
                </c:pt>
                <c:pt idx="50">
                  <c:v>1.36</c:v>
                </c:pt>
                <c:pt idx="51">
                  <c:v>1.37</c:v>
                </c:pt>
                <c:pt idx="52">
                  <c:v>1.3800000000000001</c:v>
                </c:pt>
                <c:pt idx="53">
                  <c:v>1.4</c:v>
                </c:pt>
                <c:pt idx="54">
                  <c:v>1.41</c:v>
                </c:pt>
                <c:pt idx="55">
                  <c:v>1.42</c:v>
                </c:pt>
                <c:pt idx="56">
                  <c:v>1.43</c:v>
                </c:pt>
                <c:pt idx="57">
                  <c:v>1.44</c:v>
                </c:pt>
                <c:pt idx="58">
                  <c:v>1.45</c:v>
                </c:pt>
                <c:pt idx="59">
                  <c:v>1.47</c:v>
                </c:pt>
                <c:pt idx="60">
                  <c:v>1.48</c:v>
                </c:pt>
                <c:pt idx="61">
                  <c:v>1.49</c:v>
                </c:pt>
                <c:pt idx="62">
                  <c:v>1.5</c:v>
                </c:pt>
                <c:pt idx="63">
                  <c:v>1.51</c:v>
                </c:pt>
                <c:pt idx="64">
                  <c:v>1.52</c:v>
                </c:pt>
                <c:pt idx="65">
                  <c:v>1.53</c:v>
                </c:pt>
                <c:pt idx="66">
                  <c:v>1.54</c:v>
                </c:pt>
                <c:pt idx="67">
                  <c:v>1.55</c:v>
                </c:pt>
                <c:pt idx="68">
                  <c:v>1.57</c:v>
                </c:pt>
                <c:pt idx="69">
                  <c:v>1.58</c:v>
                </c:pt>
                <c:pt idx="70">
                  <c:v>1.59</c:v>
                </c:pt>
                <c:pt idx="71">
                  <c:v>1.6</c:v>
                </c:pt>
                <c:pt idx="72">
                  <c:v>1.61</c:v>
                </c:pt>
                <c:pt idx="73">
                  <c:v>1.62</c:v>
                </c:pt>
                <c:pt idx="74">
                  <c:v>1.6300000000000001</c:v>
                </c:pt>
                <c:pt idx="75">
                  <c:v>1.6400000000000001</c:v>
                </c:pt>
                <c:pt idx="76">
                  <c:v>1.6500000000000001</c:v>
                </c:pt>
                <c:pt idx="77">
                  <c:v>1.6600000000000001</c:v>
                </c:pt>
                <c:pt idx="78">
                  <c:v>1.6700000000000006</c:v>
                </c:pt>
                <c:pt idx="79">
                  <c:v>1.6800000000000006</c:v>
                </c:pt>
                <c:pt idx="80">
                  <c:v>1.6900000000000006</c:v>
                </c:pt>
                <c:pt idx="81">
                  <c:v>1.7</c:v>
                </c:pt>
                <c:pt idx="82">
                  <c:v>1.71</c:v>
                </c:pt>
                <c:pt idx="83">
                  <c:v>1.72</c:v>
                </c:pt>
                <c:pt idx="84">
                  <c:v>1.73</c:v>
                </c:pt>
                <c:pt idx="85">
                  <c:v>1.74</c:v>
                </c:pt>
                <c:pt idx="86">
                  <c:v>1.75</c:v>
                </c:pt>
                <c:pt idx="87">
                  <c:v>1.76</c:v>
                </c:pt>
                <c:pt idx="88">
                  <c:v>1.77</c:v>
                </c:pt>
                <c:pt idx="89">
                  <c:v>1.77</c:v>
                </c:pt>
                <c:pt idx="90">
                  <c:v>1.78</c:v>
                </c:pt>
                <c:pt idx="91">
                  <c:v>1.79</c:v>
                </c:pt>
                <c:pt idx="92">
                  <c:v>1.8</c:v>
                </c:pt>
                <c:pt idx="93">
                  <c:v>1.81</c:v>
                </c:pt>
                <c:pt idx="94">
                  <c:v>1.82</c:v>
                </c:pt>
                <c:pt idx="95">
                  <c:v>1.83</c:v>
                </c:pt>
                <c:pt idx="96">
                  <c:v>1.84</c:v>
                </c:pt>
                <c:pt idx="97">
                  <c:v>1.85</c:v>
                </c:pt>
                <c:pt idx="98">
                  <c:v>1.86</c:v>
                </c:pt>
                <c:pt idx="99">
                  <c:v>1.87</c:v>
                </c:pt>
                <c:pt idx="100">
                  <c:v>1.8800000000000001</c:v>
                </c:pt>
                <c:pt idx="101">
                  <c:v>1.8800000000000001</c:v>
                </c:pt>
                <c:pt idx="102">
                  <c:v>1.8900000000000001</c:v>
                </c:pt>
                <c:pt idx="103">
                  <c:v>1.9000000000000001</c:v>
                </c:pt>
                <c:pt idx="104">
                  <c:v>1.9100000000000001</c:v>
                </c:pt>
                <c:pt idx="105">
                  <c:v>1.9200000000000006</c:v>
                </c:pt>
                <c:pt idx="106">
                  <c:v>1.9300000000000006</c:v>
                </c:pt>
                <c:pt idx="107">
                  <c:v>1.9400000000000006</c:v>
                </c:pt>
                <c:pt idx="108">
                  <c:v>1.9400000000000006</c:v>
                </c:pt>
                <c:pt idx="109">
                  <c:v>1.9500000000000006</c:v>
                </c:pt>
                <c:pt idx="110">
                  <c:v>1.9600000000000006</c:v>
                </c:pt>
                <c:pt idx="111">
                  <c:v>1.9700000000000006</c:v>
                </c:pt>
                <c:pt idx="112">
                  <c:v>1.9800000000000006</c:v>
                </c:pt>
                <c:pt idx="113">
                  <c:v>1.9900000000000007</c:v>
                </c:pt>
                <c:pt idx="114">
                  <c:v>2</c:v>
                </c:pt>
                <c:pt idx="115">
                  <c:v>2</c:v>
                </c:pt>
                <c:pt idx="116">
                  <c:v>2.0099999999999998</c:v>
                </c:pt>
                <c:pt idx="117">
                  <c:v>2.02</c:v>
                </c:pt>
                <c:pt idx="118">
                  <c:v>2.0299999999999998</c:v>
                </c:pt>
                <c:pt idx="119">
                  <c:v>2.04</c:v>
                </c:pt>
                <c:pt idx="120">
                  <c:v>2.04</c:v>
                </c:pt>
                <c:pt idx="121">
                  <c:v>2.0499999999999998</c:v>
                </c:pt>
                <c:pt idx="122">
                  <c:v>2.06</c:v>
                </c:pt>
                <c:pt idx="123">
                  <c:v>2.0699999999999998</c:v>
                </c:pt>
                <c:pt idx="124">
                  <c:v>2.08</c:v>
                </c:pt>
                <c:pt idx="125">
                  <c:v>2.09</c:v>
                </c:pt>
                <c:pt idx="126">
                  <c:v>2.09</c:v>
                </c:pt>
                <c:pt idx="127">
                  <c:v>2.1</c:v>
                </c:pt>
                <c:pt idx="128">
                  <c:v>2.11</c:v>
                </c:pt>
                <c:pt idx="129">
                  <c:v>2.12</c:v>
                </c:pt>
                <c:pt idx="130">
                  <c:v>2.12</c:v>
                </c:pt>
                <c:pt idx="131">
                  <c:v>2.13</c:v>
                </c:pt>
                <c:pt idx="132">
                  <c:v>2.14</c:v>
                </c:pt>
                <c:pt idx="133">
                  <c:v>2.15</c:v>
                </c:pt>
                <c:pt idx="134">
                  <c:v>2.16</c:v>
                </c:pt>
                <c:pt idx="135">
                  <c:v>2.16</c:v>
                </c:pt>
                <c:pt idx="136">
                  <c:v>2.17</c:v>
                </c:pt>
                <c:pt idx="137">
                  <c:v>2.1800000000000002</c:v>
                </c:pt>
                <c:pt idx="138">
                  <c:v>2.19</c:v>
                </c:pt>
                <c:pt idx="139">
                  <c:v>2.19</c:v>
                </c:pt>
                <c:pt idx="140">
                  <c:v>2.2000000000000002</c:v>
                </c:pt>
                <c:pt idx="141">
                  <c:v>2.21</c:v>
                </c:pt>
                <c:pt idx="142">
                  <c:v>2.2200000000000002</c:v>
                </c:pt>
                <c:pt idx="143">
                  <c:v>2.2200000000000002</c:v>
                </c:pt>
                <c:pt idx="144">
                  <c:v>2.23</c:v>
                </c:pt>
                <c:pt idx="145">
                  <c:v>2.2400000000000002</c:v>
                </c:pt>
                <c:pt idx="146">
                  <c:v>2.25</c:v>
                </c:pt>
                <c:pt idx="147">
                  <c:v>2.25</c:v>
                </c:pt>
                <c:pt idx="148">
                  <c:v>2.2599999999999998</c:v>
                </c:pt>
                <c:pt idx="149">
                  <c:v>2.27</c:v>
                </c:pt>
                <c:pt idx="150">
                  <c:v>2.2799999999999998</c:v>
                </c:pt>
                <c:pt idx="151">
                  <c:v>2.2799999999999998</c:v>
                </c:pt>
                <c:pt idx="152">
                  <c:v>2.29</c:v>
                </c:pt>
                <c:pt idx="153">
                  <c:v>2.2999999999999998</c:v>
                </c:pt>
                <c:pt idx="154">
                  <c:v>2.2999999999999998</c:v>
                </c:pt>
                <c:pt idx="155">
                  <c:v>2.3099999999999987</c:v>
                </c:pt>
                <c:pt idx="156">
                  <c:v>2.3199999999999985</c:v>
                </c:pt>
                <c:pt idx="157">
                  <c:v>2.3299999999999987</c:v>
                </c:pt>
                <c:pt idx="158">
                  <c:v>2.3299999999999987</c:v>
                </c:pt>
                <c:pt idx="159">
                  <c:v>2.34</c:v>
                </c:pt>
                <c:pt idx="160">
                  <c:v>2.3499999999999988</c:v>
                </c:pt>
                <c:pt idx="161">
                  <c:v>2.3499999999999988</c:v>
                </c:pt>
                <c:pt idx="162">
                  <c:v>2.36</c:v>
                </c:pt>
                <c:pt idx="163">
                  <c:v>2.3699999999999997</c:v>
                </c:pt>
                <c:pt idx="164">
                  <c:v>2.38</c:v>
                </c:pt>
                <c:pt idx="165">
                  <c:v>2.38</c:v>
                </c:pt>
                <c:pt idx="166">
                  <c:v>2.3899999999999997</c:v>
                </c:pt>
                <c:pt idx="167">
                  <c:v>2.4</c:v>
                </c:pt>
                <c:pt idx="168">
                  <c:v>2.4</c:v>
                </c:pt>
                <c:pt idx="169">
                  <c:v>2.4099999999999997</c:v>
                </c:pt>
                <c:pt idx="170">
                  <c:v>2.42</c:v>
                </c:pt>
                <c:pt idx="171">
                  <c:v>2.42</c:v>
                </c:pt>
                <c:pt idx="172">
                  <c:v>2.4299999999999997</c:v>
                </c:pt>
                <c:pt idx="173">
                  <c:v>2.44</c:v>
                </c:pt>
                <c:pt idx="174">
                  <c:v>2.44</c:v>
                </c:pt>
                <c:pt idx="175">
                  <c:v>2.4499999999999997</c:v>
                </c:pt>
                <c:pt idx="176">
                  <c:v>2.46</c:v>
                </c:pt>
                <c:pt idx="177">
                  <c:v>2.46</c:v>
                </c:pt>
                <c:pt idx="178">
                  <c:v>2.4699999999999998</c:v>
                </c:pt>
                <c:pt idx="179">
                  <c:v>2.48</c:v>
                </c:pt>
                <c:pt idx="180">
                  <c:v>2.4899999999999998</c:v>
                </c:pt>
                <c:pt idx="181">
                  <c:v>2.4899999999999998</c:v>
                </c:pt>
                <c:pt idx="182">
                  <c:v>2.5</c:v>
                </c:pt>
                <c:pt idx="183">
                  <c:v>2.5</c:v>
                </c:pt>
                <c:pt idx="184">
                  <c:v>2.5099999999999998</c:v>
                </c:pt>
                <c:pt idx="185">
                  <c:v>2.52</c:v>
                </c:pt>
                <c:pt idx="186">
                  <c:v>2.52</c:v>
                </c:pt>
                <c:pt idx="187">
                  <c:v>2.5299999999999998</c:v>
                </c:pt>
                <c:pt idx="188">
                  <c:v>2.54</c:v>
                </c:pt>
                <c:pt idx="189">
                  <c:v>2.54</c:v>
                </c:pt>
                <c:pt idx="190">
                  <c:v>2.5499999999999998</c:v>
                </c:pt>
                <c:pt idx="191">
                  <c:v>2.56</c:v>
                </c:pt>
                <c:pt idx="192">
                  <c:v>2.56</c:v>
                </c:pt>
                <c:pt idx="193">
                  <c:v>2.57</c:v>
                </c:pt>
                <c:pt idx="194">
                  <c:v>2.58</c:v>
                </c:pt>
                <c:pt idx="195">
                  <c:v>2.58</c:v>
                </c:pt>
                <c:pt idx="196">
                  <c:v>2.59</c:v>
                </c:pt>
                <c:pt idx="197">
                  <c:v>2.6</c:v>
                </c:pt>
                <c:pt idx="198">
                  <c:v>2.6</c:v>
                </c:pt>
                <c:pt idx="199">
                  <c:v>2.61</c:v>
                </c:pt>
              </c:numCache>
            </c:numRef>
          </c:yVal>
          <c:smooth val="1"/>
        </c:ser>
        <c:ser>
          <c:idx val="4"/>
          <c:order val="4"/>
          <c:tx>
            <c:strRef>
              <c:f>Sheet1!$R$3</c:f>
              <c:strCache>
                <c:ptCount val="1"/>
                <c:pt idx="0">
                  <c:v>M=16</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Sheet1!$R$4:$R$203</c:f>
              <c:numCache>
                <c:formatCode>0.00_ </c:formatCode>
                <c:ptCount val="200"/>
                <c:pt idx="0">
                  <c:v>0.32000000000000017</c:v>
                </c:pt>
                <c:pt idx="1">
                  <c:v>0.4</c:v>
                </c:pt>
                <c:pt idx="2">
                  <c:v>0.45</c:v>
                </c:pt>
                <c:pt idx="3">
                  <c:v>0.49000000000000016</c:v>
                </c:pt>
                <c:pt idx="4">
                  <c:v>0.52</c:v>
                </c:pt>
                <c:pt idx="5">
                  <c:v>0.55000000000000004</c:v>
                </c:pt>
                <c:pt idx="6">
                  <c:v>0.56999999999999995</c:v>
                </c:pt>
                <c:pt idx="7">
                  <c:v>0.60000000000000031</c:v>
                </c:pt>
                <c:pt idx="8">
                  <c:v>0.62000000000000033</c:v>
                </c:pt>
                <c:pt idx="9">
                  <c:v>0.64000000000000035</c:v>
                </c:pt>
                <c:pt idx="10">
                  <c:v>0.66000000000000036</c:v>
                </c:pt>
                <c:pt idx="11">
                  <c:v>0.68</c:v>
                </c:pt>
                <c:pt idx="12">
                  <c:v>0.70000000000000029</c:v>
                </c:pt>
                <c:pt idx="13">
                  <c:v>0.72000000000000031</c:v>
                </c:pt>
                <c:pt idx="14">
                  <c:v>0.73000000000000032</c:v>
                </c:pt>
                <c:pt idx="15">
                  <c:v>0.75000000000000033</c:v>
                </c:pt>
                <c:pt idx="16">
                  <c:v>0.77000000000000035</c:v>
                </c:pt>
                <c:pt idx="17">
                  <c:v>0.79</c:v>
                </c:pt>
                <c:pt idx="18">
                  <c:v>0.8</c:v>
                </c:pt>
                <c:pt idx="19">
                  <c:v>0.82000000000000028</c:v>
                </c:pt>
                <c:pt idx="20">
                  <c:v>0.83000000000000029</c:v>
                </c:pt>
                <c:pt idx="21">
                  <c:v>0.85000000000000031</c:v>
                </c:pt>
                <c:pt idx="22">
                  <c:v>0.86000000000000032</c:v>
                </c:pt>
                <c:pt idx="23">
                  <c:v>0.88</c:v>
                </c:pt>
                <c:pt idx="24">
                  <c:v>0.89</c:v>
                </c:pt>
                <c:pt idx="25">
                  <c:v>0.91</c:v>
                </c:pt>
                <c:pt idx="26">
                  <c:v>0.92</c:v>
                </c:pt>
                <c:pt idx="27">
                  <c:v>0.93</c:v>
                </c:pt>
                <c:pt idx="28">
                  <c:v>0.95000000000000029</c:v>
                </c:pt>
                <c:pt idx="29">
                  <c:v>0.9600000000000003</c:v>
                </c:pt>
                <c:pt idx="30">
                  <c:v>0.97000000000000031</c:v>
                </c:pt>
                <c:pt idx="31">
                  <c:v>0.99</c:v>
                </c:pt>
                <c:pt idx="32">
                  <c:v>1</c:v>
                </c:pt>
                <c:pt idx="33">
                  <c:v>1.01</c:v>
                </c:pt>
                <c:pt idx="34">
                  <c:v>1.02</c:v>
                </c:pt>
                <c:pt idx="35">
                  <c:v>1.04</c:v>
                </c:pt>
                <c:pt idx="36">
                  <c:v>1.05</c:v>
                </c:pt>
                <c:pt idx="37">
                  <c:v>1.06</c:v>
                </c:pt>
                <c:pt idx="38">
                  <c:v>1.07</c:v>
                </c:pt>
                <c:pt idx="39">
                  <c:v>1.08</c:v>
                </c:pt>
                <c:pt idx="40">
                  <c:v>1.1000000000000001</c:v>
                </c:pt>
                <c:pt idx="41">
                  <c:v>1.1100000000000001</c:v>
                </c:pt>
                <c:pt idx="42">
                  <c:v>1.1200000000000001</c:v>
                </c:pt>
                <c:pt idx="43">
                  <c:v>1.1299999999999992</c:v>
                </c:pt>
                <c:pt idx="44">
                  <c:v>1.1399999999999992</c:v>
                </c:pt>
                <c:pt idx="45">
                  <c:v>1.1499999999999992</c:v>
                </c:pt>
                <c:pt idx="46">
                  <c:v>1.1599999999999993</c:v>
                </c:pt>
                <c:pt idx="47">
                  <c:v>1.1700000000000006</c:v>
                </c:pt>
                <c:pt idx="48">
                  <c:v>1.1800000000000006</c:v>
                </c:pt>
                <c:pt idx="49">
                  <c:v>1.2</c:v>
                </c:pt>
                <c:pt idx="50">
                  <c:v>1.21</c:v>
                </c:pt>
                <c:pt idx="51">
                  <c:v>1.22</c:v>
                </c:pt>
                <c:pt idx="52">
                  <c:v>1.23</c:v>
                </c:pt>
                <c:pt idx="53">
                  <c:v>1.24</c:v>
                </c:pt>
                <c:pt idx="54">
                  <c:v>1.25</c:v>
                </c:pt>
                <c:pt idx="55">
                  <c:v>1.26</c:v>
                </c:pt>
                <c:pt idx="56">
                  <c:v>1.27</c:v>
                </c:pt>
                <c:pt idx="57">
                  <c:v>1.28</c:v>
                </c:pt>
                <c:pt idx="58">
                  <c:v>1.29</c:v>
                </c:pt>
                <c:pt idx="59">
                  <c:v>1.3</c:v>
                </c:pt>
                <c:pt idx="60">
                  <c:v>1.31</c:v>
                </c:pt>
                <c:pt idx="61">
                  <c:v>1.32</c:v>
                </c:pt>
                <c:pt idx="62">
                  <c:v>1.32</c:v>
                </c:pt>
                <c:pt idx="63">
                  <c:v>1.33</c:v>
                </c:pt>
                <c:pt idx="64">
                  <c:v>1.34</c:v>
                </c:pt>
                <c:pt idx="65">
                  <c:v>1.35</c:v>
                </c:pt>
                <c:pt idx="66">
                  <c:v>1.36</c:v>
                </c:pt>
                <c:pt idx="67">
                  <c:v>1.37</c:v>
                </c:pt>
                <c:pt idx="68">
                  <c:v>1.3800000000000001</c:v>
                </c:pt>
                <c:pt idx="69">
                  <c:v>1.3900000000000001</c:v>
                </c:pt>
                <c:pt idx="70">
                  <c:v>1.4</c:v>
                </c:pt>
                <c:pt idx="71">
                  <c:v>1.41</c:v>
                </c:pt>
                <c:pt idx="72">
                  <c:v>1.42</c:v>
                </c:pt>
                <c:pt idx="73">
                  <c:v>1.43</c:v>
                </c:pt>
                <c:pt idx="74">
                  <c:v>1.43</c:v>
                </c:pt>
                <c:pt idx="75">
                  <c:v>1.44</c:v>
                </c:pt>
                <c:pt idx="76">
                  <c:v>1.45</c:v>
                </c:pt>
                <c:pt idx="77">
                  <c:v>1.46</c:v>
                </c:pt>
                <c:pt idx="78">
                  <c:v>1.47</c:v>
                </c:pt>
                <c:pt idx="79">
                  <c:v>1.48</c:v>
                </c:pt>
                <c:pt idx="80">
                  <c:v>1.49</c:v>
                </c:pt>
                <c:pt idx="81">
                  <c:v>1.49</c:v>
                </c:pt>
                <c:pt idx="82">
                  <c:v>1.5</c:v>
                </c:pt>
                <c:pt idx="83">
                  <c:v>1.51</c:v>
                </c:pt>
                <c:pt idx="84">
                  <c:v>1.52</c:v>
                </c:pt>
                <c:pt idx="85">
                  <c:v>1.53</c:v>
                </c:pt>
                <c:pt idx="86">
                  <c:v>1.54</c:v>
                </c:pt>
                <c:pt idx="87">
                  <c:v>1.54</c:v>
                </c:pt>
                <c:pt idx="88">
                  <c:v>1.55</c:v>
                </c:pt>
                <c:pt idx="89">
                  <c:v>1.56</c:v>
                </c:pt>
                <c:pt idx="90">
                  <c:v>1.57</c:v>
                </c:pt>
                <c:pt idx="91">
                  <c:v>1.58</c:v>
                </c:pt>
                <c:pt idx="92">
                  <c:v>1.58</c:v>
                </c:pt>
                <c:pt idx="93">
                  <c:v>1.59</c:v>
                </c:pt>
                <c:pt idx="94">
                  <c:v>1.6</c:v>
                </c:pt>
                <c:pt idx="95">
                  <c:v>1.61</c:v>
                </c:pt>
                <c:pt idx="96">
                  <c:v>1.61</c:v>
                </c:pt>
                <c:pt idx="97">
                  <c:v>1.62</c:v>
                </c:pt>
                <c:pt idx="98">
                  <c:v>1.6300000000000001</c:v>
                </c:pt>
                <c:pt idx="99">
                  <c:v>1.6400000000000001</c:v>
                </c:pt>
                <c:pt idx="100">
                  <c:v>1.6500000000000001</c:v>
                </c:pt>
                <c:pt idx="101">
                  <c:v>1.6500000000000001</c:v>
                </c:pt>
                <c:pt idx="102">
                  <c:v>1.6600000000000001</c:v>
                </c:pt>
                <c:pt idx="103">
                  <c:v>1.6700000000000006</c:v>
                </c:pt>
                <c:pt idx="104">
                  <c:v>1.6800000000000006</c:v>
                </c:pt>
                <c:pt idx="105">
                  <c:v>1.6800000000000006</c:v>
                </c:pt>
                <c:pt idx="106">
                  <c:v>1.6900000000000006</c:v>
                </c:pt>
                <c:pt idx="107">
                  <c:v>1.7</c:v>
                </c:pt>
                <c:pt idx="108">
                  <c:v>1.7</c:v>
                </c:pt>
                <c:pt idx="109">
                  <c:v>1.71</c:v>
                </c:pt>
                <c:pt idx="110">
                  <c:v>1.72</c:v>
                </c:pt>
                <c:pt idx="111">
                  <c:v>1.73</c:v>
                </c:pt>
                <c:pt idx="112">
                  <c:v>1.73</c:v>
                </c:pt>
                <c:pt idx="113">
                  <c:v>1.74</c:v>
                </c:pt>
                <c:pt idx="114">
                  <c:v>1.75</c:v>
                </c:pt>
                <c:pt idx="115">
                  <c:v>1.76</c:v>
                </c:pt>
                <c:pt idx="116">
                  <c:v>1.76</c:v>
                </c:pt>
                <c:pt idx="117">
                  <c:v>1.77</c:v>
                </c:pt>
                <c:pt idx="118">
                  <c:v>1.78</c:v>
                </c:pt>
                <c:pt idx="119">
                  <c:v>1.78</c:v>
                </c:pt>
                <c:pt idx="120">
                  <c:v>1.79</c:v>
                </c:pt>
                <c:pt idx="121">
                  <c:v>1.8</c:v>
                </c:pt>
                <c:pt idx="122">
                  <c:v>1.8</c:v>
                </c:pt>
                <c:pt idx="123">
                  <c:v>1.81</c:v>
                </c:pt>
                <c:pt idx="124">
                  <c:v>1.82</c:v>
                </c:pt>
                <c:pt idx="125">
                  <c:v>1.83</c:v>
                </c:pt>
                <c:pt idx="126">
                  <c:v>1.83</c:v>
                </c:pt>
                <c:pt idx="127">
                  <c:v>1.84</c:v>
                </c:pt>
                <c:pt idx="128">
                  <c:v>1.85</c:v>
                </c:pt>
                <c:pt idx="129">
                  <c:v>1.85</c:v>
                </c:pt>
                <c:pt idx="130">
                  <c:v>1.86</c:v>
                </c:pt>
                <c:pt idx="131">
                  <c:v>1.87</c:v>
                </c:pt>
                <c:pt idx="132">
                  <c:v>1.87</c:v>
                </c:pt>
                <c:pt idx="133">
                  <c:v>1.8800000000000001</c:v>
                </c:pt>
                <c:pt idx="134">
                  <c:v>1.8900000000000001</c:v>
                </c:pt>
                <c:pt idx="135">
                  <c:v>1.8900000000000001</c:v>
                </c:pt>
                <c:pt idx="136">
                  <c:v>1.9000000000000001</c:v>
                </c:pt>
                <c:pt idx="137">
                  <c:v>1.9100000000000001</c:v>
                </c:pt>
                <c:pt idx="138">
                  <c:v>1.9100000000000001</c:v>
                </c:pt>
                <c:pt idx="139">
                  <c:v>1.9200000000000006</c:v>
                </c:pt>
                <c:pt idx="140">
                  <c:v>1.9300000000000006</c:v>
                </c:pt>
                <c:pt idx="141">
                  <c:v>1.9300000000000006</c:v>
                </c:pt>
                <c:pt idx="142">
                  <c:v>1.9400000000000006</c:v>
                </c:pt>
                <c:pt idx="143">
                  <c:v>1.9400000000000006</c:v>
                </c:pt>
                <c:pt idx="144">
                  <c:v>1.9500000000000006</c:v>
                </c:pt>
                <c:pt idx="145">
                  <c:v>1.9600000000000006</c:v>
                </c:pt>
                <c:pt idx="146">
                  <c:v>1.9600000000000006</c:v>
                </c:pt>
                <c:pt idx="147">
                  <c:v>1.9700000000000006</c:v>
                </c:pt>
                <c:pt idx="148">
                  <c:v>1.9800000000000006</c:v>
                </c:pt>
                <c:pt idx="149">
                  <c:v>1.9800000000000006</c:v>
                </c:pt>
                <c:pt idx="150">
                  <c:v>1.9900000000000007</c:v>
                </c:pt>
                <c:pt idx="151">
                  <c:v>2</c:v>
                </c:pt>
                <c:pt idx="152">
                  <c:v>2</c:v>
                </c:pt>
                <c:pt idx="153">
                  <c:v>2.0099999999999998</c:v>
                </c:pt>
                <c:pt idx="154">
                  <c:v>2.0099999999999998</c:v>
                </c:pt>
                <c:pt idx="155">
                  <c:v>2.02</c:v>
                </c:pt>
                <c:pt idx="156">
                  <c:v>2.0299999999999998</c:v>
                </c:pt>
                <c:pt idx="157">
                  <c:v>2.0299999999999998</c:v>
                </c:pt>
                <c:pt idx="158">
                  <c:v>2.04</c:v>
                </c:pt>
                <c:pt idx="159">
                  <c:v>2.04</c:v>
                </c:pt>
                <c:pt idx="160">
                  <c:v>2.0499999999999998</c:v>
                </c:pt>
                <c:pt idx="161">
                  <c:v>2.06</c:v>
                </c:pt>
                <c:pt idx="162">
                  <c:v>2.06</c:v>
                </c:pt>
                <c:pt idx="163">
                  <c:v>2.0699999999999998</c:v>
                </c:pt>
                <c:pt idx="164">
                  <c:v>2.0699999999999998</c:v>
                </c:pt>
                <c:pt idx="165">
                  <c:v>2.08</c:v>
                </c:pt>
                <c:pt idx="166">
                  <c:v>2.09</c:v>
                </c:pt>
                <c:pt idx="167">
                  <c:v>2.09</c:v>
                </c:pt>
                <c:pt idx="168">
                  <c:v>2.1</c:v>
                </c:pt>
                <c:pt idx="169">
                  <c:v>2.1</c:v>
                </c:pt>
                <c:pt idx="170">
                  <c:v>2.11</c:v>
                </c:pt>
                <c:pt idx="171">
                  <c:v>2.12</c:v>
                </c:pt>
                <c:pt idx="172">
                  <c:v>2.12</c:v>
                </c:pt>
                <c:pt idx="173">
                  <c:v>2.13</c:v>
                </c:pt>
                <c:pt idx="174">
                  <c:v>2.13</c:v>
                </c:pt>
                <c:pt idx="175">
                  <c:v>2.14</c:v>
                </c:pt>
                <c:pt idx="176">
                  <c:v>2.15</c:v>
                </c:pt>
                <c:pt idx="177">
                  <c:v>2.15</c:v>
                </c:pt>
                <c:pt idx="178">
                  <c:v>2.16</c:v>
                </c:pt>
                <c:pt idx="179">
                  <c:v>2.16</c:v>
                </c:pt>
                <c:pt idx="180">
                  <c:v>2.17</c:v>
                </c:pt>
                <c:pt idx="181">
                  <c:v>2.17</c:v>
                </c:pt>
                <c:pt idx="182">
                  <c:v>2.1800000000000002</c:v>
                </c:pt>
                <c:pt idx="183">
                  <c:v>2.19</c:v>
                </c:pt>
                <c:pt idx="184">
                  <c:v>2.19</c:v>
                </c:pt>
                <c:pt idx="185">
                  <c:v>2.2000000000000002</c:v>
                </c:pt>
                <c:pt idx="186">
                  <c:v>2.2000000000000002</c:v>
                </c:pt>
                <c:pt idx="187">
                  <c:v>2.21</c:v>
                </c:pt>
                <c:pt idx="188">
                  <c:v>2.21</c:v>
                </c:pt>
                <c:pt idx="189">
                  <c:v>2.2200000000000002</c:v>
                </c:pt>
                <c:pt idx="190">
                  <c:v>2.23</c:v>
                </c:pt>
                <c:pt idx="191">
                  <c:v>2.23</c:v>
                </c:pt>
                <c:pt idx="192">
                  <c:v>2.2400000000000002</c:v>
                </c:pt>
                <c:pt idx="193">
                  <c:v>2.2400000000000002</c:v>
                </c:pt>
                <c:pt idx="194">
                  <c:v>2.25</c:v>
                </c:pt>
                <c:pt idx="195">
                  <c:v>2.25</c:v>
                </c:pt>
                <c:pt idx="196">
                  <c:v>2.2599999999999998</c:v>
                </c:pt>
                <c:pt idx="197">
                  <c:v>2.2599999999999998</c:v>
                </c:pt>
                <c:pt idx="198">
                  <c:v>2.27</c:v>
                </c:pt>
                <c:pt idx="199">
                  <c:v>2.2799999999999998</c:v>
                </c:pt>
              </c:numCache>
            </c:numRef>
          </c:yVal>
          <c:smooth val="1"/>
        </c:ser>
        <c:dLbls>
          <c:showLegendKey val="0"/>
          <c:showVal val="0"/>
          <c:showCatName val="0"/>
          <c:showSerName val="0"/>
          <c:showPercent val="0"/>
          <c:showBubbleSize val="0"/>
        </c:dLbls>
        <c:axId val="145373056"/>
        <c:axId val="154614784"/>
      </c:scatterChart>
      <c:valAx>
        <c:axId val="145373056"/>
        <c:scaling>
          <c:orientation val="minMax"/>
          <c:max val="25"/>
          <c:min val="0"/>
        </c:scaling>
        <c:delete val="0"/>
        <c:axPos val="b"/>
        <c:title>
          <c:tx>
            <c:rich>
              <a:bodyPr/>
              <a:lstStyle/>
              <a:p>
                <a:pPr>
                  <a:defRPr b="0"/>
                </a:pPr>
                <a:r>
                  <a:rPr lang="en-US" b="0" dirty="0"/>
                  <a:t>Transmission distance, </a:t>
                </a:r>
                <a:r>
                  <a:rPr lang="en-US" b="0" i="1" dirty="0"/>
                  <a:t>D</a:t>
                </a:r>
                <a:r>
                  <a:rPr lang="en-US" b="0" dirty="0"/>
                  <a:t> /</a:t>
                </a:r>
                <a:r>
                  <a:rPr lang="ja-JP" b="0" dirty="0"/>
                  <a:t> </a:t>
                </a:r>
                <a:r>
                  <a:rPr lang="en-US" b="0" dirty="0"/>
                  <a:t>λ</a:t>
                </a:r>
                <a:r>
                  <a:rPr lang="en-US" b="0" baseline="-25000" dirty="0"/>
                  <a:t>0</a:t>
                </a:r>
                <a:endParaRPr lang="ja-JP" b="0" baseline="-25000" dirty="0"/>
              </a:p>
            </c:rich>
          </c:tx>
          <c:layout>
            <c:manualLayout>
              <c:xMode val="edge"/>
              <c:yMode val="edge"/>
              <c:x val="0.38822516662500062"/>
              <c:y val="0.94536015270079288"/>
            </c:manualLayout>
          </c:layout>
          <c:overlay val="0"/>
        </c:title>
        <c:numFmt formatCode="General" sourceLinked="0"/>
        <c:majorTickMark val="in"/>
        <c:minorTickMark val="in"/>
        <c:tickLblPos val="nextTo"/>
        <c:crossAx val="154614784"/>
        <c:crosses val="autoZero"/>
        <c:crossBetween val="midCat"/>
        <c:majorUnit val="5"/>
        <c:minorUnit val="2.5"/>
      </c:valAx>
      <c:valAx>
        <c:axId val="154614784"/>
        <c:scaling>
          <c:orientation val="minMax"/>
        </c:scaling>
        <c:delete val="0"/>
        <c:axPos val="l"/>
        <c:title>
          <c:tx>
            <c:rich>
              <a:bodyPr rot="-5400000" vert="horz"/>
              <a:lstStyle/>
              <a:p>
                <a:pPr>
                  <a:defRPr b="0"/>
                </a:pPr>
                <a:r>
                  <a:rPr lang="en-US" b="0" dirty="0"/>
                  <a:t>Optimum element spacing, </a:t>
                </a:r>
                <a:endParaRPr lang="en-US" b="0" dirty="0" smtClean="0"/>
              </a:p>
              <a:p>
                <a:pPr>
                  <a:defRPr b="0"/>
                </a:pPr>
                <a:r>
                  <a:rPr lang="en-US" b="0" i="1" dirty="0" err="1" smtClean="0"/>
                  <a:t>d</a:t>
                </a:r>
                <a:r>
                  <a:rPr lang="en-US" b="0" i="1" baseline="-25000" dirty="0" err="1" smtClean="0"/>
                  <a:t>opt</a:t>
                </a:r>
                <a:r>
                  <a:rPr lang="en-US" b="0" dirty="0" smtClean="0"/>
                  <a:t> </a:t>
                </a:r>
                <a:r>
                  <a:rPr lang="en-US" b="0" dirty="0"/>
                  <a:t>/ </a:t>
                </a:r>
                <a:r>
                  <a:rPr lang="en-US" b="0" i="1" dirty="0"/>
                  <a:t>λ</a:t>
                </a:r>
                <a:r>
                  <a:rPr lang="en-US" b="0" baseline="-25000" dirty="0"/>
                  <a:t>0</a:t>
                </a:r>
                <a:endParaRPr lang="ja-JP" b="0" baseline="-25000" dirty="0"/>
              </a:p>
            </c:rich>
          </c:tx>
          <c:layout>
            <c:manualLayout>
              <c:xMode val="edge"/>
              <c:yMode val="edge"/>
              <c:x val="1.2724752455793048E-2"/>
              <c:y val="9.4068787427818587E-2"/>
            </c:manualLayout>
          </c:layout>
          <c:overlay val="0"/>
        </c:title>
        <c:numFmt formatCode="General" sourceLinked="0"/>
        <c:majorTickMark val="in"/>
        <c:minorTickMark val="in"/>
        <c:tickLblPos val="nextTo"/>
        <c:crossAx val="145373056"/>
        <c:crosses val="autoZero"/>
        <c:crossBetween val="midCat"/>
        <c:majorUnit val="0.5"/>
        <c:minorUnit val="0.25"/>
      </c:valAx>
      <c:spPr>
        <a:ln>
          <a:solidFill>
            <a:schemeClr val="tx1"/>
          </a:solidFill>
        </a:ln>
      </c:spPr>
    </c:plotArea>
    <c:legend>
      <c:legendPos val="r"/>
      <c:layout>
        <c:manualLayout>
          <c:xMode val="edge"/>
          <c:yMode val="edge"/>
          <c:x val="0.72347515694619535"/>
          <c:y val="0.52889225855245003"/>
          <c:w val="0.16806564938721874"/>
          <c:h val="0.23166394745118238"/>
        </c:manualLayout>
      </c:layout>
      <c:overlay val="1"/>
      <c:spPr>
        <a:solidFill>
          <a:schemeClr val="bg1"/>
        </a:solidFill>
        <a:effectLst/>
      </c:spPr>
    </c:legend>
    <c:plotVisOnly val="1"/>
    <c:dispBlanksAs val="gap"/>
    <c:showDLblsOverMax val="0"/>
  </c:chart>
  <c:spPr>
    <a:ln>
      <a:noFill/>
    </a:ln>
  </c:spPr>
  <c:txPr>
    <a:bodyPr/>
    <a:lstStyle/>
    <a:p>
      <a:pPr>
        <a:defRPr sz="1200">
          <a:latin typeface="Times New Roman" pitchFamily="18" charset="0"/>
          <a:cs typeface="Times New Roman" pitchFamily="18" charset="0"/>
        </a:defRPr>
      </a:pPr>
      <a:endParaRPr lang="ja-JP"/>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drawing1.xml><?xml version="1.0" encoding="utf-8"?>
<c:userShapes xmlns:c="http://schemas.openxmlformats.org/drawingml/2006/chart">
  <cdr:relSizeAnchor xmlns:cdr="http://schemas.openxmlformats.org/drawingml/2006/chartDrawing">
    <cdr:from>
      <cdr:x>0.78121</cdr:x>
      <cdr:y>0.25639</cdr:y>
    </cdr:from>
    <cdr:to>
      <cdr:x>0.94085</cdr:x>
      <cdr:y>0.41812</cdr:y>
    </cdr:to>
    <cdr:sp macro="" textlink="">
      <cdr:nvSpPr>
        <cdr:cNvPr id="2" name="テキスト ボックス 1"/>
        <cdr:cNvSpPr txBox="1"/>
      </cdr:nvSpPr>
      <cdr:spPr>
        <a:xfrm xmlns:a="http://schemas.openxmlformats.org/drawingml/2006/main">
          <a:off x="3498721" y="683099"/>
          <a:ext cx="714981" cy="43088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8</a:t>
          </a:r>
          <a:endParaRPr kumimoji="1" lang="ja-JP" altLang="en-US" dirty="0">
            <a:latin typeface="Times New Roman" pitchFamily="18" charset="0"/>
            <a:cs typeface="Times New Roman" pitchFamily="18" charset="0"/>
          </a:endParaRPr>
        </a:p>
        <a:p xmlns:a="http://schemas.openxmlformats.org/drawingml/2006/main">
          <a:pPr algn="l"/>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16</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0.73334</cdr:x>
      <cdr:y>0.02137</cdr:y>
    </cdr:from>
    <cdr:to>
      <cdr:x>0.96784</cdr:x>
      <cdr:y>0.11956</cdr:y>
    </cdr:to>
    <cdr:sp macro="" textlink="">
      <cdr:nvSpPr>
        <cdr:cNvPr id="3" name="テキスト ボックス 2"/>
        <cdr:cNvSpPr txBox="1"/>
      </cdr:nvSpPr>
      <cdr:spPr>
        <a:xfrm xmlns:a="http://schemas.openxmlformats.org/drawingml/2006/main">
          <a:off x="3284350" y="56935"/>
          <a:ext cx="1050228" cy="26161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2, </a:t>
          </a:r>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4</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0.78021</cdr:x>
      <cdr:y>0.17901</cdr:y>
    </cdr:from>
    <cdr:to>
      <cdr:x>0.90353</cdr:x>
      <cdr:y>0.25664</cdr:y>
    </cdr:to>
    <cdr:sp macro="" textlink="">
      <cdr:nvSpPr>
        <cdr:cNvPr id="4" name="テキスト ボックス 3"/>
        <cdr:cNvSpPr txBox="1"/>
      </cdr:nvSpPr>
      <cdr:spPr>
        <a:xfrm xmlns:a="http://schemas.openxmlformats.org/drawingml/2006/main">
          <a:off x="3688252" y="476930"/>
          <a:ext cx="582966" cy="20683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9</a:t>
          </a:r>
          <a:endParaRPr kumimoji="1" lang="ja-JP" altLang="en-US" dirty="0">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val="297005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PHY criteria 5: 100</a:t>
            </a:r>
            <a:r>
              <a:rPr kumimoji="1" lang="ja-JP" altLang="en-US" baseline="0" dirty="0" smtClean="0"/>
              <a:t> </a:t>
            </a:r>
            <a:r>
              <a:rPr kumimoji="1" lang="en-US" altLang="ja-JP" dirty="0" err="1" smtClean="0"/>
              <a:t>Gbit</a:t>
            </a:r>
            <a:r>
              <a:rPr kumimoji="1" lang="en-US" altLang="ja-JP" dirty="0" smtClean="0"/>
              <a:t>/s+</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4</a:t>
            </a:fld>
            <a:endParaRPr lang="en-US" altLang="ja-JP"/>
          </a:p>
        </p:txBody>
      </p:sp>
    </p:spTree>
    <p:extLst>
      <p:ext uri="{BB962C8B-B14F-4D97-AF65-F5344CB8AC3E}">
        <p14:creationId xmlns:p14="http://schemas.microsoft.com/office/powerpoint/2010/main" val="3459943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altLang="ja-JP" sz="1200" b="0" dirty="0" smtClean="0">
                <a:latin typeface="Times New Roman" panose="02020603050405020304" pitchFamily="18" charset="0"/>
                <a:ea typeface="SimHei" panose="02010609060101010101" pitchFamily="49" charset="-122"/>
                <a:cs typeface="Times New Roman" panose="02020603050405020304" pitchFamily="18" charset="0"/>
              </a:rPr>
              <a:t>The start and stop frequencies are nominal values. The frequency spectrum of the transmitted signal needs to conform to the transmit spectral mask as well as any regulatory requirement.</a:t>
            </a:r>
            <a:endParaRPr lang="ja-JP" altLang="en-US" sz="1200" dirty="0" smtClean="0">
              <a:latin typeface="Times New Roman" panose="02020603050405020304" pitchFamily="18" charset="0"/>
              <a:ea typeface="SimHei" panose="02010609060101010101" pitchFamily="49" charset="-122"/>
              <a:cs typeface="Times New Roman" panose="02020603050405020304" pitchFamily="18" charset="0"/>
            </a:endParaRPr>
          </a:p>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5</a:t>
            </a:fld>
            <a:endParaRPr lang="en-US" altLang="ja-JP"/>
          </a:p>
        </p:txBody>
      </p:sp>
    </p:spTree>
    <p:extLst>
      <p:ext uri="{BB962C8B-B14F-4D97-AF65-F5344CB8AC3E}">
        <p14:creationId xmlns:p14="http://schemas.microsoft.com/office/powerpoint/2010/main" val="2394510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en-US" altLang="ja-JP" dirty="0">
                <a:latin typeface="ＭＳ ゴシック" panose="020B0609070205080204" pitchFamily="49" charset="-128"/>
                <a:ea typeface="ＭＳ ゴシック" panose="020B0609070205080204" pitchFamily="49" charset="-128"/>
              </a:rPr>
              <a:t>TJC</a:t>
            </a:r>
            <a:r>
              <a:rPr lang="ja-JP" altLang="en-US" dirty="0">
                <a:latin typeface="ＭＳ ゴシック" panose="020B0609070205080204" pitchFamily="49" charset="-128"/>
                <a:ea typeface="ＭＳ ゴシック" panose="020B0609070205080204" pitchFamily="49" charset="-128"/>
              </a:rPr>
              <a:t>打ち合わせで決定：</a:t>
            </a:r>
            <a:endParaRPr lang="en-US" altLang="ja-JP" dirty="0">
              <a:latin typeface="ＭＳ ゴシック" panose="020B0609070205080204" pitchFamily="49" charset="-128"/>
              <a:ea typeface="ＭＳ ゴシック" panose="020B0609070205080204" pitchFamily="49" charset="-128"/>
            </a:endParaRPr>
          </a:p>
          <a:p>
            <a:pPr marL="165623" indent="-165623">
              <a:buFont typeface="Wingdings" panose="05000000000000000000" pitchFamily="2" charset="2"/>
              <a:buChar char="n"/>
            </a:pPr>
            <a:r>
              <a:rPr lang="en-US" altLang="ja-JP" dirty="0">
                <a:latin typeface="ＭＳ ゴシック" panose="020B0609070205080204" pitchFamily="49" charset="-128"/>
                <a:ea typeface="ＭＳ ゴシック" panose="020B0609070205080204" pitchFamily="49" charset="-128"/>
              </a:rPr>
              <a:t>FFT</a:t>
            </a:r>
            <a:r>
              <a:rPr lang="ja-JP" altLang="en-US" dirty="0">
                <a:latin typeface="ＭＳ ゴシック" panose="020B0609070205080204" pitchFamily="49" charset="-128"/>
                <a:ea typeface="ＭＳ ゴシック" panose="020B0609070205080204" pitchFamily="49" charset="-128"/>
              </a:rPr>
              <a:t>サイズは　</a:t>
            </a:r>
            <a:r>
              <a:rPr lang="en-US" altLang="ja-JP" dirty="0">
                <a:latin typeface="ＭＳ ゴシック" panose="020B0609070205080204" pitchFamily="49" charset="-128"/>
                <a:ea typeface="ＭＳ ゴシック" panose="020B0609070205080204" pitchFamily="49" charset="-128"/>
              </a:rPr>
              <a:t>64</a:t>
            </a:r>
            <a:r>
              <a:rPr lang="ja-JP" altLang="en-US" dirty="0">
                <a:latin typeface="ＭＳ ゴシック" panose="020B0609070205080204" pitchFamily="49" charset="-128"/>
                <a:ea typeface="ＭＳ ゴシック" panose="020B0609070205080204" pitchFamily="49" charset="-128"/>
              </a:rPr>
              <a:t>シンボル，　</a:t>
            </a:r>
            <a:r>
              <a:rPr lang="en-US" altLang="ja-JP" dirty="0">
                <a:latin typeface="ＭＳ ゴシック" panose="020B0609070205080204" pitchFamily="49" charset="-128"/>
                <a:ea typeface="ＭＳ ゴシック" panose="020B0609070205080204" pitchFamily="49" charset="-128"/>
              </a:rPr>
              <a:t>GI</a:t>
            </a:r>
            <a:r>
              <a:rPr lang="ja-JP" altLang="en-US" dirty="0">
                <a:latin typeface="ＭＳ ゴシック" panose="020B0609070205080204" pitchFamily="49" charset="-128"/>
                <a:ea typeface="ＭＳ ゴシック" panose="020B0609070205080204" pitchFamily="49" charset="-128"/>
              </a:rPr>
              <a:t>はそのうち</a:t>
            </a:r>
            <a:r>
              <a:rPr lang="en-US" altLang="ja-JP" dirty="0">
                <a:latin typeface="ＭＳ ゴシック" panose="020B0609070205080204" pitchFamily="49" charset="-128"/>
                <a:ea typeface="ＭＳ ゴシック" panose="020B0609070205080204" pitchFamily="49" charset="-128"/>
              </a:rPr>
              <a:t>8</a:t>
            </a:r>
            <a:r>
              <a:rPr lang="ja-JP" altLang="en-US" dirty="0">
                <a:latin typeface="ＭＳ ゴシック" panose="020B0609070205080204" pitchFamily="49" charset="-128"/>
                <a:ea typeface="ＭＳ ゴシック" panose="020B0609070205080204" pitchFamily="49" charset="-128"/>
              </a:rPr>
              <a:t>　シンボル</a:t>
            </a:r>
            <a:endParaRPr lang="ja-JP" altLang="ja-JP" dirty="0">
              <a:latin typeface="ＭＳ ゴシック" panose="020B0609070205080204" pitchFamily="49" charset="-128"/>
              <a:ea typeface="ＭＳ ゴシック" panose="020B0609070205080204" pitchFamily="49" charset="-128"/>
            </a:endParaRPr>
          </a:p>
          <a:p>
            <a:pPr defTabSz="883326">
              <a:defRPr/>
            </a:pPr>
            <a:endParaRPr lang="en-US" altLang="ja-JP" dirty="0">
              <a:latin typeface="ＭＳ ゴシック" panose="020B0609070205080204" pitchFamily="49" charset="-128"/>
              <a:ea typeface="ＭＳ ゴシック" panose="020B0609070205080204" pitchFamily="49" charset="-128"/>
            </a:endParaRPr>
          </a:p>
          <a:p>
            <a:pPr defTabSz="883326">
              <a:defRPr/>
            </a:pPr>
            <a:r>
              <a:rPr lang="en-US" altLang="ja-JP" dirty="0">
                <a:latin typeface="ＭＳ ゴシック" panose="020B0609070205080204" pitchFamily="49" charset="-128"/>
                <a:ea typeface="ＭＳ ゴシック" panose="020B0609070205080204" pitchFamily="49" charset="-128"/>
              </a:rPr>
              <a:t>※11ad</a:t>
            </a:r>
            <a:r>
              <a:rPr lang="ja-JP" altLang="en-US" dirty="0">
                <a:latin typeface="ＭＳ ゴシック" panose="020B0609070205080204" pitchFamily="49" charset="-128"/>
                <a:ea typeface="ＭＳ ゴシック" panose="020B0609070205080204" pitchFamily="49" charset="-128"/>
              </a:rPr>
              <a:t>の</a:t>
            </a:r>
            <a:r>
              <a:rPr lang="en-US" altLang="ja-JP" dirty="0">
                <a:latin typeface="ＭＳ ゴシック" panose="020B0609070205080204" pitchFamily="49" charset="-128"/>
                <a:ea typeface="ＭＳ ゴシック" panose="020B0609070205080204" pitchFamily="49" charset="-128"/>
              </a:rPr>
              <a:t>STF</a:t>
            </a:r>
            <a:r>
              <a:rPr lang="ja-JP" altLang="en-US" dirty="0">
                <a:latin typeface="ＭＳ ゴシック" panose="020B0609070205080204" pitchFamily="49" charset="-128"/>
                <a:ea typeface="ＭＳ ゴシック" panose="020B0609070205080204" pitchFamily="49" charset="-128"/>
              </a:rPr>
              <a:t>は，</a:t>
            </a:r>
            <a:r>
              <a:rPr lang="en-US" altLang="ja-JP" dirty="0">
                <a:latin typeface="ＭＳ ゴシック" panose="020B0609070205080204" pitchFamily="49" charset="-128"/>
                <a:ea typeface="ＭＳ ゴシック" panose="020B0609070205080204" pitchFamily="49" charset="-128"/>
              </a:rPr>
              <a:t>Ga128</a:t>
            </a:r>
            <a:r>
              <a:rPr lang="ja-JP" altLang="en-US" dirty="0">
                <a:latin typeface="ＭＳ ゴシック" panose="020B0609070205080204" pitchFamily="49" charset="-128"/>
                <a:ea typeface="ＭＳ ゴシック" panose="020B0609070205080204" pitchFamily="49" charset="-128"/>
              </a:rPr>
              <a:t>*</a:t>
            </a:r>
            <a:r>
              <a:rPr lang="en-US" altLang="ja-JP" dirty="0">
                <a:latin typeface="ＭＳ ゴシック" panose="020B0609070205080204" pitchFamily="49" charset="-128"/>
                <a:ea typeface="ＭＳ ゴシック" panose="020B0609070205080204" pitchFamily="49" charset="-128"/>
              </a:rPr>
              <a:t>16 + -Ga128*1=</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1152</a:t>
            </a:r>
            <a:r>
              <a:rPr lang="ja-JP" altLang="en-US" dirty="0">
                <a:latin typeface="ＭＳ ゴシック" panose="020B0609070205080204" pitchFamily="49" charset="-128"/>
                <a:ea typeface="ＭＳ ゴシック" panose="020B0609070205080204" pitchFamily="49" charset="-128"/>
              </a:rPr>
              <a:t>シンボル</a:t>
            </a:r>
            <a:endParaRPr lang="en-US" altLang="ja-JP"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6</a:t>
            </a:fld>
            <a:endParaRPr kumimoji="1" lang="ja-JP" altLang="en-US"/>
          </a:p>
        </p:txBody>
      </p:sp>
    </p:spTree>
    <p:extLst>
      <p:ext uri="{BB962C8B-B14F-4D97-AF65-F5344CB8AC3E}">
        <p14:creationId xmlns:p14="http://schemas.microsoft.com/office/powerpoint/2010/main" val="334627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8</a:t>
            </a:fld>
            <a:endParaRPr lang="en-US" altLang="ja-JP"/>
          </a:p>
        </p:txBody>
      </p:sp>
    </p:spTree>
    <p:extLst>
      <p:ext uri="{BB962C8B-B14F-4D97-AF65-F5344CB8AC3E}">
        <p14:creationId xmlns:p14="http://schemas.microsoft.com/office/powerpoint/2010/main" val="3946137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some</a:t>
            </a:r>
            <a:r>
              <a:rPr kumimoji="1" lang="en-US" altLang="ja-JP" baseline="0" dirty="0" smtClean="0"/>
              <a:t> cluster is included</a:t>
            </a:r>
          </a:p>
          <a:p>
            <a:r>
              <a:rPr kumimoji="1" lang="en-US" altLang="ja-JP" baseline="0" dirty="0" smtClean="0"/>
              <a:t>(fixed value)</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9</a:t>
            </a:fld>
            <a:endParaRPr lang="en-US" altLang="ja-JP"/>
          </a:p>
        </p:txBody>
      </p:sp>
    </p:spTree>
    <p:extLst>
      <p:ext uri="{BB962C8B-B14F-4D97-AF65-F5344CB8AC3E}">
        <p14:creationId xmlns:p14="http://schemas.microsoft.com/office/powerpoint/2010/main" val="447097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Time diff. h21 and h11 = 5/4/c = 4 [</a:t>
            </a:r>
            <a:r>
              <a:rPr kumimoji="1" lang="en-US" altLang="ja-JP" dirty="0" err="1" smtClean="0"/>
              <a:t>psec</a:t>
            </a:r>
            <a:r>
              <a:rPr kumimoji="1" lang="en-US" altLang="ja-JP" dirty="0" smtClean="0"/>
              <a:t>]</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10</a:t>
            </a:fld>
            <a:endParaRPr lang="en-US" altLang="ja-JP"/>
          </a:p>
        </p:txBody>
      </p:sp>
    </p:spTree>
    <p:extLst>
      <p:ext uri="{BB962C8B-B14F-4D97-AF65-F5344CB8AC3E}">
        <p14:creationId xmlns:p14="http://schemas.microsoft.com/office/powerpoint/2010/main" val="3917080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11</a:t>
            </a:fld>
            <a:endParaRPr lang="en-US" altLang="ja-JP"/>
          </a:p>
        </p:txBody>
      </p:sp>
    </p:spTree>
    <p:extLst>
      <p:ext uri="{BB962C8B-B14F-4D97-AF65-F5344CB8AC3E}">
        <p14:creationId xmlns:p14="http://schemas.microsoft.com/office/powerpoint/2010/main" val="1589916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651488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日付プレースホルダー 7"/>
          <p:cNvSpPr>
            <a:spLocks noGrp="1"/>
          </p:cNvSpPr>
          <p:nvPr>
            <p:ph type="dt" sz="half" idx="10"/>
          </p:nvPr>
        </p:nvSpPr>
        <p:spPr>
          <a:xfrm>
            <a:off x="681112" y="28476"/>
            <a:ext cx="1600200" cy="215444"/>
          </a:xfrm>
          <a:prstGeom prst="rect">
            <a:avLst/>
          </a:prstGeom>
        </p:spPr>
        <p:txBody>
          <a:bodyPr/>
          <a:lstStyle/>
          <a:p>
            <a:r>
              <a:rPr lang="en-US" altLang="ja-JP" smtClean="0"/>
              <a:t>May 2014</a:t>
            </a:r>
            <a:endParaRPr lang="en-US" altLang="ja-JP" dirty="0"/>
          </a:p>
        </p:txBody>
      </p:sp>
    </p:spTree>
    <p:extLst>
      <p:ext uri="{BB962C8B-B14F-4D97-AF65-F5344CB8AC3E}">
        <p14:creationId xmlns:p14="http://schemas.microsoft.com/office/powerpoint/2010/main" val="375697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1915973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0"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i="0" kern="1200" dirty="0" smtClean="0">
                <a:solidFill>
                  <a:schemeClr val="tx1"/>
                </a:solidFill>
                <a:effectLst/>
                <a:latin typeface="Times New Roman" pitchFamily="18" charset="0"/>
                <a:ea typeface="+mn-ea"/>
                <a:cs typeface="+mn-cs"/>
              </a:rPr>
              <a:t>-15-0475-00-003e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July 2015</a:t>
            </a:r>
          </a:p>
        </p:txBody>
      </p:sp>
      <p:sp>
        <p:nvSpPr>
          <p:cNvPr id="12" name="Rectangle 7"/>
          <p:cNvSpPr>
            <a:spLocks noChangeArrowheads="1"/>
          </p:cNvSpPr>
          <p:nvPr userDrawn="1"/>
        </p:nvSpPr>
        <p:spPr bwMode="auto">
          <a:xfrm>
            <a:off x="7164288" y="6484694"/>
            <a:ext cx="13638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b="0" dirty="0" smtClean="0"/>
              <a:t>Hiraga</a:t>
            </a:r>
            <a:r>
              <a:rPr lang="ja-JP" altLang="en-US" sz="1200" b="0" baseline="0" dirty="0" smtClean="0"/>
              <a:t> </a:t>
            </a:r>
            <a:r>
              <a:rPr lang="en-US" altLang="ja-JP" sz="1200" b="0" baseline="0" dirty="0" smtClean="0"/>
              <a:t>et al.</a:t>
            </a:r>
            <a:r>
              <a:rPr lang="en-US" altLang="ja-JP" sz="1200" b="0" dirty="0" smtClean="0"/>
              <a:t>, (NTT) </a:t>
            </a: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ja-JP" dirty="0" smtClean="0"/>
              <a:t>Slide </a:t>
            </a:r>
            <a:fld id="{D82A7083-144B-4CAE-9BCE-F602E8314F10}" type="slidenum">
              <a:rPr lang="en-US" altLang="ja-JP"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ja-JP"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4408" y="716498"/>
            <a:ext cx="8812088"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a:t>3e proposal</a:t>
            </a:r>
            <a:endParaRPr lang="en-US" altLang="ja-JP" sz="1600" dirty="0">
              <a:ea typeface="ＭＳ Ｐゴシック" charset="-128"/>
            </a:endParaRPr>
          </a:p>
          <a:p>
            <a:r>
              <a:rPr lang="en-US" altLang="ja-JP" sz="1600" b="1" dirty="0">
                <a:ea typeface="ＭＳ Ｐゴシック" charset="-128"/>
              </a:rPr>
              <a:t>Date </a:t>
            </a:r>
            <a:r>
              <a:rPr lang="en-US" altLang="ja-JP" sz="1600" b="1" dirty="0" smtClean="0">
                <a:ea typeface="ＭＳ Ｐゴシック" charset="-128"/>
              </a:rPr>
              <a:t>Submitted: </a:t>
            </a:r>
            <a:r>
              <a:rPr lang="en-US" altLang="ja-JP" sz="1600" dirty="0">
                <a:ea typeface="ＭＳ Ｐゴシック" charset="-128"/>
              </a:rPr>
              <a:t>9</a:t>
            </a:r>
            <a:r>
              <a:rPr lang="en-US" altLang="ja-JP" sz="1600" dirty="0" smtClean="0">
                <a:ea typeface="ＭＳ Ｐゴシック" charset="-128"/>
              </a:rPr>
              <a:t> </a:t>
            </a:r>
            <a:r>
              <a:rPr lang="en-US" altLang="ja-JP" sz="1600" dirty="0">
                <a:ea typeface="ＭＳ Ｐゴシック" charset="-128"/>
              </a:rPr>
              <a:t>July</a:t>
            </a:r>
            <a:r>
              <a:rPr lang="en-US" altLang="ja-JP" sz="1600" dirty="0" smtClean="0">
                <a:ea typeface="ＭＳ Ｐゴシック" charset="-128"/>
              </a:rPr>
              <a:t> 2015</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Ken Hiraga, </a:t>
            </a:r>
            <a:r>
              <a:rPr lang="en-US" altLang="ja-JP" sz="1600" dirty="0" err="1">
                <a:ea typeface="ＭＳ Ｐゴシック" charset="-128"/>
              </a:rPr>
              <a:t>Doohwan</a:t>
            </a:r>
            <a:r>
              <a:rPr lang="en-US" altLang="ja-JP" sz="1600" dirty="0">
                <a:ea typeface="ＭＳ Ｐゴシック" charset="-128"/>
              </a:rPr>
              <a:t> Lee, </a:t>
            </a:r>
            <a:r>
              <a:rPr lang="en-US" altLang="ja-JP" sz="1600" dirty="0" err="1" smtClean="0">
                <a:ea typeface="ＭＳ Ｐゴシック" charset="-128"/>
              </a:rPr>
              <a:t>Kazumitsu</a:t>
            </a:r>
            <a:r>
              <a:rPr lang="en-US" altLang="ja-JP" sz="1600" dirty="0" smtClean="0">
                <a:ea typeface="ＭＳ Ｐゴシック" charset="-128"/>
              </a:rPr>
              <a:t> Sakamoto, </a:t>
            </a:r>
            <a:r>
              <a:rPr lang="en-US" altLang="ja-JP" sz="1600" dirty="0" err="1" smtClean="0">
                <a:ea typeface="ＭＳ Ｐゴシック" charset="-128"/>
              </a:rPr>
              <a:t>Toshimitsu</a:t>
            </a:r>
            <a:r>
              <a:rPr lang="en-US" altLang="ja-JP" sz="1600" dirty="0" smtClean="0">
                <a:ea typeface="ＭＳ Ｐゴシック" charset="-128"/>
              </a:rPr>
              <a:t> </a:t>
            </a:r>
            <a:r>
              <a:rPr lang="en-US" altLang="ja-JP" sz="1600" dirty="0" err="1" smtClean="0">
                <a:ea typeface="ＭＳ Ｐゴシック" charset="-128"/>
              </a:rPr>
              <a:t>Tsubaki</a:t>
            </a:r>
            <a:r>
              <a:rPr lang="ja-JP" altLang="en-US" sz="1600" dirty="0" smtClean="0">
                <a:ea typeface="ＭＳ Ｐゴシック" charset="-128"/>
              </a:rPr>
              <a:t> </a:t>
            </a:r>
            <a:r>
              <a:rPr lang="en-US" altLang="ja-JP" sz="1600" dirty="0" smtClean="0">
                <a:ea typeface="ＭＳ Ｐゴシック" charset="-128"/>
              </a:rPr>
              <a:t>and Masashi Shimizu</a:t>
            </a:r>
          </a:p>
          <a:p>
            <a:r>
              <a:rPr lang="en-US" altLang="ja-JP" sz="1600" dirty="0" smtClean="0">
                <a:ea typeface="ＭＳ Ｐゴシック" charset="-128"/>
              </a:rPr>
              <a:t>Company: NTT Corporation</a:t>
            </a:r>
            <a:endParaRPr lang="en-US" altLang="ja-JP" sz="1600" dirty="0">
              <a:ea typeface="ＭＳ Ｐゴシック" charset="-128"/>
            </a:endParaRPr>
          </a:p>
          <a:p>
            <a:r>
              <a:rPr lang="en-US" altLang="ja-JP" sz="1600" dirty="0" smtClean="0">
                <a:ea typeface="ＭＳ Ｐゴシック" charset="-128"/>
              </a:rPr>
              <a:t>Address: </a:t>
            </a:r>
            <a:r>
              <a:rPr lang="en-US" altLang="ja-JP" sz="1600" dirty="0" err="1" smtClean="0">
                <a:ea typeface="ＭＳ Ｐゴシック" charset="-128"/>
              </a:rPr>
              <a:t>Hirarinooka</a:t>
            </a:r>
            <a:r>
              <a:rPr lang="en-US" altLang="ja-JP" sz="1600" dirty="0" smtClean="0">
                <a:ea typeface="ＭＳ Ｐゴシック" charset="-128"/>
              </a:rPr>
              <a:t> 1-1, Yokosuka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:+81-46-859-3474, </a:t>
            </a:r>
            <a:r>
              <a:rPr lang="en-US" altLang="ja-JP" sz="1600" dirty="0">
                <a:ea typeface="ＭＳ Ｐゴシック" charset="-128"/>
              </a:rPr>
              <a:t>FAX: </a:t>
            </a:r>
            <a:r>
              <a:rPr lang="en-US" altLang="ja-JP" sz="1600" dirty="0" smtClean="0">
                <a:ea typeface="ＭＳ Ｐゴシック" charset="-128"/>
              </a:rPr>
              <a:t>+81-46-855-1497, E-Mail: hiraga.ken@lab.ntt.co.jp</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sz="1600" dirty="0" smtClean="0">
                <a:latin typeface="Times New Roman"/>
                <a:ea typeface="Times New Roman"/>
                <a:cs typeface="Times New Roman"/>
                <a:sym typeface="Times New Roman"/>
              </a:rPr>
              <a:t>Proposed aspects of PHY for HRCP</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This document describes an outline of the key features for achieving high transmission rates.</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Purpose:</a:t>
            </a:r>
            <a:r>
              <a:rPr lang="en-US" altLang="ja-JP" sz="1600" dirty="0">
                <a:ea typeface="ＭＳ Ｐゴシック" charset="-128"/>
              </a:rPr>
              <a:t> </a:t>
            </a:r>
            <a:r>
              <a:rPr lang="en-US" altLang="ja-JP" sz="1600" dirty="0" smtClean="0">
                <a:ea typeface="ＭＳ Ｐゴシック" charset="-128"/>
              </a:rPr>
              <a:t>Overview of PHY aspects of full proposal for 3e.</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MIMO extension of channel model</a:t>
            </a:r>
            <a:endParaRPr kumimoji="1" lang="ja-JP" altLang="en-US" dirty="0"/>
          </a:p>
        </p:txBody>
      </p:sp>
      <p:grpSp>
        <p:nvGrpSpPr>
          <p:cNvPr id="4" name="グループ化 162"/>
          <p:cNvGrpSpPr/>
          <p:nvPr/>
        </p:nvGrpSpPr>
        <p:grpSpPr>
          <a:xfrm>
            <a:off x="5213367" y="4125940"/>
            <a:ext cx="517293" cy="254329"/>
            <a:chOff x="4093344" y="3269376"/>
            <a:chExt cx="687841" cy="303640"/>
          </a:xfrm>
        </p:grpSpPr>
        <p:sp>
          <p:nvSpPr>
            <p:cNvPr id="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6"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7" name="グループ化 165"/>
          <p:cNvGrpSpPr/>
          <p:nvPr/>
        </p:nvGrpSpPr>
        <p:grpSpPr>
          <a:xfrm>
            <a:off x="5213367" y="3511685"/>
            <a:ext cx="517293" cy="254329"/>
            <a:chOff x="4093344" y="3269376"/>
            <a:chExt cx="687841" cy="303640"/>
          </a:xfrm>
        </p:grpSpPr>
        <p:sp>
          <p:nvSpPr>
            <p:cNvPr id="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9"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10" name="グループ化 176"/>
          <p:cNvGrpSpPr/>
          <p:nvPr/>
        </p:nvGrpSpPr>
        <p:grpSpPr>
          <a:xfrm rot="10800000">
            <a:off x="6757233" y="4111652"/>
            <a:ext cx="517293" cy="254329"/>
            <a:chOff x="4093344" y="3269376"/>
            <a:chExt cx="687841" cy="303640"/>
          </a:xfrm>
        </p:grpSpPr>
        <p:sp>
          <p:nvSpPr>
            <p:cNvPr id="1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2"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grpSp>
        <p:nvGrpSpPr>
          <p:cNvPr id="13" name="グループ化 179"/>
          <p:cNvGrpSpPr/>
          <p:nvPr/>
        </p:nvGrpSpPr>
        <p:grpSpPr>
          <a:xfrm rot="10800000">
            <a:off x="6757233" y="3497395"/>
            <a:ext cx="517293" cy="254329"/>
            <a:chOff x="4093344" y="3269376"/>
            <a:chExt cx="687841" cy="303640"/>
          </a:xfrm>
        </p:grpSpPr>
        <p:sp>
          <p:nvSpPr>
            <p:cNvPr id="1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5"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sp>
        <p:nvSpPr>
          <p:cNvPr id="16" name="テキスト ボックス 15"/>
          <p:cNvSpPr txBox="1"/>
          <p:nvPr/>
        </p:nvSpPr>
        <p:spPr>
          <a:xfrm>
            <a:off x="4891752" y="2437438"/>
            <a:ext cx="2785891" cy="415498"/>
          </a:xfrm>
          <a:prstGeom prst="rect">
            <a:avLst/>
          </a:prstGeom>
          <a:noFill/>
        </p:spPr>
        <p:txBody>
          <a:bodyPr wrap="none" rtlCol="0">
            <a:spAutoFit/>
          </a:bodyPr>
          <a:lstStyle/>
          <a:p>
            <a:r>
              <a:rPr lang="en-US" altLang="ja-JP" sz="2100" dirty="0" smtClean="0">
                <a:solidFill>
                  <a:srgbClr val="000000"/>
                </a:solidFill>
              </a:rPr>
              <a:t>A set of SISO responses</a:t>
            </a:r>
            <a:endParaRPr lang="ja-JP" altLang="en-US" sz="2100" dirty="0">
              <a:solidFill>
                <a:srgbClr val="000000"/>
              </a:solidFill>
            </a:endParaRPr>
          </a:p>
        </p:txBody>
      </p:sp>
      <p:graphicFrame>
        <p:nvGraphicFramePr>
          <p:cNvPr id="17" name="オブジェクト 16"/>
          <p:cNvGraphicFramePr>
            <a:graphicFrameLocks noChangeAspect="1"/>
          </p:cNvGraphicFramePr>
          <p:nvPr>
            <p:extLst>
              <p:ext uri="{D42A27DB-BD31-4B8C-83A1-F6EECF244321}">
                <p14:modId xmlns:p14="http://schemas.microsoft.com/office/powerpoint/2010/main" val="855872921"/>
              </p:ext>
            </p:extLst>
          </p:nvPr>
        </p:nvGraphicFramePr>
        <p:xfrm>
          <a:off x="1126245" y="5240233"/>
          <a:ext cx="1431968" cy="725659"/>
        </p:xfrm>
        <a:graphic>
          <a:graphicData uri="http://schemas.openxmlformats.org/presentationml/2006/ole">
            <mc:AlternateContent xmlns:mc="http://schemas.openxmlformats.org/markup-compatibility/2006">
              <mc:Choice xmlns:v="urn:schemas-microsoft-com:vml" Requires="v">
                <p:oleObj spid="_x0000_s4134" name="数式" r:id="rId4" imgW="952087" imgH="482391" progId="Equation.3">
                  <p:embed/>
                </p:oleObj>
              </mc:Choice>
              <mc:Fallback>
                <p:oleObj name="数式" r:id="rId4" imgW="952087" imgH="482391" progId="Equation.3">
                  <p:embed/>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6245" y="5240233"/>
                        <a:ext cx="1431968" cy="7256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テキスト ボックス 17"/>
          <p:cNvSpPr txBox="1"/>
          <p:nvPr/>
        </p:nvSpPr>
        <p:spPr>
          <a:xfrm>
            <a:off x="7189281"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9" name="テキスト ボックス 18"/>
          <p:cNvSpPr txBox="1"/>
          <p:nvPr/>
        </p:nvSpPr>
        <p:spPr>
          <a:xfrm>
            <a:off x="7189281"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4711187"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1" name="テキスト ボックス 20"/>
          <p:cNvSpPr txBox="1"/>
          <p:nvPr/>
        </p:nvSpPr>
        <p:spPr>
          <a:xfrm>
            <a:off x="4711187"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375795" y="4782456"/>
            <a:ext cx="2736304" cy="584775"/>
          </a:xfrm>
          <a:prstGeom prst="rect">
            <a:avLst/>
          </a:prstGeom>
          <a:noFill/>
        </p:spPr>
        <p:txBody>
          <a:bodyPr wrap="square" rtlCol="0">
            <a:spAutoFit/>
          </a:bodyPr>
          <a:lstStyle/>
          <a:p>
            <a:r>
              <a:rPr lang="en-US" altLang="ja-JP" sz="1600" dirty="0" smtClean="0">
                <a:solidFill>
                  <a:srgbClr val="000000"/>
                </a:solidFill>
                <a:latin typeface="Times New Roman" panose="02020603050405020304" pitchFamily="18" charset="0"/>
                <a:cs typeface="Times New Roman" panose="02020603050405020304" pitchFamily="18" charset="0"/>
              </a:rPr>
              <a:t>MIMO channel response is in</a:t>
            </a:r>
            <a:r>
              <a:rPr lang="ja-JP" altLang="en-US" sz="1600" dirty="0" smtClean="0">
                <a:solidFill>
                  <a:srgbClr val="000000"/>
                </a:solidFill>
                <a:latin typeface="Times New Roman" panose="02020603050405020304" pitchFamily="18" charset="0"/>
                <a:cs typeface="Times New Roman" panose="02020603050405020304" pitchFamily="18" charset="0"/>
              </a:rPr>
              <a:t> </a:t>
            </a:r>
            <a:r>
              <a:rPr lang="en-US" altLang="ja-JP" sz="1600" dirty="0" smtClean="0">
                <a:solidFill>
                  <a:srgbClr val="000000"/>
                </a:solidFill>
                <a:latin typeface="Times New Roman" panose="02020603050405020304" pitchFamily="18" charset="0"/>
                <a:cs typeface="Times New Roman" panose="02020603050405020304" pitchFamily="18" charset="0"/>
              </a:rPr>
              <a:t>a matrix</a:t>
            </a:r>
            <a:endParaRPr lang="ja-JP" altLang="en-US" sz="1600" dirty="0">
              <a:solidFill>
                <a:srgbClr val="000000"/>
              </a:solidFill>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462296" y="2186806"/>
            <a:ext cx="3492225" cy="1061829"/>
          </a:xfrm>
          <a:prstGeom prst="rect">
            <a:avLst/>
          </a:prstGeom>
          <a:noFill/>
        </p:spPr>
        <p:txBody>
          <a:bodyPr wrap="square" rtlCol="0">
            <a:spAutoFit/>
          </a:bodyPr>
          <a:lstStyle/>
          <a:p>
            <a:r>
              <a:rPr lang="en-US" altLang="ja-JP" sz="2100" dirty="0" smtClean="0">
                <a:solidFill>
                  <a:srgbClr val="000000"/>
                </a:solidFill>
              </a:rPr>
              <a:t>MIMO</a:t>
            </a:r>
            <a:r>
              <a:rPr lang="ja-JP" altLang="en-US" sz="2100" dirty="0">
                <a:solidFill>
                  <a:srgbClr val="000000"/>
                </a:solidFill>
              </a:rPr>
              <a:t> </a:t>
            </a:r>
            <a:r>
              <a:rPr lang="en-US" altLang="ja-JP" sz="2100" dirty="0" smtClean="0">
                <a:solidFill>
                  <a:srgbClr val="000000"/>
                </a:solidFill>
              </a:rPr>
              <a:t>transmission channel</a:t>
            </a:r>
          </a:p>
          <a:p>
            <a:r>
              <a:rPr lang="en-US" altLang="ja-JP" sz="2100" dirty="0" smtClean="0">
                <a:solidFill>
                  <a:srgbClr val="000000"/>
                </a:solidFill>
              </a:rPr>
              <a:t>In this figure, the number of branches is </a:t>
            </a:r>
            <a:r>
              <a:rPr lang="en-US" altLang="ja-JP" sz="2100" i="1" dirty="0" smtClean="0">
                <a:solidFill>
                  <a:srgbClr val="000000"/>
                </a:solidFill>
              </a:rPr>
              <a:t>M</a:t>
            </a:r>
            <a:r>
              <a:rPr lang="en-US" altLang="ja-JP" sz="2100" dirty="0" smtClean="0">
                <a:solidFill>
                  <a:srgbClr val="000000"/>
                </a:solidFill>
              </a:rPr>
              <a:t> = 2.</a:t>
            </a:r>
            <a:endParaRPr lang="ja-JP" altLang="en-US" sz="2100" dirty="0">
              <a:solidFill>
                <a:srgbClr val="000000"/>
              </a:solidFill>
            </a:endParaRPr>
          </a:p>
        </p:txBody>
      </p:sp>
      <p:grpSp>
        <p:nvGrpSpPr>
          <p:cNvPr id="24" name="グループ化 162"/>
          <p:cNvGrpSpPr/>
          <p:nvPr/>
        </p:nvGrpSpPr>
        <p:grpSpPr>
          <a:xfrm>
            <a:off x="1324935" y="4125940"/>
            <a:ext cx="517293" cy="254329"/>
            <a:chOff x="4093344" y="3269376"/>
            <a:chExt cx="687841" cy="303640"/>
          </a:xfrm>
        </p:grpSpPr>
        <p:sp>
          <p:nvSpPr>
            <p:cNvPr id="2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27" name="グループ化 165"/>
          <p:cNvGrpSpPr/>
          <p:nvPr/>
        </p:nvGrpSpPr>
        <p:grpSpPr>
          <a:xfrm>
            <a:off x="1324935" y="3511685"/>
            <a:ext cx="517293" cy="254329"/>
            <a:chOff x="4093344" y="3269376"/>
            <a:chExt cx="687841" cy="303640"/>
          </a:xfrm>
        </p:grpSpPr>
        <p:sp>
          <p:nvSpPr>
            <p:cNvPr id="2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30" name="グループ化 176"/>
          <p:cNvGrpSpPr/>
          <p:nvPr/>
        </p:nvGrpSpPr>
        <p:grpSpPr>
          <a:xfrm rot="10800000">
            <a:off x="2868801" y="4111652"/>
            <a:ext cx="517293" cy="254329"/>
            <a:chOff x="4093344" y="3269376"/>
            <a:chExt cx="687841" cy="303640"/>
          </a:xfrm>
        </p:grpSpPr>
        <p:sp>
          <p:nvSpPr>
            <p:cNvPr id="3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2"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grpSp>
        <p:nvGrpSpPr>
          <p:cNvPr id="33" name="グループ化 179"/>
          <p:cNvGrpSpPr/>
          <p:nvPr/>
        </p:nvGrpSpPr>
        <p:grpSpPr>
          <a:xfrm rot="10800000">
            <a:off x="2868801" y="3497395"/>
            <a:ext cx="517293" cy="254329"/>
            <a:chOff x="4093344" y="3269376"/>
            <a:chExt cx="687841" cy="303640"/>
          </a:xfrm>
        </p:grpSpPr>
        <p:sp>
          <p:nvSpPr>
            <p:cNvPr id="3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5"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sp>
        <p:nvSpPr>
          <p:cNvPr id="36" name="テキスト ボックス 35"/>
          <p:cNvSpPr txBox="1"/>
          <p:nvPr/>
        </p:nvSpPr>
        <p:spPr>
          <a:xfrm>
            <a:off x="3300849"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7" name="テキスト ボックス 36"/>
          <p:cNvSpPr txBox="1"/>
          <p:nvPr/>
        </p:nvSpPr>
        <p:spPr>
          <a:xfrm>
            <a:off x="3300849"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8" name="テキスト ボックス 37"/>
          <p:cNvSpPr txBox="1"/>
          <p:nvPr/>
        </p:nvSpPr>
        <p:spPr>
          <a:xfrm>
            <a:off x="822755"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9" name="テキスト ボックス 38"/>
          <p:cNvSpPr txBox="1"/>
          <p:nvPr/>
        </p:nvSpPr>
        <p:spPr>
          <a:xfrm>
            <a:off x="822755"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40" name="直線矢印コネクタ 39"/>
          <p:cNvCxnSpPr/>
          <p:nvPr/>
        </p:nvCxnSpPr>
        <p:spPr>
          <a:xfrm>
            <a:off x="1908785" y="4519758"/>
            <a:ext cx="963823" cy="0"/>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756195" y="3618827"/>
            <a:ext cx="0" cy="68500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テキスト ボックス 54"/>
          <p:cNvSpPr txBox="1">
            <a:spLocks noChangeArrowheads="1"/>
          </p:cNvSpPr>
          <p:nvPr/>
        </p:nvSpPr>
        <p:spPr bwMode="auto">
          <a:xfrm>
            <a:off x="2243403" y="4389539"/>
            <a:ext cx="295274" cy="276999"/>
          </a:xfrm>
          <a:prstGeom prst="rect">
            <a:avLst/>
          </a:prstGeom>
          <a:solidFill>
            <a:schemeClr val="bg1"/>
          </a:solidFill>
          <a:ln w="9525">
            <a:noFill/>
            <a:miter lim="800000"/>
            <a:headEnd/>
            <a:tailEnd/>
          </a:ln>
        </p:spPr>
        <p:txBody>
          <a:bodyPr wrap="none">
            <a:spAutoFit/>
          </a:bodyPr>
          <a:lstStyle/>
          <a:p>
            <a:r>
              <a:rPr lang="en-US" altLang="ja-JP" sz="1200" i="1" dirty="0">
                <a:solidFill>
                  <a:srgbClr val="000000"/>
                </a:solidFill>
                <a:latin typeface="Times New Roman" pitchFamily="18" charset="0"/>
                <a:cs typeface="Times New Roman" pitchFamily="18" charset="0"/>
              </a:rPr>
              <a:t>D</a:t>
            </a:r>
            <a:endParaRPr lang="ja-JP" altLang="en-US" sz="1200" i="1" dirty="0">
              <a:solidFill>
                <a:srgbClr val="000000"/>
              </a:solidFill>
              <a:latin typeface="Times New Roman" pitchFamily="18" charset="0"/>
              <a:cs typeface="Times New Roman" pitchFamily="18" charset="0"/>
            </a:endParaRPr>
          </a:p>
        </p:txBody>
      </p:sp>
      <p:sp>
        <p:nvSpPr>
          <p:cNvPr id="43" name="テキスト ボックス 55"/>
          <p:cNvSpPr txBox="1">
            <a:spLocks noChangeArrowheads="1"/>
          </p:cNvSpPr>
          <p:nvPr/>
        </p:nvSpPr>
        <p:spPr bwMode="auto">
          <a:xfrm>
            <a:off x="2616174" y="3813322"/>
            <a:ext cx="261610" cy="276999"/>
          </a:xfrm>
          <a:prstGeom prst="rect">
            <a:avLst/>
          </a:prstGeom>
          <a:solidFill>
            <a:schemeClr val="bg1"/>
          </a:solidFill>
          <a:ln w="9525">
            <a:noFill/>
            <a:miter lim="800000"/>
            <a:headEnd/>
            <a:tailEnd/>
          </a:ln>
        </p:spPr>
        <p:txBody>
          <a:bodyPr wrap="none">
            <a:spAutoFit/>
          </a:bodyPr>
          <a:lstStyle/>
          <a:p>
            <a:r>
              <a:rPr lang="en-US" altLang="ja-JP" sz="1200" i="1" dirty="0" smtClean="0">
                <a:solidFill>
                  <a:srgbClr val="000000"/>
                </a:solidFill>
                <a:latin typeface="Times New Roman" pitchFamily="18" charset="0"/>
                <a:cs typeface="Times New Roman" pitchFamily="18" charset="0"/>
              </a:rPr>
              <a:t>d</a:t>
            </a:r>
            <a:endParaRPr lang="ja-JP" altLang="en-US" sz="1200" baseline="-25000" dirty="0">
              <a:solidFill>
                <a:srgbClr val="000000"/>
              </a:solidFill>
              <a:latin typeface="Times New Roman" pitchFamily="18" charset="0"/>
              <a:cs typeface="Times New Roman" pitchFamily="18" charset="0"/>
            </a:endParaRPr>
          </a:p>
        </p:txBody>
      </p:sp>
      <p:sp>
        <p:nvSpPr>
          <p:cNvPr id="44" name="テキスト ボックス 43"/>
          <p:cNvSpPr txBox="1"/>
          <p:nvPr/>
        </p:nvSpPr>
        <p:spPr>
          <a:xfrm>
            <a:off x="1908785" y="3705878"/>
            <a:ext cx="813934" cy="553998"/>
          </a:xfrm>
          <a:prstGeom prst="rect">
            <a:avLst/>
          </a:prstGeom>
          <a:solidFill>
            <a:srgbClr val="FFC000"/>
          </a:solidFill>
          <a:effectLst>
            <a:softEdge rad="127000"/>
          </a:effectLst>
        </p:spPr>
        <p:txBody>
          <a:bodyPr wrap="square" rtlCol="0">
            <a:spAutoFit/>
          </a:bodyPr>
          <a:lstStyle/>
          <a:p>
            <a:pPr algn="ctr"/>
            <a:r>
              <a:rPr lang="en-US" altLang="ja-JP" sz="1000" i="1" dirty="0" smtClean="0">
                <a:solidFill>
                  <a:srgbClr val="000000"/>
                </a:solidFill>
                <a:latin typeface="Times New Roman" panose="02020603050405020304" pitchFamily="18" charset="0"/>
                <a:cs typeface="Times New Roman" panose="02020603050405020304" pitchFamily="18" charset="0"/>
              </a:rPr>
              <a:t>MIMO propagation channel</a:t>
            </a:r>
            <a:endParaRPr lang="ja-JP" altLang="en-US" sz="1000" i="1" dirty="0">
              <a:solidFill>
                <a:srgbClr val="000000"/>
              </a:solidFill>
              <a:latin typeface="Times New Roman" panose="02020603050405020304" pitchFamily="18" charset="0"/>
              <a:cs typeface="Times New Roman" panose="02020603050405020304" pitchFamily="18" charset="0"/>
            </a:endParaRPr>
          </a:p>
        </p:txBody>
      </p:sp>
      <p:cxnSp>
        <p:nvCxnSpPr>
          <p:cNvPr id="45" name="直線コネクタ 44"/>
          <p:cNvCxnSpPr>
            <a:stCxn id="8" idx="3"/>
            <a:endCxn id="12" idx="0"/>
          </p:cNvCxnSpPr>
          <p:nvPr/>
        </p:nvCxnSpPr>
        <p:spPr bwMode="auto">
          <a:xfrm>
            <a:off x="5730660" y="3638849"/>
            <a:ext cx="1030380" cy="598750"/>
          </a:xfrm>
          <a:prstGeom prst="line">
            <a:avLst/>
          </a:prstGeom>
          <a:noFill/>
          <a:ln w="28575" cap="flat" cmpd="sng" algn="ctr">
            <a:solidFill>
              <a:schemeClr val="tx1"/>
            </a:solidFill>
            <a:prstDash val="solid"/>
            <a:round/>
            <a:headEnd type="none" w="med" len="med"/>
            <a:tailEnd type="none" w="med" len="med"/>
          </a:ln>
          <a:effectLst/>
        </p:spPr>
      </p:cxnSp>
      <p:cxnSp>
        <p:nvCxnSpPr>
          <p:cNvPr id="46" name="直線コネクタ 45"/>
          <p:cNvCxnSpPr>
            <a:stCxn id="8" idx="3"/>
            <a:endCxn id="14" idx="3"/>
          </p:cNvCxnSpPr>
          <p:nvPr/>
        </p:nvCxnSpPr>
        <p:spPr bwMode="auto">
          <a:xfrm flipV="1">
            <a:off x="5730660" y="3624560"/>
            <a:ext cx="1026573" cy="14289"/>
          </a:xfrm>
          <a:prstGeom prst="line">
            <a:avLst/>
          </a:prstGeom>
          <a:noFill/>
          <a:ln w="28575" cap="flat" cmpd="sng" algn="ctr">
            <a:solidFill>
              <a:schemeClr val="tx1"/>
            </a:solidFill>
            <a:prstDash val="solid"/>
            <a:round/>
            <a:headEnd type="none" w="med" len="med"/>
            <a:tailEnd type="none" w="med" len="med"/>
          </a:ln>
          <a:effectLst/>
        </p:spPr>
      </p:cxnSp>
      <p:cxnSp>
        <p:nvCxnSpPr>
          <p:cNvPr id="47" name="直線コネクタ 46"/>
          <p:cNvCxnSpPr>
            <a:stCxn id="5" idx="3"/>
            <a:endCxn id="11" idx="3"/>
          </p:cNvCxnSpPr>
          <p:nvPr/>
        </p:nvCxnSpPr>
        <p:spPr bwMode="auto">
          <a:xfrm flipV="1">
            <a:off x="5730660" y="4238817"/>
            <a:ext cx="1026573" cy="14287"/>
          </a:xfrm>
          <a:prstGeom prst="line">
            <a:avLst/>
          </a:prstGeom>
          <a:noFill/>
          <a:ln w="28575" cap="flat" cmpd="sng" algn="ctr">
            <a:solidFill>
              <a:schemeClr val="tx1"/>
            </a:solidFill>
            <a:prstDash val="solid"/>
            <a:round/>
            <a:headEnd type="none" w="med" len="med"/>
            <a:tailEnd type="none" w="med" len="med"/>
          </a:ln>
          <a:effectLst/>
        </p:spPr>
      </p:cxnSp>
      <p:cxnSp>
        <p:nvCxnSpPr>
          <p:cNvPr id="48" name="直線コネクタ 47"/>
          <p:cNvCxnSpPr>
            <a:stCxn id="5" idx="3"/>
            <a:endCxn id="14" idx="3"/>
          </p:cNvCxnSpPr>
          <p:nvPr/>
        </p:nvCxnSpPr>
        <p:spPr bwMode="auto">
          <a:xfrm flipV="1">
            <a:off x="5730660" y="3624560"/>
            <a:ext cx="1026573" cy="628544"/>
          </a:xfrm>
          <a:prstGeom prst="line">
            <a:avLst/>
          </a:prstGeom>
          <a:noFill/>
          <a:ln w="28575" cap="flat" cmpd="sng" algn="ctr">
            <a:solidFill>
              <a:schemeClr val="tx1"/>
            </a:solidFill>
            <a:prstDash val="solid"/>
            <a:round/>
            <a:headEnd type="none" w="med" len="med"/>
            <a:tailEnd type="none" w="med" len="med"/>
          </a:ln>
          <a:effectLst/>
        </p:spPr>
      </p:cxnSp>
      <p:sp>
        <p:nvSpPr>
          <p:cNvPr id="49" name="正方形/長方形 48"/>
          <p:cNvSpPr/>
          <p:nvPr/>
        </p:nvSpPr>
        <p:spPr bwMode="auto">
          <a:xfrm>
            <a:off x="6097641" y="4168105"/>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22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0" name="正方形/長方形 49"/>
          <p:cNvSpPr/>
          <p:nvPr/>
        </p:nvSpPr>
        <p:spPr bwMode="auto">
          <a:xfrm>
            <a:off x="6097641" y="3563840"/>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1" name="正方形/長方形 50"/>
          <p:cNvSpPr/>
          <p:nvPr/>
        </p:nvSpPr>
        <p:spPr bwMode="auto">
          <a:xfrm>
            <a:off x="5908520" y="3751724"/>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2</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2" name="正方形/長方形 51"/>
          <p:cNvSpPr/>
          <p:nvPr/>
        </p:nvSpPr>
        <p:spPr bwMode="auto">
          <a:xfrm>
            <a:off x="5908520" y="3978363"/>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12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3" name="正方形/長方形 52"/>
          <p:cNvSpPr/>
          <p:nvPr/>
        </p:nvSpPr>
        <p:spPr bwMode="auto">
          <a:xfrm>
            <a:off x="4602592" y="4666538"/>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4" name="テキスト ボックス 53"/>
          <p:cNvSpPr txBox="1"/>
          <p:nvPr/>
        </p:nvSpPr>
        <p:spPr>
          <a:xfrm>
            <a:off x="3903800" y="4666538"/>
            <a:ext cx="4972901" cy="1384995"/>
          </a:xfrm>
          <a:prstGeom prst="rect">
            <a:avLst/>
          </a:prstGeom>
          <a:noFill/>
        </p:spPr>
        <p:txBody>
          <a:bodyPr wrap="square" rtlCol="0">
            <a:spAutoFit/>
          </a:bodyPr>
          <a:lstStyle/>
          <a:p>
            <a:r>
              <a:rPr lang="en-US" altLang="ja-JP" sz="2100" dirty="0" smtClean="0">
                <a:solidFill>
                  <a:srgbClr val="000000"/>
                </a:solidFill>
                <a:ea typeface="ＭＳ ゴシック" panose="020B0609070205080204" pitchFamily="49" charset="-128"/>
                <a:cs typeface="Times New Roman" panose="02020603050405020304" pitchFamily="18" charset="0"/>
              </a:rPr>
              <a:t>Each          is a SISO impulse response model. The propagation distance is reflected in each model as the propagation loss and phase rotation in the first tap.</a:t>
            </a:r>
          </a:p>
        </p:txBody>
      </p:sp>
      <p:sp>
        <p:nvSpPr>
          <p:cNvPr id="3" name="右矢印 2"/>
          <p:cNvSpPr/>
          <p:nvPr/>
        </p:nvSpPr>
        <p:spPr bwMode="auto">
          <a:xfrm>
            <a:off x="4063115" y="3582342"/>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5" name="右矢印 54"/>
          <p:cNvSpPr/>
          <p:nvPr/>
        </p:nvSpPr>
        <p:spPr bwMode="auto">
          <a:xfrm>
            <a:off x="4063115" y="2429688"/>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3495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角丸四角形 48"/>
          <p:cNvSpPr/>
          <p:nvPr/>
        </p:nvSpPr>
        <p:spPr bwMode="auto">
          <a:xfrm>
            <a:off x="5706516" y="3625563"/>
            <a:ext cx="2141477" cy="1311868"/>
          </a:xfrm>
          <a:prstGeom prst="round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p:txBody>
          <a:bodyPr/>
          <a:lstStyle/>
          <a:p>
            <a:r>
              <a:rPr kumimoji="1" lang="en-US" altLang="ja-JP" dirty="0" smtClean="0"/>
              <a:t>MIMO extension: </a:t>
            </a:r>
            <a:r>
              <a:rPr lang="en-US" altLang="ja-JP" dirty="0" smtClean="0"/>
              <a:t>how to make </a:t>
            </a:r>
            <a:r>
              <a:rPr lang="en-US" altLang="ja-JP" i="1" dirty="0" err="1" smtClean="0"/>
              <a:t>h</a:t>
            </a:r>
            <a:r>
              <a:rPr lang="en-US" altLang="ja-JP" i="1" baseline="-25000" dirty="0" err="1" smtClean="0"/>
              <a:t>ji</a:t>
            </a:r>
            <a:endParaRPr kumimoji="1" lang="ja-JP" altLang="en-US" i="1" baseline="-25000" dirty="0"/>
          </a:p>
        </p:txBody>
      </p:sp>
      <p:cxnSp>
        <p:nvCxnSpPr>
          <p:cNvPr id="3" name="直線矢印コネクタ 2"/>
          <p:cNvCxnSpPr/>
          <p:nvPr/>
        </p:nvCxnSpPr>
        <p:spPr>
          <a:xfrm flipV="1">
            <a:off x="4973225" y="5090827"/>
            <a:ext cx="3675350" cy="24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p:cNvCxnSpPr/>
          <p:nvPr/>
        </p:nvCxnSpPr>
        <p:spPr>
          <a:xfrm flipV="1">
            <a:off x="5401042" y="3121507"/>
            <a:ext cx="0" cy="1969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7771412" y="5167092"/>
            <a:ext cx="877163"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i="1" dirty="0" smtClean="0">
                <a:solidFill>
                  <a:srgbClr val="000000"/>
                </a:solidFill>
                <a:latin typeface="Times New Roman" panose="02020603050405020304" pitchFamily="18" charset="0"/>
                <a:cs typeface="Times New Roman" panose="02020603050405020304" pitchFamily="18" charset="0"/>
              </a:rPr>
              <a:t>τ</a:t>
            </a:r>
            <a:r>
              <a:rPr lang="en-US" altLang="ja-JP" sz="1200" dirty="0" smtClean="0">
                <a:solidFill>
                  <a:srgbClr val="000000"/>
                </a:solidFill>
                <a:latin typeface="Times New Roman" panose="02020603050405020304" pitchFamily="18" charset="0"/>
                <a:cs typeface="Times New Roman" panose="02020603050405020304" pitchFamily="18" charset="0"/>
              </a:rPr>
              <a:t> [samples]</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6" name="直線矢印コネクタ 5"/>
          <p:cNvCxnSpPr/>
          <p:nvPr/>
        </p:nvCxnSpPr>
        <p:spPr>
          <a:xfrm flipV="1">
            <a:off x="5413808" y="3336227"/>
            <a:ext cx="0" cy="1731371"/>
          </a:xfrm>
          <a:prstGeom prst="straightConnector1">
            <a:avLst/>
          </a:prstGeom>
          <a:ln w="28575">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658311" y="3414687"/>
            <a:ext cx="700833"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itchFamily="18" charset="0"/>
                <a:cs typeface="Times New Roman" panose="02020603050405020304" pitchFamily="18" charset="0"/>
              </a:rPr>
              <a:t>|</a:t>
            </a:r>
            <a:r>
              <a:rPr lang="en-US" altLang="ja-JP" sz="1200" i="1" dirty="0" err="1" smtClean="0">
                <a:solidFill>
                  <a:srgbClr val="000000"/>
                </a:solidFill>
                <a:latin typeface="Times New Roman" pitchFamily="18" charset="0"/>
                <a:cs typeface="Times New Roman" panose="02020603050405020304" pitchFamily="18" charset="0"/>
              </a:rPr>
              <a:t>h</a:t>
            </a:r>
            <a:r>
              <a:rPr lang="en-US" altLang="ja-JP" sz="1200" i="1" baseline="-25000" dirty="0" err="1" smtClean="0">
                <a:solidFill>
                  <a:srgbClr val="000000"/>
                </a:solidFill>
                <a:latin typeface="Times New Roman" pitchFamily="18" charset="0"/>
                <a:cs typeface="Times New Roman" panose="02020603050405020304" pitchFamily="18" charset="0"/>
              </a:rPr>
              <a:t>ji</a:t>
            </a:r>
            <a:r>
              <a:rPr lang="en-US" altLang="ja-JP" sz="1200" dirty="0" smtClean="0">
                <a:solidFill>
                  <a:srgbClr val="000000"/>
                </a:solidFill>
                <a:latin typeface="Times New Roman" pitchFamily="18" charset="0"/>
                <a:cs typeface="Times New Roman" panose="02020603050405020304" pitchFamily="18" charset="0"/>
              </a:rPr>
              <a:t>| [dB]</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5" name="テキスト ボックス 14"/>
          <p:cNvSpPr txBox="1"/>
          <p:nvPr/>
        </p:nvSpPr>
        <p:spPr>
          <a:xfrm>
            <a:off x="5275410" y="5107142"/>
            <a:ext cx="261610"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anose="02020603050405020304" pitchFamily="18" charset="0"/>
                <a:cs typeface="Times New Roman" panose="02020603050405020304" pitchFamily="18" charset="0"/>
              </a:rPr>
              <a:t>0</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6" name="テキスト ボックス 15"/>
          <p:cNvSpPr txBox="1"/>
          <p:nvPr/>
        </p:nvSpPr>
        <p:spPr>
          <a:xfrm>
            <a:off x="5706516"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7" name="テキスト ボックス 16"/>
          <p:cNvSpPr txBox="1"/>
          <p:nvPr/>
        </p:nvSpPr>
        <p:spPr>
          <a:xfrm>
            <a:off x="6138564"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6532978" y="5107142"/>
            <a:ext cx="338554"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21" name="直線矢印コネクタ 20"/>
          <p:cNvCxnSpPr/>
          <p:nvPr/>
        </p:nvCxnSpPr>
        <p:spPr>
          <a:xfrm flipV="1">
            <a:off x="5837321" y="3941114"/>
            <a:ext cx="0" cy="115212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6269369" y="4249517"/>
            <a:ext cx="0" cy="843725"/>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6701417" y="4227556"/>
            <a:ext cx="0" cy="865686"/>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V="1">
            <a:off x="7133465" y="4517178"/>
            <a:ext cx="0" cy="576064"/>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7565513" y="4781621"/>
            <a:ext cx="0" cy="311621"/>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02762" y="4631414"/>
            <a:ext cx="4229523" cy="1700729"/>
          </a:xfrm>
          <a:prstGeom prst="rect">
            <a:avLst/>
          </a:prstGeom>
          <a:noFill/>
          <a:ln>
            <a:solidFill>
              <a:schemeClr val="accent1"/>
            </a:solidFill>
          </a:ln>
        </p:spPr>
        <p:txBody>
          <a:bodyPr wrap="square" rtlCol="0">
            <a:spAutoFit/>
          </a:bodyPr>
          <a:lstStyle/>
          <a:p>
            <a:r>
              <a:rPr kumimoji="1" lang="en-US" altLang="ja-JP" sz="2100" dirty="0" smtClean="0"/>
              <a:t>First tap = LOS component:</a:t>
            </a:r>
          </a:p>
          <a:p>
            <a:r>
              <a:rPr kumimoji="1" lang="en-US" altLang="ja-JP" sz="2100" i="1" dirty="0" err="1" smtClean="0"/>
              <a:t>r</a:t>
            </a:r>
            <a:r>
              <a:rPr kumimoji="1" lang="en-US" altLang="ja-JP" sz="2100" i="1" baseline="-25000" dirty="0" err="1" smtClean="0"/>
              <a:t>ji</a:t>
            </a:r>
            <a:r>
              <a:rPr kumimoji="1" lang="en-US" altLang="ja-JP" sz="2100" dirty="0" smtClean="0"/>
              <a:t> is the geometrical distance between </a:t>
            </a:r>
            <a:r>
              <a:rPr kumimoji="1" lang="en-US" altLang="ja-JP" sz="2100" dirty="0" err="1" smtClean="0"/>
              <a:t>Tx#</a:t>
            </a:r>
            <a:r>
              <a:rPr kumimoji="1" lang="en-US" altLang="ja-JP" sz="2100" i="1" dirty="0" err="1" smtClean="0"/>
              <a:t>i</a:t>
            </a:r>
            <a:r>
              <a:rPr kumimoji="1" lang="en-US" altLang="ja-JP" sz="2100" dirty="0" smtClean="0"/>
              <a:t> and </a:t>
            </a:r>
            <a:r>
              <a:rPr kumimoji="1" lang="en-US" altLang="ja-JP" sz="2100" dirty="0" err="1" smtClean="0"/>
              <a:t>Rx#</a:t>
            </a:r>
            <a:r>
              <a:rPr kumimoji="1" lang="en-US" altLang="ja-JP" sz="2100" i="1" dirty="0" err="1" smtClean="0"/>
              <a:t>j</a:t>
            </a:r>
            <a:endParaRPr kumimoji="1" lang="en-US" altLang="ja-JP" sz="2100" i="1" dirty="0" smtClean="0"/>
          </a:p>
          <a:p>
            <a:pPr marL="342900" indent="-342900">
              <a:buFont typeface="Wingdings" pitchFamily="2" charset="2"/>
              <a:buChar char="n"/>
            </a:pPr>
            <a:r>
              <a:rPr kumimoji="1" lang="en-US" altLang="ja-JP" sz="2100" dirty="0" smtClean="0"/>
              <a:t>Phase:	</a:t>
            </a:r>
            <a:r>
              <a:rPr kumimoji="1" lang="en-US" altLang="ja-JP" sz="2100" i="1" dirty="0" err="1" smtClean="0"/>
              <a:t>r</a:t>
            </a:r>
            <a:r>
              <a:rPr kumimoji="1" lang="en-US" altLang="ja-JP" sz="2100" i="1" baseline="-25000" dirty="0" err="1"/>
              <a:t>ji</a:t>
            </a:r>
            <a:r>
              <a:rPr kumimoji="1" lang="ja-JP" altLang="en-US" sz="2100" dirty="0" smtClean="0"/>
              <a:t>*</a:t>
            </a:r>
            <a:r>
              <a:rPr kumimoji="1" lang="en-US" altLang="ja-JP" sz="2100" dirty="0" smtClean="0"/>
              <a:t>(2π/λ)</a:t>
            </a:r>
          </a:p>
          <a:p>
            <a:pPr marL="342900" indent="-342900">
              <a:buFont typeface="Wingdings" pitchFamily="2" charset="2"/>
              <a:buChar char="n"/>
            </a:pPr>
            <a:r>
              <a:rPr kumimoji="1" lang="en-US" altLang="ja-JP" sz="2100" dirty="0" smtClean="0"/>
              <a:t>Amplitude:</a:t>
            </a:r>
            <a:r>
              <a:rPr kumimoji="1" lang="en-US" altLang="ja-JP" sz="2100" dirty="0"/>
              <a:t>	(</a:t>
            </a:r>
            <a:r>
              <a:rPr kumimoji="1" lang="en-US" altLang="ja-JP" sz="2100" dirty="0" smtClean="0"/>
              <a:t>λ/4π</a:t>
            </a:r>
            <a:r>
              <a:rPr kumimoji="1" lang="en-US" altLang="ja-JP" sz="2100" i="1" dirty="0" err="1" smtClean="0"/>
              <a:t>r</a:t>
            </a:r>
            <a:r>
              <a:rPr kumimoji="1" lang="en-US" altLang="ja-JP" sz="2100" i="1" baseline="-25000" dirty="0" err="1" smtClean="0"/>
              <a:t>ji</a:t>
            </a:r>
            <a:r>
              <a:rPr kumimoji="1" lang="en-US" altLang="ja-JP" sz="2100" dirty="0" smtClean="0"/>
              <a:t>)</a:t>
            </a:r>
            <a:r>
              <a:rPr kumimoji="1" lang="en-US" altLang="ja-JP" sz="2100" baseline="30000" dirty="0" smtClean="0"/>
              <a:t>2</a:t>
            </a:r>
            <a:endParaRPr kumimoji="1" lang="ja-JP" altLang="en-US" sz="2100" dirty="0"/>
          </a:p>
        </p:txBody>
      </p:sp>
      <p:cxnSp>
        <p:nvCxnSpPr>
          <p:cNvPr id="44" name="直線矢印コネクタ 43"/>
          <p:cNvCxnSpPr/>
          <p:nvPr/>
        </p:nvCxnSpPr>
        <p:spPr bwMode="auto">
          <a:xfrm flipH="1">
            <a:off x="4632285" y="4201060"/>
            <a:ext cx="768757" cy="604150"/>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テキスト ボックス 45"/>
          <p:cNvSpPr txBox="1"/>
          <p:nvPr/>
        </p:nvSpPr>
        <p:spPr>
          <a:xfrm>
            <a:off x="508205" y="2696119"/>
            <a:ext cx="8140370" cy="415498"/>
          </a:xfrm>
          <a:prstGeom prst="rect">
            <a:avLst/>
          </a:prstGeom>
          <a:noFill/>
        </p:spPr>
        <p:txBody>
          <a:bodyPr wrap="none" rtlCol="0">
            <a:spAutoFit/>
          </a:bodyPr>
          <a:lstStyle/>
          <a:p>
            <a:r>
              <a:rPr kumimoji="1" lang="en-US" altLang="ja-JP" sz="2100" dirty="0" smtClean="0"/>
              <a:t>Each</a:t>
            </a:r>
            <a:r>
              <a:rPr kumimoji="1" lang="ja-JP" altLang="en-US" sz="2100" dirty="0" smtClean="0"/>
              <a:t>            </a:t>
            </a:r>
            <a:r>
              <a:rPr kumimoji="1" lang="en-US" altLang="ja-JP" sz="2100" dirty="0" smtClean="0"/>
              <a:t>has LOS component as the first arrival wave (at the first tap).</a:t>
            </a:r>
          </a:p>
        </p:txBody>
      </p:sp>
      <p:grpSp>
        <p:nvGrpSpPr>
          <p:cNvPr id="29" name="グループ化 165"/>
          <p:cNvGrpSpPr/>
          <p:nvPr/>
        </p:nvGrpSpPr>
        <p:grpSpPr>
          <a:xfrm>
            <a:off x="1394986" y="3290906"/>
            <a:ext cx="517293" cy="254329"/>
            <a:chOff x="4093344" y="3269376"/>
            <a:chExt cx="687841" cy="303640"/>
          </a:xfrm>
        </p:grpSpPr>
        <p:sp>
          <p:nvSpPr>
            <p:cNvPr id="30"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31"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35" name="グループ化 179"/>
          <p:cNvGrpSpPr/>
          <p:nvPr/>
        </p:nvGrpSpPr>
        <p:grpSpPr>
          <a:xfrm rot="10800000">
            <a:off x="2938852" y="3276616"/>
            <a:ext cx="517293" cy="254329"/>
            <a:chOff x="4093344" y="3269376"/>
            <a:chExt cx="687841" cy="303640"/>
          </a:xfrm>
        </p:grpSpPr>
        <p:sp>
          <p:nvSpPr>
            <p:cNvPr id="36"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37"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38" name="テキスト ボックス 37"/>
          <p:cNvSpPr txBox="1"/>
          <p:nvPr/>
        </p:nvSpPr>
        <p:spPr>
          <a:xfrm>
            <a:off x="3370900" y="325888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40" name="テキスト ボックス 39"/>
          <p:cNvSpPr txBox="1"/>
          <p:nvPr/>
        </p:nvSpPr>
        <p:spPr>
          <a:xfrm>
            <a:off x="892806" y="325888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cxnSp>
        <p:nvCxnSpPr>
          <p:cNvPr id="43" name="直線矢印コネクタ 42"/>
          <p:cNvCxnSpPr>
            <a:endCxn id="55" idx="3"/>
          </p:cNvCxnSpPr>
          <p:nvPr/>
        </p:nvCxnSpPr>
        <p:spPr>
          <a:xfrm>
            <a:off x="1912279" y="3414687"/>
            <a:ext cx="1026573" cy="87386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1" name="グループ化 162"/>
          <p:cNvGrpSpPr/>
          <p:nvPr/>
        </p:nvGrpSpPr>
        <p:grpSpPr>
          <a:xfrm>
            <a:off x="1394986" y="4175676"/>
            <a:ext cx="517293" cy="254329"/>
            <a:chOff x="4093344" y="3269376"/>
            <a:chExt cx="687841" cy="303640"/>
          </a:xfrm>
        </p:grpSpPr>
        <p:sp>
          <p:nvSpPr>
            <p:cNvPr id="5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53"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54" name="グループ化 176"/>
          <p:cNvGrpSpPr/>
          <p:nvPr/>
        </p:nvGrpSpPr>
        <p:grpSpPr>
          <a:xfrm rot="10800000">
            <a:off x="2938852" y="4161388"/>
            <a:ext cx="517293" cy="254329"/>
            <a:chOff x="4093344" y="3269376"/>
            <a:chExt cx="687841" cy="303640"/>
          </a:xfrm>
        </p:grpSpPr>
        <p:sp>
          <p:nvSpPr>
            <p:cNvPr id="5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5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57" name="テキスト ボックス 56"/>
          <p:cNvSpPr txBox="1"/>
          <p:nvPr/>
        </p:nvSpPr>
        <p:spPr>
          <a:xfrm>
            <a:off x="3370900" y="413871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8" name="テキスト ボックス 57"/>
          <p:cNvSpPr txBox="1"/>
          <p:nvPr/>
        </p:nvSpPr>
        <p:spPr>
          <a:xfrm>
            <a:off x="892806" y="413871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9" name="テキスト ボックス 55"/>
          <p:cNvSpPr txBox="1">
            <a:spLocks noChangeArrowheads="1"/>
          </p:cNvSpPr>
          <p:nvPr/>
        </p:nvSpPr>
        <p:spPr bwMode="auto">
          <a:xfrm>
            <a:off x="2213031" y="3713120"/>
            <a:ext cx="274434" cy="369332"/>
          </a:xfrm>
          <a:prstGeom prst="rect">
            <a:avLst/>
          </a:prstGeom>
          <a:solidFill>
            <a:schemeClr val="bg1"/>
          </a:solidFill>
          <a:ln w="9525">
            <a:noFill/>
            <a:miter lim="800000"/>
            <a:headEnd/>
            <a:tailEnd/>
          </a:ln>
        </p:spPr>
        <p:txBody>
          <a:bodyPr wrap="none">
            <a:spAutoFit/>
          </a:bodyPr>
          <a:lstStyle/>
          <a:p>
            <a:r>
              <a:rPr lang="en-US" altLang="ja-JP" sz="1800" i="1" dirty="0">
                <a:solidFill>
                  <a:srgbClr val="000000"/>
                </a:solidFill>
                <a:cs typeface="Times New Roman" pitchFamily="18" charset="0"/>
              </a:rPr>
              <a:t>r</a:t>
            </a:r>
            <a:endParaRPr lang="ja-JP" altLang="en-US" sz="1800" baseline="-25000" dirty="0">
              <a:solidFill>
                <a:srgbClr val="000000"/>
              </a:solidFill>
              <a:cs typeface="Times New Roman" pitchFamily="18" charset="0"/>
            </a:endParaRPr>
          </a:p>
        </p:txBody>
      </p:sp>
      <p:sp>
        <p:nvSpPr>
          <p:cNvPr id="11" name="正方形/長方形 10"/>
          <p:cNvSpPr/>
          <p:nvPr/>
        </p:nvSpPr>
        <p:spPr>
          <a:xfrm>
            <a:off x="5643804" y="5677187"/>
            <a:ext cx="2089652" cy="646331"/>
          </a:xfrm>
          <a:prstGeom prst="rect">
            <a:avLst/>
          </a:prstGeom>
          <a:ln>
            <a:solidFill>
              <a:schemeClr val="accent1"/>
            </a:solidFill>
          </a:ln>
        </p:spPr>
        <p:txBody>
          <a:bodyPr wrap="square">
            <a:spAutoFit/>
          </a:bodyPr>
          <a:lstStyle/>
          <a:p>
            <a:r>
              <a:rPr kumimoji="1" lang="en-US" altLang="ja-JP" dirty="0" smtClean="0"/>
              <a:t>Delayed taps:</a:t>
            </a:r>
          </a:p>
          <a:p>
            <a:pPr marL="342900" indent="-342900">
              <a:buFont typeface="Wingdings" pitchFamily="2" charset="2"/>
              <a:buChar char="n"/>
            </a:pPr>
            <a:r>
              <a:rPr kumimoji="1" lang="en-US" altLang="ja-JP" dirty="0" smtClean="0"/>
              <a:t>Phase</a:t>
            </a:r>
            <a:r>
              <a:rPr kumimoji="1" lang="en-US" altLang="ja-JP" dirty="0"/>
              <a:t>:	</a:t>
            </a:r>
            <a:r>
              <a:rPr kumimoji="1" lang="en-US" altLang="ja-JP" i="1" dirty="0" smtClean="0"/>
              <a:t>random</a:t>
            </a:r>
            <a:endParaRPr kumimoji="1" lang="en-US" altLang="ja-JP" dirty="0"/>
          </a:p>
          <a:p>
            <a:pPr marL="342900" indent="-342900">
              <a:buFont typeface="Wingdings" pitchFamily="2" charset="2"/>
              <a:buChar char="n"/>
            </a:pPr>
            <a:r>
              <a:rPr kumimoji="1" lang="en-US" altLang="ja-JP" dirty="0"/>
              <a:t>Amplitude</a:t>
            </a:r>
            <a:r>
              <a:rPr kumimoji="1" lang="en-US" altLang="ja-JP" dirty="0" smtClean="0"/>
              <a:t>:(</a:t>
            </a:r>
            <a:r>
              <a:rPr kumimoji="1" lang="en-US" altLang="ja-JP" dirty="0"/>
              <a:t>λ/4π</a:t>
            </a:r>
            <a:r>
              <a:rPr kumimoji="1" lang="en-US" altLang="ja-JP" i="1" dirty="0"/>
              <a:t>r</a:t>
            </a:r>
            <a:r>
              <a:rPr kumimoji="1" lang="en-US" altLang="ja-JP" dirty="0"/>
              <a:t>)</a:t>
            </a:r>
            <a:r>
              <a:rPr kumimoji="1" lang="en-US" altLang="ja-JP" baseline="30000" dirty="0"/>
              <a:t>2</a:t>
            </a:r>
            <a:endParaRPr kumimoji="1" lang="ja-JP" altLang="en-US" dirty="0"/>
          </a:p>
        </p:txBody>
      </p:sp>
      <p:cxnSp>
        <p:nvCxnSpPr>
          <p:cNvPr id="60" name="直線矢印コネクタ 59"/>
          <p:cNvCxnSpPr/>
          <p:nvPr/>
        </p:nvCxnSpPr>
        <p:spPr bwMode="auto">
          <a:xfrm>
            <a:off x="6138564" y="4937431"/>
            <a:ext cx="20579" cy="710582"/>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1223746" y="2696119"/>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48" name="正方形/長方形 47"/>
          <p:cNvSpPr/>
          <p:nvPr/>
        </p:nvSpPr>
        <p:spPr>
          <a:xfrm>
            <a:off x="524357" y="1855136"/>
            <a:ext cx="7798359" cy="738664"/>
          </a:xfrm>
          <a:prstGeom prst="rect">
            <a:avLst/>
          </a:prstGeom>
        </p:spPr>
        <p:txBody>
          <a:bodyPr wrap="square">
            <a:spAutoFit/>
          </a:bodyPr>
          <a:lstStyle/>
          <a:p>
            <a:r>
              <a:rPr kumimoji="1" lang="en-US" altLang="ja-JP" sz="2100" dirty="0"/>
              <a:t>MIMO transmission in </a:t>
            </a:r>
            <a:r>
              <a:rPr kumimoji="1" lang="en-US" altLang="ja-JP" sz="2100" dirty="0" smtClean="0"/>
              <a:t>HRCP:</a:t>
            </a:r>
            <a:endParaRPr kumimoji="1" lang="en-US" altLang="ja-JP" sz="2100" dirty="0"/>
          </a:p>
          <a:p>
            <a:pPr marL="285750" indent="-285750">
              <a:buFont typeface="Wingdings" panose="05000000000000000000" pitchFamily="2" charset="2"/>
              <a:buChar char="n"/>
            </a:pPr>
            <a:r>
              <a:rPr kumimoji="1" lang="en-US" altLang="ja-JP" sz="2100" dirty="0" smtClean="0"/>
              <a:t>Propagation environment </a:t>
            </a:r>
            <a:r>
              <a:rPr kumimoji="1" lang="en-US" altLang="ja-JP" sz="2100" dirty="0"/>
              <a:t>in which the LOS component is dominant</a:t>
            </a:r>
          </a:p>
        </p:txBody>
      </p:sp>
    </p:spTree>
    <p:extLst>
      <p:ext uri="{BB962C8B-B14F-4D97-AF65-F5344CB8AC3E}">
        <p14:creationId xmlns:p14="http://schemas.microsoft.com/office/powerpoint/2010/main" val="848413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MIMO </a:t>
            </a:r>
            <a:r>
              <a:rPr lang="en-US" altLang="ja-JP" dirty="0" smtClean="0"/>
              <a:t>extension:</a:t>
            </a:r>
            <a:br>
              <a:rPr lang="en-US" altLang="ja-JP" dirty="0" smtClean="0"/>
            </a:br>
            <a:r>
              <a:rPr lang="en-US" altLang="ja-JP" dirty="0" smtClean="0"/>
              <a:t>Optimum </a:t>
            </a:r>
            <a:r>
              <a:rPr lang="en-US" altLang="ja-JP" dirty="0"/>
              <a:t>element spacing</a:t>
            </a:r>
            <a:endParaRPr kumimoji="1" lang="ja-JP" altLang="en-US" dirty="0"/>
          </a:p>
        </p:txBody>
      </p:sp>
      <p:graphicFrame>
        <p:nvGraphicFramePr>
          <p:cNvPr id="4" name="グラフ 3"/>
          <p:cNvGraphicFramePr/>
          <p:nvPr>
            <p:extLst>
              <p:ext uri="{D42A27DB-BD31-4B8C-83A1-F6EECF244321}">
                <p14:modId xmlns:p14="http://schemas.microsoft.com/office/powerpoint/2010/main" val="1243880783"/>
              </p:ext>
            </p:extLst>
          </p:nvPr>
        </p:nvGraphicFramePr>
        <p:xfrm>
          <a:off x="4012632" y="1943958"/>
          <a:ext cx="4727257" cy="2664295"/>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グループ化 57"/>
          <p:cNvGrpSpPr/>
          <p:nvPr/>
        </p:nvGrpSpPr>
        <p:grpSpPr>
          <a:xfrm>
            <a:off x="6113808" y="5427906"/>
            <a:ext cx="126486" cy="200614"/>
            <a:chOff x="1523049" y="2450224"/>
            <a:chExt cx="266696" cy="533393"/>
          </a:xfrm>
          <a:solidFill>
            <a:srgbClr val="969696">
              <a:lumMod val="40000"/>
              <a:lumOff val="60000"/>
            </a:srgbClr>
          </a:solidFill>
        </p:grpSpPr>
        <p:sp>
          <p:nvSpPr>
            <p:cNvPr id="7" name="平行四辺形 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 name="グループ化 48"/>
          <p:cNvGrpSpPr/>
          <p:nvPr/>
        </p:nvGrpSpPr>
        <p:grpSpPr>
          <a:xfrm>
            <a:off x="6113808" y="5748463"/>
            <a:ext cx="126486" cy="200614"/>
            <a:chOff x="1523049" y="2450224"/>
            <a:chExt cx="266696" cy="533393"/>
          </a:xfrm>
          <a:solidFill>
            <a:srgbClr val="969696">
              <a:lumMod val="40000"/>
              <a:lumOff val="60000"/>
            </a:srgbClr>
          </a:solidFill>
        </p:grpSpPr>
        <p:sp>
          <p:nvSpPr>
            <p:cNvPr id="10" name="平行四辺形 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 name="グループ化 57"/>
          <p:cNvGrpSpPr/>
          <p:nvPr/>
        </p:nvGrpSpPr>
        <p:grpSpPr>
          <a:xfrm>
            <a:off x="6113808" y="6044835"/>
            <a:ext cx="126486" cy="200614"/>
            <a:chOff x="1523049" y="2450224"/>
            <a:chExt cx="266696" cy="533393"/>
          </a:xfrm>
          <a:solidFill>
            <a:srgbClr val="969696">
              <a:lumMod val="40000"/>
              <a:lumOff val="60000"/>
            </a:srgbClr>
          </a:solidFill>
        </p:grpSpPr>
        <p:sp>
          <p:nvSpPr>
            <p:cNvPr id="13" name="平行四辺形 1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5" name="平行四辺形 14"/>
          <p:cNvSpPr/>
          <p:nvPr/>
        </p:nvSpPr>
        <p:spPr bwMode="auto">
          <a:xfrm rot="16200000">
            <a:off x="5251163" y="5150132"/>
            <a:ext cx="1440160" cy="103125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6" name="グループ化 48"/>
          <p:cNvGrpSpPr/>
          <p:nvPr/>
        </p:nvGrpSpPr>
        <p:grpSpPr>
          <a:xfrm>
            <a:off x="5557516" y="5112310"/>
            <a:ext cx="126486" cy="200614"/>
            <a:chOff x="1523049" y="2450224"/>
            <a:chExt cx="266696" cy="533393"/>
          </a:xfrm>
          <a:solidFill>
            <a:srgbClr val="969696">
              <a:lumMod val="40000"/>
              <a:lumOff val="60000"/>
            </a:srgbClr>
          </a:solidFill>
        </p:grpSpPr>
        <p:sp>
          <p:nvSpPr>
            <p:cNvPr id="17" name="平行四辺形 1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9" name="グループ化 49"/>
          <p:cNvGrpSpPr/>
          <p:nvPr/>
        </p:nvGrpSpPr>
        <p:grpSpPr>
          <a:xfrm>
            <a:off x="5885422" y="5222768"/>
            <a:ext cx="126486" cy="200614"/>
            <a:chOff x="1523049" y="2450224"/>
            <a:chExt cx="266696" cy="533393"/>
          </a:xfrm>
          <a:solidFill>
            <a:srgbClr val="969696">
              <a:lumMod val="40000"/>
              <a:lumOff val="60000"/>
            </a:srgbClr>
          </a:solidFill>
        </p:grpSpPr>
        <p:sp>
          <p:nvSpPr>
            <p:cNvPr id="20" name="平行四辺形 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2" name="グループ化 57"/>
          <p:cNvGrpSpPr/>
          <p:nvPr/>
        </p:nvGrpSpPr>
        <p:grpSpPr>
          <a:xfrm>
            <a:off x="5557516" y="5427906"/>
            <a:ext cx="126486" cy="200614"/>
            <a:chOff x="1523049" y="2450224"/>
            <a:chExt cx="266696" cy="533393"/>
          </a:xfrm>
          <a:solidFill>
            <a:srgbClr val="969696">
              <a:lumMod val="40000"/>
              <a:lumOff val="60000"/>
            </a:srgbClr>
          </a:solidFill>
        </p:grpSpPr>
        <p:sp>
          <p:nvSpPr>
            <p:cNvPr id="23" name="平行四辺形 2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5" name="グループ化 61"/>
          <p:cNvGrpSpPr/>
          <p:nvPr/>
        </p:nvGrpSpPr>
        <p:grpSpPr>
          <a:xfrm>
            <a:off x="5885422" y="5558372"/>
            <a:ext cx="126486" cy="200614"/>
            <a:chOff x="1523049" y="2450224"/>
            <a:chExt cx="266696" cy="533393"/>
          </a:xfrm>
          <a:solidFill>
            <a:srgbClr val="969696">
              <a:lumMod val="40000"/>
              <a:lumOff val="60000"/>
            </a:srgbClr>
          </a:solidFill>
        </p:grpSpPr>
        <p:sp>
          <p:nvSpPr>
            <p:cNvPr id="26" name="平行四辺形 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8" name="グループ化 48"/>
          <p:cNvGrpSpPr/>
          <p:nvPr/>
        </p:nvGrpSpPr>
        <p:grpSpPr>
          <a:xfrm>
            <a:off x="6205511" y="5366914"/>
            <a:ext cx="126486" cy="200614"/>
            <a:chOff x="1523049" y="2450224"/>
            <a:chExt cx="266696" cy="533393"/>
          </a:xfrm>
          <a:solidFill>
            <a:srgbClr val="969696">
              <a:lumMod val="40000"/>
              <a:lumOff val="60000"/>
            </a:srgbClr>
          </a:solidFill>
        </p:grpSpPr>
        <p:sp>
          <p:nvSpPr>
            <p:cNvPr id="29" name="平行四辺形 2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1" name="グループ化 57"/>
          <p:cNvGrpSpPr/>
          <p:nvPr/>
        </p:nvGrpSpPr>
        <p:grpSpPr>
          <a:xfrm>
            <a:off x="6205511" y="5682510"/>
            <a:ext cx="126486" cy="200614"/>
            <a:chOff x="1523049" y="2450224"/>
            <a:chExt cx="266696" cy="533393"/>
          </a:xfrm>
          <a:solidFill>
            <a:srgbClr val="969696">
              <a:lumMod val="40000"/>
              <a:lumOff val="60000"/>
            </a:srgbClr>
          </a:solidFill>
        </p:grpSpPr>
        <p:sp>
          <p:nvSpPr>
            <p:cNvPr id="32" name="平行四辺形 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4" name="グループ化 48"/>
          <p:cNvGrpSpPr/>
          <p:nvPr/>
        </p:nvGrpSpPr>
        <p:grpSpPr>
          <a:xfrm>
            <a:off x="5557516" y="5748463"/>
            <a:ext cx="126486" cy="200614"/>
            <a:chOff x="1523049" y="2450224"/>
            <a:chExt cx="266696" cy="533393"/>
          </a:xfrm>
          <a:solidFill>
            <a:srgbClr val="969696">
              <a:lumMod val="40000"/>
              <a:lumOff val="60000"/>
            </a:srgbClr>
          </a:solidFill>
        </p:grpSpPr>
        <p:sp>
          <p:nvSpPr>
            <p:cNvPr id="35" name="平行四辺形 3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7" name="グループ化 49"/>
          <p:cNvGrpSpPr/>
          <p:nvPr/>
        </p:nvGrpSpPr>
        <p:grpSpPr>
          <a:xfrm>
            <a:off x="5885422" y="5858921"/>
            <a:ext cx="126486" cy="200614"/>
            <a:chOff x="1523049" y="2450224"/>
            <a:chExt cx="266696" cy="533393"/>
          </a:xfrm>
          <a:solidFill>
            <a:srgbClr val="969696">
              <a:lumMod val="40000"/>
              <a:lumOff val="60000"/>
            </a:srgbClr>
          </a:solidFill>
        </p:grpSpPr>
        <p:sp>
          <p:nvSpPr>
            <p:cNvPr id="38" name="平行四辺形 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0" name="グループ化 48"/>
          <p:cNvGrpSpPr/>
          <p:nvPr/>
        </p:nvGrpSpPr>
        <p:grpSpPr>
          <a:xfrm>
            <a:off x="6205511" y="6003067"/>
            <a:ext cx="126486" cy="200614"/>
            <a:chOff x="1523049" y="2450224"/>
            <a:chExt cx="266696" cy="533393"/>
          </a:xfrm>
          <a:solidFill>
            <a:srgbClr val="969696">
              <a:lumMod val="40000"/>
              <a:lumOff val="60000"/>
            </a:srgbClr>
          </a:solidFill>
        </p:grpSpPr>
        <p:sp>
          <p:nvSpPr>
            <p:cNvPr id="41" name="平行四辺形 4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3" name="グループ化 57"/>
          <p:cNvGrpSpPr/>
          <p:nvPr/>
        </p:nvGrpSpPr>
        <p:grpSpPr>
          <a:xfrm>
            <a:off x="4169592" y="5427906"/>
            <a:ext cx="126486" cy="200614"/>
            <a:chOff x="1523049" y="2450224"/>
            <a:chExt cx="266696" cy="533393"/>
          </a:xfrm>
          <a:solidFill>
            <a:srgbClr val="969696">
              <a:lumMod val="40000"/>
              <a:lumOff val="60000"/>
            </a:srgbClr>
          </a:solidFill>
        </p:grpSpPr>
        <p:sp>
          <p:nvSpPr>
            <p:cNvPr id="44" name="平行四辺形 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6" name="グループ化 61"/>
          <p:cNvGrpSpPr/>
          <p:nvPr/>
        </p:nvGrpSpPr>
        <p:grpSpPr>
          <a:xfrm>
            <a:off x="4497498" y="5558372"/>
            <a:ext cx="126486" cy="200614"/>
            <a:chOff x="1523049" y="2450224"/>
            <a:chExt cx="266696" cy="533393"/>
          </a:xfrm>
          <a:solidFill>
            <a:srgbClr val="969696">
              <a:lumMod val="40000"/>
              <a:lumOff val="60000"/>
            </a:srgbClr>
          </a:solidFill>
        </p:grpSpPr>
        <p:sp>
          <p:nvSpPr>
            <p:cNvPr id="47" name="平行四辺形 4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9" name="グループ化 48"/>
          <p:cNvGrpSpPr/>
          <p:nvPr/>
        </p:nvGrpSpPr>
        <p:grpSpPr>
          <a:xfrm>
            <a:off x="4169592" y="5748463"/>
            <a:ext cx="126486" cy="200614"/>
            <a:chOff x="1523049" y="2450224"/>
            <a:chExt cx="266696" cy="533393"/>
          </a:xfrm>
          <a:solidFill>
            <a:srgbClr val="969696">
              <a:lumMod val="40000"/>
              <a:lumOff val="60000"/>
            </a:srgbClr>
          </a:solidFill>
        </p:grpSpPr>
        <p:sp>
          <p:nvSpPr>
            <p:cNvPr id="50" name="平行四辺形 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2" name="グループ化 49"/>
          <p:cNvGrpSpPr/>
          <p:nvPr/>
        </p:nvGrpSpPr>
        <p:grpSpPr>
          <a:xfrm>
            <a:off x="4497498" y="5858921"/>
            <a:ext cx="126486" cy="200614"/>
            <a:chOff x="1523049" y="2450224"/>
            <a:chExt cx="266696" cy="533393"/>
          </a:xfrm>
          <a:solidFill>
            <a:srgbClr val="969696">
              <a:lumMod val="40000"/>
              <a:lumOff val="60000"/>
            </a:srgbClr>
          </a:solidFill>
        </p:grpSpPr>
        <p:sp>
          <p:nvSpPr>
            <p:cNvPr id="53" name="平行四辺形 5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55" name="平行四辺形 54"/>
          <p:cNvSpPr/>
          <p:nvPr/>
        </p:nvSpPr>
        <p:spPr bwMode="auto">
          <a:xfrm rot="16200000">
            <a:off x="3531470" y="4925608"/>
            <a:ext cx="1296144" cy="1336283"/>
          </a:xfrm>
          <a:prstGeom prst="parallelogram">
            <a:avLst>
              <a:gd name="adj" fmla="val 39133"/>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56" name="グループ化 48"/>
          <p:cNvGrpSpPr/>
          <p:nvPr/>
        </p:nvGrpSpPr>
        <p:grpSpPr>
          <a:xfrm>
            <a:off x="3613300" y="5112310"/>
            <a:ext cx="126486" cy="200614"/>
            <a:chOff x="1523049" y="2450224"/>
            <a:chExt cx="266696" cy="533393"/>
          </a:xfrm>
          <a:solidFill>
            <a:srgbClr val="969696">
              <a:lumMod val="40000"/>
              <a:lumOff val="60000"/>
            </a:srgbClr>
          </a:solidFill>
        </p:grpSpPr>
        <p:sp>
          <p:nvSpPr>
            <p:cNvPr id="57" name="平行四辺形 5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9" name="グループ化 49"/>
          <p:cNvGrpSpPr/>
          <p:nvPr/>
        </p:nvGrpSpPr>
        <p:grpSpPr>
          <a:xfrm>
            <a:off x="3941206" y="5222768"/>
            <a:ext cx="126486" cy="200614"/>
            <a:chOff x="1523049" y="2450224"/>
            <a:chExt cx="266696" cy="533393"/>
          </a:xfrm>
          <a:solidFill>
            <a:srgbClr val="969696">
              <a:lumMod val="40000"/>
              <a:lumOff val="60000"/>
            </a:srgbClr>
          </a:solidFill>
        </p:grpSpPr>
        <p:sp>
          <p:nvSpPr>
            <p:cNvPr id="60" name="平行四辺形 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2" name="グループ化 57"/>
          <p:cNvGrpSpPr/>
          <p:nvPr/>
        </p:nvGrpSpPr>
        <p:grpSpPr>
          <a:xfrm>
            <a:off x="3613300" y="5427906"/>
            <a:ext cx="126486" cy="200614"/>
            <a:chOff x="1523049" y="2450224"/>
            <a:chExt cx="266696" cy="533393"/>
          </a:xfrm>
          <a:solidFill>
            <a:srgbClr val="969696">
              <a:lumMod val="40000"/>
              <a:lumOff val="60000"/>
            </a:srgbClr>
          </a:solidFill>
        </p:grpSpPr>
        <p:sp>
          <p:nvSpPr>
            <p:cNvPr id="63" name="平行四辺形 6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5" name="グループ化 61"/>
          <p:cNvGrpSpPr/>
          <p:nvPr/>
        </p:nvGrpSpPr>
        <p:grpSpPr>
          <a:xfrm>
            <a:off x="3941206" y="5558372"/>
            <a:ext cx="126486" cy="200614"/>
            <a:chOff x="1523049" y="2450224"/>
            <a:chExt cx="266696" cy="533393"/>
          </a:xfrm>
          <a:solidFill>
            <a:srgbClr val="969696">
              <a:lumMod val="40000"/>
              <a:lumOff val="60000"/>
            </a:srgbClr>
          </a:solidFill>
        </p:grpSpPr>
        <p:sp>
          <p:nvSpPr>
            <p:cNvPr id="66" name="平行四辺形 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8" name="グループ化 48"/>
          <p:cNvGrpSpPr/>
          <p:nvPr/>
        </p:nvGrpSpPr>
        <p:grpSpPr>
          <a:xfrm>
            <a:off x="4261295" y="5366914"/>
            <a:ext cx="126486" cy="200614"/>
            <a:chOff x="1523049" y="2450224"/>
            <a:chExt cx="266696" cy="533393"/>
          </a:xfrm>
          <a:solidFill>
            <a:srgbClr val="969696">
              <a:lumMod val="40000"/>
              <a:lumOff val="60000"/>
            </a:srgbClr>
          </a:solidFill>
        </p:grpSpPr>
        <p:sp>
          <p:nvSpPr>
            <p:cNvPr id="69" name="平行四辺形 6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1" name="グループ化 49"/>
          <p:cNvGrpSpPr/>
          <p:nvPr/>
        </p:nvGrpSpPr>
        <p:grpSpPr>
          <a:xfrm>
            <a:off x="4589201" y="5477372"/>
            <a:ext cx="126486" cy="200614"/>
            <a:chOff x="1523049" y="2450224"/>
            <a:chExt cx="266696" cy="533393"/>
          </a:xfrm>
          <a:solidFill>
            <a:srgbClr val="969696">
              <a:lumMod val="40000"/>
              <a:lumOff val="60000"/>
            </a:srgbClr>
          </a:solidFill>
        </p:grpSpPr>
        <p:sp>
          <p:nvSpPr>
            <p:cNvPr id="72" name="平行四辺形 7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4" name="グループ化 57"/>
          <p:cNvGrpSpPr/>
          <p:nvPr/>
        </p:nvGrpSpPr>
        <p:grpSpPr>
          <a:xfrm>
            <a:off x="4261295" y="5682510"/>
            <a:ext cx="126486" cy="200614"/>
            <a:chOff x="1523049" y="2450224"/>
            <a:chExt cx="266696" cy="533393"/>
          </a:xfrm>
          <a:solidFill>
            <a:srgbClr val="969696">
              <a:lumMod val="40000"/>
              <a:lumOff val="60000"/>
            </a:srgbClr>
          </a:solidFill>
        </p:grpSpPr>
        <p:sp>
          <p:nvSpPr>
            <p:cNvPr id="75" name="平行四辺形 7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7" name="グループ化 61"/>
          <p:cNvGrpSpPr/>
          <p:nvPr/>
        </p:nvGrpSpPr>
        <p:grpSpPr>
          <a:xfrm>
            <a:off x="4589201" y="5812976"/>
            <a:ext cx="126486" cy="200614"/>
            <a:chOff x="1523049" y="2450224"/>
            <a:chExt cx="266696" cy="533393"/>
          </a:xfrm>
          <a:solidFill>
            <a:srgbClr val="969696">
              <a:lumMod val="40000"/>
              <a:lumOff val="60000"/>
            </a:srgbClr>
          </a:solidFill>
        </p:grpSpPr>
        <p:sp>
          <p:nvSpPr>
            <p:cNvPr id="78" name="平行四辺形 7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80" name="平行四辺形 79"/>
          <p:cNvSpPr/>
          <p:nvPr/>
        </p:nvSpPr>
        <p:spPr bwMode="auto">
          <a:xfrm rot="16200000">
            <a:off x="1999233" y="5377726"/>
            <a:ext cx="1008112" cy="720080"/>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81" name="グループ化 48"/>
          <p:cNvGrpSpPr/>
          <p:nvPr/>
        </p:nvGrpSpPr>
        <p:grpSpPr>
          <a:xfrm>
            <a:off x="2245148" y="5400342"/>
            <a:ext cx="126486" cy="200614"/>
            <a:chOff x="1523049" y="2450224"/>
            <a:chExt cx="266696" cy="533393"/>
          </a:xfrm>
          <a:solidFill>
            <a:srgbClr val="969696">
              <a:lumMod val="40000"/>
              <a:lumOff val="60000"/>
            </a:srgbClr>
          </a:solidFill>
        </p:grpSpPr>
        <p:sp>
          <p:nvSpPr>
            <p:cNvPr id="82" name="平行四辺形 8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4" name="グループ化 49"/>
          <p:cNvGrpSpPr/>
          <p:nvPr/>
        </p:nvGrpSpPr>
        <p:grpSpPr>
          <a:xfrm>
            <a:off x="2573054" y="5510800"/>
            <a:ext cx="126486" cy="200614"/>
            <a:chOff x="1523049" y="2450224"/>
            <a:chExt cx="266696" cy="533393"/>
          </a:xfrm>
          <a:solidFill>
            <a:srgbClr val="969696">
              <a:lumMod val="40000"/>
              <a:lumOff val="60000"/>
            </a:srgbClr>
          </a:solidFill>
        </p:grpSpPr>
        <p:sp>
          <p:nvSpPr>
            <p:cNvPr id="85" name="平行四辺形 8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7" name="グループ化 57"/>
          <p:cNvGrpSpPr/>
          <p:nvPr/>
        </p:nvGrpSpPr>
        <p:grpSpPr>
          <a:xfrm>
            <a:off x="2245148" y="5715938"/>
            <a:ext cx="126486" cy="200614"/>
            <a:chOff x="1523049" y="2450224"/>
            <a:chExt cx="266696" cy="533393"/>
          </a:xfrm>
          <a:solidFill>
            <a:srgbClr val="969696">
              <a:lumMod val="40000"/>
              <a:lumOff val="60000"/>
            </a:srgbClr>
          </a:solidFill>
        </p:grpSpPr>
        <p:sp>
          <p:nvSpPr>
            <p:cNvPr id="88" name="平行四辺形 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0" name="グループ化 61"/>
          <p:cNvGrpSpPr/>
          <p:nvPr/>
        </p:nvGrpSpPr>
        <p:grpSpPr>
          <a:xfrm>
            <a:off x="2573054" y="5846404"/>
            <a:ext cx="126486" cy="200614"/>
            <a:chOff x="1523049" y="2450224"/>
            <a:chExt cx="266696" cy="533393"/>
          </a:xfrm>
          <a:solidFill>
            <a:srgbClr val="969696">
              <a:lumMod val="40000"/>
              <a:lumOff val="60000"/>
            </a:srgbClr>
          </a:solidFill>
        </p:grpSpPr>
        <p:sp>
          <p:nvSpPr>
            <p:cNvPr id="91" name="平行四辺形 9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93" name="平行四辺形 92"/>
          <p:cNvSpPr/>
          <p:nvPr/>
        </p:nvSpPr>
        <p:spPr bwMode="auto">
          <a:xfrm rot="16200000">
            <a:off x="703088" y="5521742"/>
            <a:ext cx="648072" cy="64807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94" name="グループ化 48"/>
          <p:cNvGrpSpPr/>
          <p:nvPr/>
        </p:nvGrpSpPr>
        <p:grpSpPr>
          <a:xfrm>
            <a:off x="804987" y="5688374"/>
            <a:ext cx="126486" cy="200614"/>
            <a:chOff x="1523049" y="2450224"/>
            <a:chExt cx="266696" cy="533393"/>
          </a:xfrm>
          <a:solidFill>
            <a:srgbClr val="969696">
              <a:lumMod val="40000"/>
              <a:lumOff val="60000"/>
            </a:srgbClr>
          </a:solidFill>
        </p:grpSpPr>
        <p:sp>
          <p:nvSpPr>
            <p:cNvPr id="95" name="平行四辺形 9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7" name="グループ化 49"/>
          <p:cNvGrpSpPr/>
          <p:nvPr/>
        </p:nvGrpSpPr>
        <p:grpSpPr>
          <a:xfrm>
            <a:off x="1132893" y="5798832"/>
            <a:ext cx="126486" cy="200614"/>
            <a:chOff x="1523049" y="2450224"/>
            <a:chExt cx="266696" cy="533393"/>
          </a:xfrm>
          <a:solidFill>
            <a:srgbClr val="969696">
              <a:lumMod val="40000"/>
              <a:lumOff val="60000"/>
            </a:srgbClr>
          </a:solidFill>
        </p:grpSpPr>
        <p:sp>
          <p:nvSpPr>
            <p:cNvPr id="98" name="平行四辺形 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00" name="正方形/長方形 99"/>
          <p:cNvSpPr/>
          <p:nvPr/>
        </p:nvSpPr>
        <p:spPr>
          <a:xfrm>
            <a:off x="7109212" y="6169814"/>
            <a:ext cx="864096" cy="276999"/>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16</a:t>
            </a:r>
            <a:endParaRPr lang="ja-JP" altLang="en-US" sz="1200" dirty="0">
              <a:solidFill>
                <a:srgbClr val="000000"/>
              </a:solidFill>
              <a:latin typeface="Times New Roman" pitchFamily="18" charset="0"/>
              <a:ea typeface="宋体" charset="-122"/>
            </a:endParaRPr>
          </a:p>
        </p:txBody>
      </p:sp>
      <p:sp>
        <p:nvSpPr>
          <p:cNvPr id="101" name="正方形/長方形 100"/>
          <p:cNvSpPr/>
          <p:nvPr/>
        </p:nvSpPr>
        <p:spPr>
          <a:xfrm>
            <a:off x="394344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8</a:t>
            </a:r>
            <a:endParaRPr lang="ja-JP" altLang="en-US" sz="1200" dirty="0">
              <a:solidFill>
                <a:srgbClr val="000000"/>
              </a:solidFill>
              <a:latin typeface="Times New Roman" pitchFamily="18" charset="0"/>
              <a:ea typeface="宋体" charset="-122"/>
            </a:endParaRPr>
          </a:p>
        </p:txBody>
      </p:sp>
      <p:sp>
        <p:nvSpPr>
          <p:cNvPr id="102" name="正方形/長方形 101"/>
          <p:cNvSpPr/>
          <p:nvPr/>
        </p:nvSpPr>
        <p:spPr>
          <a:xfrm>
            <a:off x="2287264"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4</a:t>
            </a:r>
            <a:endParaRPr lang="ja-JP" altLang="en-US" sz="1200" dirty="0">
              <a:solidFill>
                <a:srgbClr val="000000"/>
              </a:solidFill>
              <a:latin typeface="Times New Roman" pitchFamily="18" charset="0"/>
              <a:ea typeface="宋体" charset="-122"/>
            </a:endParaRPr>
          </a:p>
        </p:txBody>
      </p:sp>
      <p:sp>
        <p:nvSpPr>
          <p:cNvPr id="103" name="正方形/長方形 102"/>
          <p:cNvSpPr/>
          <p:nvPr/>
        </p:nvSpPr>
        <p:spPr>
          <a:xfrm>
            <a:off x="70308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2</a:t>
            </a:r>
            <a:endParaRPr lang="ja-JP" altLang="en-US" sz="1200" dirty="0">
              <a:solidFill>
                <a:srgbClr val="000000"/>
              </a:solidFill>
              <a:latin typeface="Times New Roman" pitchFamily="18" charset="0"/>
              <a:ea typeface="宋体" charset="-122"/>
            </a:endParaRPr>
          </a:p>
        </p:txBody>
      </p:sp>
      <p:grpSp>
        <p:nvGrpSpPr>
          <p:cNvPr id="104" name="グループ化 103"/>
          <p:cNvGrpSpPr/>
          <p:nvPr/>
        </p:nvGrpSpPr>
        <p:grpSpPr>
          <a:xfrm>
            <a:off x="7111454" y="4648678"/>
            <a:ext cx="1336283" cy="1866141"/>
            <a:chOff x="1678645" y="3445548"/>
            <a:chExt cx="1336283" cy="1866141"/>
          </a:xfrm>
        </p:grpSpPr>
        <p:grpSp>
          <p:nvGrpSpPr>
            <p:cNvPr id="105"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170" name="平行四辺形 16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7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6"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168" name="平行四辺形 16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7"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166" name="平行四辺形 1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8"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164" name="平行四辺形 16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9"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162" name="平行四辺形 16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0"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160" name="平行四辺形 1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11" name="平行四辺形 110"/>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12"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158" name="平行四辺形 15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3"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156" name="平行四辺形 15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4"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154" name="平行四辺形 15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5"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152" name="平行四辺形 15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6"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150" name="平行四辺形 1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7"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148" name="平行四辺形 14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8"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146" name="平行四辺形 14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9"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144" name="平行四辺形 1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0"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142" name="平行四辺形 14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1"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140" name="平行四辺形 13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2"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38" name="平行四辺形 1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3"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36" name="平行四辺形 13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4"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34" name="平行四辺形 13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5"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32" name="平行四辺形 1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6"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30" name="平行四辺形 1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7"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28" name="平行四辺形 1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sp>
        <p:nvSpPr>
          <p:cNvPr id="172" name="正方形/長方形 171"/>
          <p:cNvSpPr/>
          <p:nvPr/>
        </p:nvSpPr>
        <p:spPr>
          <a:xfrm>
            <a:off x="5671640"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9</a:t>
            </a:r>
            <a:endParaRPr lang="ja-JP" altLang="en-US" sz="1200" dirty="0">
              <a:solidFill>
                <a:srgbClr val="000000"/>
              </a:solidFill>
              <a:latin typeface="Times New Roman" pitchFamily="18" charset="0"/>
              <a:ea typeface="宋体" charset="-122"/>
            </a:endParaRPr>
          </a:p>
        </p:txBody>
      </p:sp>
      <p:sp>
        <p:nvSpPr>
          <p:cNvPr id="3" name="テキスト ボックス 2"/>
          <p:cNvSpPr txBox="1"/>
          <p:nvPr/>
        </p:nvSpPr>
        <p:spPr>
          <a:xfrm>
            <a:off x="232229" y="2087974"/>
            <a:ext cx="3981519" cy="1477328"/>
          </a:xfrm>
          <a:prstGeom prst="rect">
            <a:avLst/>
          </a:prstGeom>
          <a:noFill/>
        </p:spPr>
        <p:txBody>
          <a:bodyPr wrap="square" rtlCol="0">
            <a:spAutoFit/>
          </a:bodyPr>
          <a:lstStyle/>
          <a:p>
            <a:r>
              <a:rPr kumimoji="1" lang="en-US" altLang="ja-JP" sz="1800" dirty="0" smtClean="0"/>
              <a:t>As mentioned in the CMD,</a:t>
            </a:r>
          </a:p>
          <a:p>
            <a:pPr marL="285750" indent="-285750">
              <a:buFont typeface="Wingdings" panose="05000000000000000000" pitchFamily="2" charset="2"/>
              <a:buChar char="n"/>
            </a:pPr>
            <a:r>
              <a:rPr kumimoji="1" lang="en-US" altLang="ja-JP" sz="1800" dirty="0" smtClean="0"/>
              <a:t>Element spacing is an important factor in the MIMO channel</a:t>
            </a:r>
          </a:p>
          <a:p>
            <a:pPr marL="285750" indent="-285750">
              <a:buFont typeface="Wingdings" panose="05000000000000000000" pitchFamily="2" charset="2"/>
              <a:buChar char="n"/>
            </a:pPr>
            <a:r>
              <a:rPr kumimoji="1" lang="en-US" altLang="ja-JP" sz="1800" dirty="0" smtClean="0"/>
              <a:t>Hence the element spacing will be optimized in the simulation</a:t>
            </a:r>
            <a:endParaRPr kumimoji="1" lang="ja-JP" altLang="en-US" sz="1800" dirty="0"/>
          </a:p>
        </p:txBody>
      </p:sp>
    </p:spTree>
    <p:extLst>
      <p:ext uri="{BB962C8B-B14F-4D97-AF65-F5344CB8AC3E}">
        <p14:creationId xmlns:p14="http://schemas.microsoft.com/office/powerpoint/2010/main" val="776212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テキスト ボックス 153"/>
          <p:cNvSpPr txBox="1"/>
          <p:nvPr/>
        </p:nvSpPr>
        <p:spPr>
          <a:xfrm>
            <a:off x="152400" y="762000"/>
            <a:ext cx="8763000" cy="1200329"/>
          </a:xfrm>
          <a:prstGeom prst="rect">
            <a:avLst/>
          </a:prstGeom>
          <a:noFill/>
        </p:spPr>
        <p:txBody>
          <a:bodyPr wrap="square" rtlCol="0">
            <a:spAutoFit/>
          </a:bodyPr>
          <a:lstStyle/>
          <a:p>
            <a:pPr algn="ctr" defTabSz="914400" eaLnBrk="1" hangingPunct="1">
              <a:buClrTx/>
              <a:buSzTx/>
              <a:buFontTx/>
              <a:buNone/>
            </a:pPr>
            <a:r>
              <a:rPr kumimoji="1" lang="en-US" altLang="ja-JP" sz="3600" dirty="0"/>
              <a:t>MIMO </a:t>
            </a:r>
            <a:r>
              <a:rPr kumimoji="1" lang="en-US" altLang="ja-JP" sz="3600" dirty="0" smtClean="0"/>
              <a:t>extension:</a:t>
            </a:r>
            <a:endParaRPr kumimoji="1" lang="en-US" altLang="ja-JP" sz="3600" dirty="0" smtClean="0">
              <a:solidFill>
                <a:srgbClr val="000000"/>
              </a:solidFill>
              <a:ea typeface="宋体" charset="-122"/>
            </a:endParaRPr>
          </a:p>
          <a:p>
            <a:pPr algn="ctr" defTabSz="914400" eaLnBrk="1" hangingPunct="1">
              <a:buClrTx/>
              <a:buSzTx/>
              <a:buFontTx/>
              <a:buNone/>
            </a:pPr>
            <a:r>
              <a:rPr kumimoji="1" lang="en-US" altLang="ja-JP" sz="3600" dirty="0" smtClean="0">
                <a:solidFill>
                  <a:srgbClr val="000000"/>
                </a:solidFill>
                <a:ea typeface="宋体" charset="-122"/>
              </a:rPr>
              <a:t>Array size</a:t>
            </a:r>
            <a:endParaRPr kumimoji="1" lang="ja-JP" altLang="en-US" sz="3600" dirty="0">
              <a:solidFill>
                <a:srgbClr val="000000"/>
              </a:solidFill>
              <a:ea typeface="宋体" charset="-122"/>
            </a:endParaRPr>
          </a:p>
        </p:txBody>
      </p:sp>
      <p:grpSp>
        <p:nvGrpSpPr>
          <p:cNvPr id="155" name="グループ化 154"/>
          <p:cNvGrpSpPr/>
          <p:nvPr/>
        </p:nvGrpSpPr>
        <p:grpSpPr>
          <a:xfrm>
            <a:off x="3203741" y="3986443"/>
            <a:ext cx="2640074" cy="2403255"/>
            <a:chOff x="1094642" y="2066915"/>
            <a:chExt cx="2640074" cy="2403255"/>
          </a:xfrm>
        </p:grpSpPr>
        <p:cxnSp>
          <p:nvCxnSpPr>
            <p:cNvPr id="156" name="直線矢印コネクタ 155"/>
            <p:cNvCxnSpPr/>
            <p:nvPr/>
          </p:nvCxnSpPr>
          <p:spPr bwMode="auto">
            <a:xfrm flipH="1">
              <a:off x="2730597" y="3933056"/>
              <a:ext cx="840623" cy="274009"/>
            </a:xfrm>
            <a:prstGeom prst="straightConnector1">
              <a:avLst/>
            </a:prstGeom>
            <a:noFill/>
            <a:ln w="0" cap="flat" cmpd="sng" algn="ctr">
              <a:solidFill>
                <a:srgbClr val="000000"/>
              </a:solidFill>
              <a:prstDash val="solid"/>
              <a:round/>
              <a:headEnd type="stealth" w="med" len="med"/>
              <a:tailEnd type="stealth"/>
            </a:ln>
            <a:effectLst/>
          </p:spPr>
        </p:cxnSp>
        <p:grpSp>
          <p:nvGrpSpPr>
            <p:cNvPr id="157" name="グループ化 156"/>
            <p:cNvGrpSpPr/>
            <p:nvPr/>
          </p:nvGrpSpPr>
          <p:grpSpPr>
            <a:xfrm>
              <a:off x="2234937" y="2066915"/>
              <a:ext cx="1336283" cy="1866141"/>
              <a:chOff x="2234937" y="2066915"/>
              <a:chExt cx="1336283" cy="1866141"/>
            </a:xfrm>
          </p:grpSpPr>
          <p:sp>
            <p:nvSpPr>
              <p:cNvPr id="232" name="平行四辺形 231"/>
              <p:cNvSpPr/>
              <p:nvPr/>
            </p:nvSpPr>
            <p:spPr bwMode="auto">
              <a:xfrm rot="16200000">
                <a:off x="1970008" y="2331844"/>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233" name="グループ化 48"/>
              <p:cNvGrpSpPr/>
              <p:nvPr/>
            </p:nvGrpSpPr>
            <p:grpSpPr>
              <a:xfrm>
                <a:off x="2336837" y="2233547"/>
                <a:ext cx="126486" cy="200614"/>
                <a:chOff x="1523049" y="2450224"/>
                <a:chExt cx="266696" cy="533393"/>
              </a:xfrm>
              <a:solidFill>
                <a:srgbClr val="969696">
                  <a:lumMod val="40000"/>
                  <a:lumOff val="60000"/>
                </a:srgbClr>
              </a:solidFill>
            </p:grpSpPr>
            <p:sp>
              <p:nvSpPr>
                <p:cNvPr id="279" name="平行四辺形 27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8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4" name="グループ化 49"/>
              <p:cNvGrpSpPr/>
              <p:nvPr/>
            </p:nvGrpSpPr>
            <p:grpSpPr>
              <a:xfrm>
                <a:off x="2664743" y="2344005"/>
                <a:ext cx="126486" cy="200614"/>
                <a:chOff x="1523049" y="2450224"/>
                <a:chExt cx="266696" cy="533393"/>
              </a:xfrm>
              <a:solidFill>
                <a:srgbClr val="969696">
                  <a:lumMod val="40000"/>
                  <a:lumOff val="60000"/>
                </a:srgbClr>
              </a:solidFill>
            </p:grpSpPr>
            <p:sp>
              <p:nvSpPr>
                <p:cNvPr id="277" name="平行四辺形 27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5" name="グループ化 48"/>
              <p:cNvGrpSpPr/>
              <p:nvPr/>
            </p:nvGrpSpPr>
            <p:grpSpPr>
              <a:xfrm>
                <a:off x="2984832" y="2488151"/>
                <a:ext cx="126486" cy="200614"/>
                <a:chOff x="1523049" y="2450224"/>
                <a:chExt cx="266696" cy="533393"/>
              </a:xfrm>
              <a:solidFill>
                <a:srgbClr val="969696">
                  <a:lumMod val="40000"/>
                  <a:lumOff val="60000"/>
                </a:srgbClr>
              </a:solidFill>
            </p:grpSpPr>
            <p:sp>
              <p:nvSpPr>
                <p:cNvPr id="275" name="平行四辺形 27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6" name="グループ化 49"/>
              <p:cNvGrpSpPr/>
              <p:nvPr/>
            </p:nvGrpSpPr>
            <p:grpSpPr>
              <a:xfrm>
                <a:off x="3312738" y="2598609"/>
                <a:ext cx="126486" cy="200614"/>
                <a:chOff x="1523049" y="2450224"/>
                <a:chExt cx="266696" cy="533393"/>
              </a:xfrm>
              <a:solidFill>
                <a:srgbClr val="969696">
                  <a:lumMod val="40000"/>
                  <a:lumOff val="60000"/>
                </a:srgbClr>
              </a:solidFill>
            </p:grpSpPr>
            <p:sp>
              <p:nvSpPr>
                <p:cNvPr id="273" name="平行四辺形 27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7" name="グループ化 57"/>
              <p:cNvGrpSpPr/>
              <p:nvPr/>
            </p:nvGrpSpPr>
            <p:grpSpPr>
              <a:xfrm>
                <a:off x="2984832" y="2803747"/>
                <a:ext cx="126486" cy="200614"/>
                <a:chOff x="1523049" y="2450224"/>
                <a:chExt cx="266696" cy="533393"/>
              </a:xfrm>
              <a:solidFill>
                <a:srgbClr val="969696">
                  <a:lumMod val="40000"/>
                  <a:lumOff val="60000"/>
                </a:srgbClr>
              </a:solidFill>
            </p:grpSpPr>
            <p:sp>
              <p:nvSpPr>
                <p:cNvPr id="271" name="平行四辺形 27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8" name="グループ化 61"/>
              <p:cNvGrpSpPr/>
              <p:nvPr/>
            </p:nvGrpSpPr>
            <p:grpSpPr>
              <a:xfrm>
                <a:off x="3312738" y="2934213"/>
                <a:ext cx="126486" cy="200614"/>
                <a:chOff x="1523049" y="2450224"/>
                <a:chExt cx="266696" cy="533393"/>
              </a:xfrm>
              <a:solidFill>
                <a:srgbClr val="969696">
                  <a:lumMod val="40000"/>
                  <a:lumOff val="60000"/>
                </a:srgbClr>
              </a:solidFill>
            </p:grpSpPr>
            <p:sp>
              <p:nvSpPr>
                <p:cNvPr id="269" name="平行四辺形 26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9" name="グループ化 48"/>
              <p:cNvGrpSpPr/>
              <p:nvPr/>
            </p:nvGrpSpPr>
            <p:grpSpPr>
              <a:xfrm>
                <a:off x="2984832" y="3124304"/>
                <a:ext cx="126486" cy="200614"/>
                <a:chOff x="1523049" y="2450224"/>
                <a:chExt cx="266696" cy="533393"/>
              </a:xfrm>
              <a:solidFill>
                <a:srgbClr val="969696">
                  <a:lumMod val="40000"/>
                  <a:lumOff val="60000"/>
                </a:srgbClr>
              </a:solidFill>
            </p:grpSpPr>
            <p:sp>
              <p:nvSpPr>
                <p:cNvPr id="267" name="平行四辺形 26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0" name="グループ化 49"/>
              <p:cNvGrpSpPr/>
              <p:nvPr/>
            </p:nvGrpSpPr>
            <p:grpSpPr>
              <a:xfrm>
                <a:off x="3317544" y="3244934"/>
                <a:ext cx="126486" cy="200614"/>
                <a:chOff x="1523049" y="2450224"/>
                <a:chExt cx="266696" cy="533393"/>
              </a:xfrm>
              <a:solidFill>
                <a:srgbClr val="969696">
                  <a:lumMod val="40000"/>
                  <a:lumOff val="60000"/>
                </a:srgbClr>
              </a:solidFill>
            </p:grpSpPr>
            <p:sp>
              <p:nvSpPr>
                <p:cNvPr id="265" name="平行四辺形 26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1" name="グループ化 57"/>
              <p:cNvGrpSpPr/>
              <p:nvPr/>
            </p:nvGrpSpPr>
            <p:grpSpPr>
              <a:xfrm>
                <a:off x="2984832" y="3420676"/>
                <a:ext cx="126486" cy="200614"/>
                <a:chOff x="1523049" y="2450224"/>
                <a:chExt cx="266696" cy="533393"/>
              </a:xfrm>
              <a:solidFill>
                <a:srgbClr val="969696">
                  <a:lumMod val="40000"/>
                  <a:lumOff val="60000"/>
                </a:srgbClr>
              </a:solidFill>
            </p:grpSpPr>
            <p:sp>
              <p:nvSpPr>
                <p:cNvPr id="263" name="平行四辺形 26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2" name="グループ化 61"/>
              <p:cNvGrpSpPr/>
              <p:nvPr/>
            </p:nvGrpSpPr>
            <p:grpSpPr>
              <a:xfrm>
                <a:off x="3312738" y="3551142"/>
                <a:ext cx="126486" cy="200614"/>
                <a:chOff x="1523049" y="2450224"/>
                <a:chExt cx="266696" cy="533393"/>
              </a:xfrm>
              <a:solidFill>
                <a:srgbClr val="969696">
                  <a:lumMod val="40000"/>
                  <a:lumOff val="60000"/>
                </a:srgbClr>
              </a:solidFill>
            </p:grpSpPr>
            <p:sp>
              <p:nvSpPr>
                <p:cNvPr id="261" name="平行四辺形 26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3" name="グループ化 57"/>
              <p:cNvGrpSpPr/>
              <p:nvPr/>
            </p:nvGrpSpPr>
            <p:grpSpPr>
              <a:xfrm>
                <a:off x="2348140" y="2533244"/>
                <a:ext cx="126486" cy="200614"/>
                <a:chOff x="1523049" y="2450224"/>
                <a:chExt cx="266696" cy="533393"/>
              </a:xfrm>
              <a:solidFill>
                <a:srgbClr val="969696">
                  <a:lumMod val="40000"/>
                  <a:lumOff val="60000"/>
                </a:srgbClr>
              </a:solidFill>
            </p:grpSpPr>
            <p:sp>
              <p:nvSpPr>
                <p:cNvPr id="259" name="平行四辺形 25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4" name="グループ化 61"/>
              <p:cNvGrpSpPr/>
              <p:nvPr/>
            </p:nvGrpSpPr>
            <p:grpSpPr>
              <a:xfrm>
                <a:off x="2676046" y="2663710"/>
                <a:ext cx="126486" cy="200614"/>
                <a:chOff x="1523049" y="2450224"/>
                <a:chExt cx="266696" cy="533393"/>
              </a:xfrm>
              <a:solidFill>
                <a:srgbClr val="969696">
                  <a:lumMod val="40000"/>
                  <a:lumOff val="60000"/>
                </a:srgbClr>
              </a:solidFill>
            </p:grpSpPr>
            <p:sp>
              <p:nvSpPr>
                <p:cNvPr id="257" name="平行四辺形 25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5" name="グループ化 48"/>
              <p:cNvGrpSpPr/>
              <p:nvPr/>
            </p:nvGrpSpPr>
            <p:grpSpPr>
              <a:xfrm>
                <a:off x="2348140" y="2853801"/>
                <a:ext cx="126486" cy="200614"/>
                <a:chOff x="1523049" y="2450224"/>
                <a:chExt cx="266696" cy="533393"/>
              </a:xfrm>
              <a:solidFill>
                <a:srgbClr val="969696">
                  <a:lumMod val="40000"/>
                  <a:lumOff val="60000"/>
                </a:srgbClr>
              </a:solidFill>
            </p:grpSpPr>
            <p:sp>
              <p:nvSpPr>
                <p:cNvPr id="255" name="平行四辺形 25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6" name="グループ化 49"/>
              <p:cNvGrpSpPr/>
              <p:nvPr/>
            </p:nvGrpSpPr>
            <p:grpSpPr>
              <a:xfrm>
                <a:off x="2680852" y="2974431"/>
                <a:ext cx="126486" cy="200614"/>
                <a:chOff x="1523049" y="2450224"/>
                <a:chExt cx="266696" cy="533393"/>
              </a:xfrm>
              <a:solidFill>
                <a:srgbClr val="969696">
                  <a:lumMod val="40000"/>
                  <a:lumOff val="60000"/>
                </a:srgbClr>
              </a:solidFill>
            </p:grpSpPr>
            <p:sp>
              <p:nvSpPr>
                <p:cNvPr id="253" name="平行四辺形 25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7" name="グループ化 57"/>
              <p:cNvGrpSpPr/>
              <p:nvPr/>
            </p:nvGrpSpPr>
            <p:grpSpPr>
              <a:xfrm>
                <a:off x="2348140" y="3150173"/>
                <a:ext cx="126486" cy="200614"/>
                <a:chOff x="1523049" y="2450224"/>
                <a:chExt cx="266696" cy="533393"/>
              </a:xfrm>
              <a:solidFill>
                <a:srgbClr val="969696">
                  <a:lumMod val="40000"/>
                  <a:lumOff val="60000"/>
                </a:srgbClr>
              </a:solidFill>
            </p:grpSpPr>
            <p:sp>
              <p:nvSpPr>
                <p:cNvPr id="251" name="平行四辺形 25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8" name="グループ化 61"/>
              <p:cNvGrpSpPr/>
              <p:nvPr/>
            </p:nvGrpSpPr>
            <p:grpSpPr>
              <a:xfrm>
                <a:off x="2676046" y="3280639"/>
                <a:ext cx="126486" cy="200614"/>
                <a:chOff x="1523049" y="2450224"/>
                <a:chExt cx="266696" cy="533393"/>
              </a:xfrm>
              <a:solidFill>
                <a:srgbClr val="969696">
                  <a:lumMod val="40000"/>
                  <a:lumOff val="60000"/>
                </a:srgbClr>
              </a:solidFill>
            </p:grpSpPr>
            <p:sp>
              <p:nvSpPr>
                <p:cNvPr id="249" name="平行四辺形 24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grpSp>
          <p:nvGrpSpPr>
            <p:cNvPr id="158" name="グループ化 157"/>
            <p:cNvGrpSpPr/>
            <p:nvPr/>
          </p:nvGrpSpPr>
          <p:grpSpPr>
            <a:xfrm>
              <a:off x="1094642" y="2340924"/>
              <a:ext cx="1635953" cy="1866141"/>
              <a:chOff x="1378975" y="3445548"/>
              <a:chExt cx="1635953" cy="1866141"/>
            </a:xfrm>
          </p:grpSpPr>
          <p:grpSp>
            <p:nvGrpSpPr>
              <p:cNvPr id="160"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230" name="平行四辺形 2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1"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228" name="平行四辺形 2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2"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226" name="平行四辺形 2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3"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224" name="平行四辺形 22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4"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222" name="平行四辺形 22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5"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220" name="平行四辺形 2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66" name="平行四辺形 165"/>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167"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218" name="平行四辺形 21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8"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216" name="平行四辺形 21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9"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214" name="平行四辺形 21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0"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212" name="平行四辺形 21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1"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210" name="平行四辺形 20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2"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208" name="平行四辺形 20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3"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206" name="平行四辺形 20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4"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204" name="平行四辺形 20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5"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202" name="平行四辺形 20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6"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200" name="平行四辺形 19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7"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98" name="平行四辺形 1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8"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96" name="平行四辺形 19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9"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94" name="平行四辺形 19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0"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92" name="平行四辺形 19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1"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90" name="平行四辺形 18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2"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88" name="平行四辺形 1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83" name="テキスト ボックス 182"/>
              <p:cNvSpPr txBox="1"/>
              <p:nvPr/>
            </p:nvSpPr>
            <p:spPr>
              <a:xfrm>
                <a:off x="1378975" y="4331506"/>
                <a:ext cx="39770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endParaRPr kumimoji="1" lang="ja-JP" altLang="en-US" sz="1800" b="0" i="0" u="none" strike="noStrike" kern="0" cap="none" spc="0" normalizeH="0" baseline="-25000" noProof="0" dirty="0" smtClean="0">
                  <a:ln>
                    <a:noFill/>
                  </a:ln>
                  <a:effectLst/>
                  <a:uLnTx/>
                  <a:uFillTx/>
                  <a:latin typeface="Times New Roman" pitchFamily="18" charset="0"/>
                  <a:ea typeface="ＭＳ ゴシック" pitchFamily="49" charset="-128"/>
                  <a:cs typeface="Times New Roman" pitchFamily="18" charset="0"/>
                </a:endParaRPr>
              </a:p>
            </p:txBody>
          </p:sp>
          <p:cxnSp>
            <p:nvCxnSpPr>
              <p:cNvPr id="184" name="直線矢印コネクタ 183"/>
              <p:cNvCxnSpPr/>
              <p:nvPr/>
            </p:nvCxnSpPr>
            <p:spPr bwMode="auto">
              <a:xfrm flipV="1">
                <a:off x="1728194" y="4316446"/>
                <a:ext cx="8719" cy="307120"/>
              </a:xfrm>
              <a:prstGeom prst="straightConnector1">
                <a:avLst/>
              </a:prstGeom>
              <a:noFill/>
              <a:ln w="0" cap="flat" cmpd="sng" algn="ctr">
                <a:solidFill>
                  <a:srgbClr val="000000"/>
                </a:solidFill>
                <a:prstDash val="solid"/>
                <a:round/>
                <a:headEnd type="stealth" w="med" len="med"/>
                <a:tailEnd type="stealth"/>
              </a:ln>
              <a:effectLst/>
            </p:spPr>
          </p:cxnSp>
          <p:cxnSp>
            <p:nvCxnSpPr>
              <p:cNvPr id="185" name="直線矢印コネクタ 184"/>
              <p:cNvCxnSpPr/>
              <p:nvPr/>
            </p:nvCxnSpPr>
            <p:spPr bwMode="auto">
              <a:xfrm flipH="1" flipV="1">
                <a:off x="1791791" y="4738175"/>
                <a:ext cx="351334" cy="145658"/>
              </a:xfrm>
              <a:prstGeom prst="straightConnector1">
                <a:avLst/>
              </a:prstGeom>
              <a:noFill/>
              <a:ln w="0" cap="flat" cmpd="sng" algn="ctr">
                <a:solidFill>
                  <a:srgbClr val="000000"/>
                </a:solidFill>
                <a:prstDash val="solid"/>
                <a:round/>
                <a:headEnd type="stealth" w="med" len="med"/>
                <a:tailEnd type="stealth"/>
              </a:ln>
              <a:effectLst/>
            </p:spPr>
          </p:cxnSp>
        </p:grpSp>
        <p:sp>
          <p:nvSpPr>
            <p:cNvPr id="159" name="テキスト ボックス 158"/>
            <p:cNvSpPr txBox="1"/>
            <p:nvPr/>
          </p:nvSpPr>
          <p:spPr>
            <a:xfrm>
              <a:off x="3056258" y="4070060"/>
              <a:ext cx="678458"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p>
          </p:txBody>
        </p:sp>
      </p:grpSp>
      <p:sp>
        <p:nvSpPr>
          <p:cNvPr id="282" name="テキスト ボックス 281"/>
          <p:cNvSpPr txBox="1"/>
          <p:nvPr/>
        </p:nvSpPr>
        <p:spPr>
          <a:xfrm>
            <a:off x="2793658" y="4150085"/>
            <a:ext cx="750526" cy="276999"/>
          </a:xfrm>
          <a:prstGeom prst="rect">
            <a:avLst/>
          </a:prstGeom>
          <a:noFill/>
        </p:spPr>
        <p:txBody>
          <a:bodyPr wrap="none" rtlCol="0">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Tx</a:t>
            </a:r>
            <a:r>
              <a:rPr kumimoji="1" lang="en-US" altLang="ja-JP" sz="1200" dirty="0" smtClean="0">
                <a:solidFill>
                  <a:srgbClr val="000000"/>
                </a:solidFill>
                <a:latin typeface="Times New Roman" pitchFamily="18" charset="0"/>
                <a:ea typeface="宋体" charset="-122"/>
              </a:rPr>
              <a:t> array </a:t>
            </a:r>
            <a:endParaRPr kumimoji="1" lang="ja-JP" altLang="en-US" sz="1200" dirty="0">
              <a:solidFill>
                <a:srgbClr val="000000"/>
              </a:solidFill>
              <a:latin typeface="Times New Roman" pitchFamily="18" charset="0"/>
              <a:ea typeface="宋体" charset="-122"/>
            </a:endParaRPr>
          </a:p>
        </p:txBody>
      </p:sp>
      <p:sp>
        <p:nvSpPr>
          <p:cNvPr id="283" name="テキスト ボックス 282"/>
          <p:cNvSpPr txBox="1"/>
          <p:nvPr/>
        </p:nvSpPr>
        <p:spPr>
          <a:xfrm>
            <a:off x="4923188" y="3986442"/>
            <a:ext cx="720069" cy="276999"/>
          </a:xfrm>
          <a:prstGeom prst="rect">
            <a:avLst/>
          </a:prstGeom>
          <a:noFill/>
        </p:spPr>
        <p:txBody>
          <a:bodyPr wrap="none" rtlCol="0">
            <a:spAutoFit/>
          </a:bodyPr>
          <a:lstStyle/>
          <a:p>
            <a:pPr defTabSz="914400" eaLnBrk="1" hangingPunct="1">
              <a:buClrTx/>
              <a:buSzTx/>
              <a:buFontTx/>
              <a:buNone/>
            </a:pPr>
            <a:r>
              <a:rPr kumimoji="1" lang="en-US" altLang="ja-JP" sz="1200" dirty="0" smtClean="0">
                <a:solidFill>
                  <a:srgbClr val="000000"/>
                </a:solidFill>
                <a:latin typeface="Times New Roman" pitchFamily="18" charset="0"/>
                <a:ea typeface="宋体" charset="-122"/>
              </a:rPr>
              <a:t>Rx array</a:t>
            </a:r>
            <a:endParaRPr kumimoji="1" lang="ja-JP" altLang="en-US" sz="1200" dirty="0">
              <a:solidFill>
                <a:srgbClr val="000000"/>
              </a:solidFill>
              <a:latin typeface="Times New Roman" pitchFamily="18" charset="0"/>
              <a:ea typeface="宋体" charset="-122"/>
            </a:endParaRPr>
          </a:p>
        </p:txBody>
      </p:sp>
      <p:sp>
        <p:nvSpPr>
          <p:cNvPr id="298" name="正方形/長方形 297"/>
          <p:cNvSpPr/>
          <p:nvPr/>
        </p:nvSpPr>
        <p:spPr>
          <a:xfrm>
            <a:off x="2483958" y="4774996"/>
            <a:ext cx="989500" cy="461665"/>
          </a:xfrm>
          <a:prstGeom prst="rect">
            <a:avLst/>
          </a:prstGeom>
        </p:spPr>
        <p:txBody>
          <a:bodyPr wrap="square">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Microstrip</a:t>
            </a:r>
            <a:r>
              <a:rPr kumimoji="1" lang="en-US" altLang="ja-JP" sz="1200" dirty="0" smtClean="0">
                <a:solidFill>
                  <a:srgbClr val="000000"/>
                </a:solidFill>
                <a:latin typeface="Times New Roman" pitchFamily="18" charset="0"/>
                <a:ea typeface="宋体" charset="-122"/>
              </a:rPr>
              <a:t> antenna</a:t>
            </a:r>
            <a:endParaRPr kumimoji="1" lang="ja-JP" altLang="en-US" sz="1200" dirty="0">
              <a:solidFill>
                <a:srgbClr val="000000"/>
              </a:solidFill>
              <a:latin typeface="Times New Roman" pitchFamily="18" charset="0"/>
              <a:ea typeface="宋体" charset="-122"/>
            </a:endParaRPr>
          </a:p>
        </p:txBody>
      </p:sp>
      <p:cxnSp>
        <p:nvCxnSpPr>
          <p:cNvPr id="299" name="直線矢印コネクタ 298"/>
          <p:cNvCxnSpPr/>
          <p:nvPr/>
        </p:nvCxnSpPr>
        <p:spPr bwMode="auto">
          <a:xfrm flipV="1">
            <a:off x="3203741" y="4519717"/>
            <a:ext cx="443068" cy="400646"/>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sp>
        <p:nvSpPr>
          <p:cNvPr id="132" name="テキスト ボックス 131"/>
          <p:cNvSpPr txBox="1"/>
          <p:nvPr/>
        </p:nvSpPr>
        <p:spPr>
          <a:xfrm>
            <a:off x="746585" y="1988840"/>
            <a:ext cx="7641839" cy="1708160"/>
          </a:xfrm>
          <a:prstGeom prst="rect">
            <a:avLst/>
          </a:prstGeom>
          <a:noFill/>
        </p:spPr>
        <p:txBody>
          <a:bodyPr wrap="square" rtlCol="0">
            <a:spAutoFit/>
          </a:bodyPr>
          <a:lstStyle/>
          <a:p>
            <a:r>
              <a:rPr kumimoji="1" lang="en-US" altLang="ja-JP" sz="2100" dirty="0" smtClean="0">
                <a:ea typeface="HGP創英角ｺﾞｼｯｸUB" panose="020B0900000000000000" pitchFamily="50" charset="-128"/>
                <a:cs typeface="Times New Roman" panose="02020603050405020304" pitchFamily="18" charset="0"/>
              </a:rPr>
              <a:t>Basically the propagation channel is LOS MIMO.</a:t>
            </a:r>
          </a:p>
          <a:p>
            <a:endParaRPr kumimoji="1" lang="en-US" altLang="ja-JP" sz="2100" dirty="0">
              <a:ea typeface="HGP創英角ｺﾞｼｯｸUB" panose="020B0900000000000000" pitchFamily="50" charset="-128"/>
              <a:cs typeface="Times New Roman" panose="02020603050405020304" pitchFamily="18" charset="0"/>
            </a:endParaRPr>
          </a:p>
          <a:p>
            <a:r>
              <a:rPr kumimoji="1" lang="en-US" altLang="ja-JP" sz="2100" dirty="0" smtClean="0">
                <a:ea typeface="HGP創英角ｺﾞｼｯｸUB" panose="020B0900000000000000" pitchFamily="50" charset="-128"/>
                <a:cs typeface="Times New Roman" panose="02020603050405020304" pitchFamily="18" charset="0"/>
              </a:rPr>
              <a:t>when the number of elements  </a:t>
            </a:r>
            <a:r>
              <a:rPr kumimoji="1" lang="en-US" altLang="ja-JP" sz="2100" i="1" dirty="0" smtClean="0">
                <a:ea typeface="HGP創英角ｺﾞｼｯｸUB" panose="020B0900000000000000" pitchFamily="50" charset="-128"/>
                <a:cs typeface="Times New Roman" panose="02020603050405020304" pitchFamily="18" charset="0"/>
              </a:rPr>
              <a:t>M </a:t>
            </a:r>
            <a:r>
              <a:rPr kumimoji="1" lang="en-US" altLang="ja-JP" sz="2100" dirty="0" smtClean="0">
                <a:ea typeface="HGP創英角ｺﾞｼｯｸUB" panose="020B0900000000000000" pitchFamily="50" charset="-128"/>
                <a:cs typeface="Times New Roman" panose="02020603050405020304" pitchFamily="18" charset="0"/>
              </a:rPr>
              <a:t>=</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16 and the transmission distance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20 mm, optimum element spacing will be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5.5 mm</a:t>
            </a:r>
            <a:r>
              <a:rPr kumimoji="1" lang="ja-JP" altLang="en-US" sz="2100" dirty="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hence array is 20mm x 20 mm.</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(Reference: 3e CMD)</a:t>
            </a:r>
          </a:p>
        </p:txBody>
      </p:sp>
      <p:sp>
        <p:nvSpPr>
          <p:cNvPr id="133" name="テキスト ボックス 132"/>
          <p:cNvSpPr txBox="1"/>
          <p:nvPr/>
        </p:nvSpPr>
        <p:spPr>
          <a:xfrm>
            <a:off x="6697062" y="3635732"/>
            <a:ext cx="1619354" cy="369332"/>
          </a:xfrm>
          <a:prstGeom prst="rect">
            <a:avLst/>
          </a:prstGeom>
          <a:noFill/>
        </p:spPr>
        <p:txBody>
          <a:bodyPr wrap="none" rtlCol="0">
            <a:spAutoFit/>
          </a:bodyPr>
          <a:lstStyle/>
          <a:p>
            <a:r>
              <a:rPr kumimoji="1" lang="en-US" altLang="ja-JP" sz="1800" dirty="0" smtClean="0">
                <a:solidFill>
                  <a:srgbClr val="FF0000"/>
                </a:solidFill>
                <a:ea typeface="HGS創英角ｺﾞｼｯｸUB" panose="020B0900000000000000" pitchFamily="50" charset="-128"/>
                <a:cs typeface="Times New Roman" panose="02020603050405020304" pitchFamily="18" charset="0"/>
              </a:rPr>
              <a:t>PHY Criteria 6</a:t>
            </a:r>
          </a:p>
        </p:txBody>
      </p:sp>
    </p:spTree>
    <p:extLst>
      <p:ext uri="{BB962C8B-B14F-4D97-AF65-F5344CB8AC3E}">
        <p14:creationId xmlns:p14="http://schemas.microsoft.com/office/powerpoint/2010/main" val="2757760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564904"/>
            <a:ext cx="7772400" cy="1066800"/>
          </a:xfrm>
        </p:spPr>
        <p:txBody>
          <a:bodyPr/>
          <a:lstStyle/>
          <a:p>
            <a:r>
              <a:rPr kumimoji="1" lang="en-US" altLang="ja-JP" dirty="0" smtClean="0"/>
              <a:t>Thank you</a:t>
            </a:r>
            <a:endParaRPr kumimoji="1" lang="ja-JP" altLang="en-US" dirty="0"/>
          </a:p>
        </p:txBody>
      </p:sp>
    </p:spTree>
    <p:extLst>
      <p:ext uri="{BB962C8B-B14F-4D97-AF65-F5344CB8AC3E}">
        <p14:creationId xmlns:p14="http://schemas.microsoft.com/office/powerpoint/2010/main" val="419935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panose="02020603050405020304" pitchFamily="18" charset="0"/>
                <a:cs typeface="Times New Roman" panose="02020603050405020304" pitchFamily="18" charset="0"/>
              </a:rPr>
              <a:t>Contents</a:t>
            </a:r>
            <a:endParaRPr kumimoji="1" lang="ja-JP" altLang="en-US" dirty="0"/>
          </a:p>
        </p:txBody>
      </p:sp>
      <p:sp>
        <p:nvSpPr>
          <p:cNvPr id="3" name="コンテンツ プレースホルダー 2"/>
          <p:cNvSpPr>
            <a:spLocks noGrp="1"/>
          </p:cNvSpPr>
          <p:nvPr>
            <p:ph idx="1"/>
          </p:nvPr>
        </p:nvSpPr>
        <p:spPr/>
        <p:txBody>
          <a:bodyPr/>
          <a:lstStyle/>
          <a:p>
            <a:pPr marL="971550" lvl="1" indent="-514350">
              <a:buFont typeface="+mj-lt"/>
              <a:buAutoNum type="arabicPeriod"/>
            </a:pPr>
            <a:r>
              <a:rPr lang="en-US" altLang="ja-JP" dirty="0">
                <a:latin typeface="Times New Roman" panose="02020603050405020304" pitchFamily="18" charset="0"/>
                <a:cs typeface="Times New Roman" panose="02020603050405020304" pitchFamily="18" charset="0"/>
              </a:rPr>
              <a:t>MIMO MCS for 100</a:t>
            </a:r>
            <a:r>
              <a:rPr lang="ja-JP" altLang="en-US" dirty="0">
                <a:latin typeface="Times New Roman" panose="02020603050405020304" pitchFamily="18" charset="0"/>
                <a:cs typeface="Times New Roman" panose="02020603050405020304" pitchFamily="18" charset="0"/>
              </a:rPr>
              <a:t> </a:t>
            </a:r>
            <a:r>
              <a:rPr lang="en-US" altLang="ja-JP" dirty="0" err="1">
                <a:latin typeface="Times New Roman" panose="02020603050405020304" pitchFamily="18" charset="0"/>
                <a:cs typeface="Times New Roman" panose="02020603050405020304" pitchFamily="18" charset="0"/>
              </a:rPr>
              <a:t>Gbit</a:t>
            </a:r>
            <a:r>
              <a:rPr lang="en-US" altLang="ja-JP" dirty="0">
                <a:latin typeface="Times New Roman" panose="02020603050405020304" pitchFamily="18" charset="0"/>
                <a:cs typeface="Times New Roman" panose="02020603050405020304" pitchFamily="18" charset="0"/>
              </a:rPr>
              <a:t>/s</a:t>
            </a:r>
          </a:p>
          <a:p>
            <a:pPr marL="971550" lvl="1" indent="-514350">
              <a:buFont typeface="+mj-lt"/>
              <a:buAutoNum type="arabicPeriod"/>
            </a:pPr>
            <a:r>
              <a:rPr lang="en-US" altLang="ja-JP" dirty="0">
                <a:latin typeface="Times New Roman" panose="02020603050405020304" pitchFamily="18" charset="0"/>
                <a:cs typeface="Times New Roman" panose="02020603050405020304" pitchFamily="18" charset="0"/>
              </a:rPr>
              <a:t>HRCP Channel model</a:t>
            </a:r>
          </a:p>
          <a:p>
            <a:pPr lvl="2"/>
            <a:r>
              <a:rPr lang="en-US" altLang="ja-JP" dirty="0">
                <a:latin typeface="Times New Roman" panose="02020603050405020304" pitchFamily="18" charset="0"/>
                <a:cs typeface="Times New Roman" panose="02020603050405020304" pitchFamily="18" charset="0"/>
              </a:rPr>
              <a:t>Channel response measurements</a:t>
            </a:r>
          </a:p>
          <a:p>
            <a:pPr lvl="2"/>
            <a:r>
              <a:rPr lang="en-US" altLang="ja-JP" dirty="0">
                <a:latin typeface="Times New Roman" panose="02020603050405020304" pitchFamily="18" charset="0"/>
                <a:cs typeface="Times New Roman" panose="02020603050405020304" pitchFamily="18" charset="0"/>
              </a:rPr>
              <a:t>SISO model</a:t>
            </a:r>
          </a:p>
          <a:p>
            <a:pPr lvl="2"/>
            <a:r>
              <a:rPr lang="en-US" altLang="ja-JP" dirty="0">
                <a:latin typeface="Times New Roman" panose="02020603050405020304" pitchFamily="18" charset="0"/>
                <a:cs typeface="Times New Roman" panose="02020603050405020304" pitchFamily="18" charset="0"/>
              </a:rPr>
              <a:t>MIMO </a:t>
            </a:r>
            <a:r>
              <a:rPr lang="en-US" altLang="ja-JP" dirty="0" smtClean="0">
                <a:latin typeface="Times New Roman" panose="02020603050405020304" pitchFamily="18" charset="0"/>
                <a:cs typeface="Times New Roman" panose="02020603050405020304" pitchFamily="18" charset="0"/>
              </a:rPr>
              <a:t>extension</a:t>
            </a:r>
            <a:endParaRPr lang="en-US" altLang="ja-JP"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5927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p:txBody>
          <a:bodyPr/>
          <a:lstStyle/>
          <a:p>
            <a:r>
              <a:rPr kumimoji="1" lang="en-US" altLang="ja-JP" sz="2800" dirty="0" smtClean="0">
                <a:latin typeface="Times New Roman" panose="02020603050405020304" pitchFamily="18" charset="0"/>
                <a:cs typeface="Times New Roman" panose="02020603050405020304" pitchFamily="18" charset="0"/>
              </a:rPr>
              <a:t>We propose the use of MIMO</a:t>
            </a:r>
            <a:r>
              <a:rPr lang="ja-JP" altLang="en-US" sz="2800" dirty="0">
                <a:latin typeface="Times New Roman" panose="02020603050405020304" pitchFamily="18" charset="0"/>
                <a:cs typeface="Times New Roman" panose="02020603050405020304" pitchFamily="18" charset="0"/>
              </a:rPr>
              <a:t> </a:t>
            </a:r>
            <a:r>
              <a:rPr lang="en-US" altLang="ja-JP" sz="2800" dirty="0">
                <a:latin typeface="Times New Roman" panose="02020603050405020304" pitchFamily="18" charset="0"/>
                <a:cs typeface="Times New Roman" panose="02020603050405020304" pitchFamily="18" charset="0"/>
              </a:rPr>
              <a:t>(Multiple Input and Multiple Output) </a:t>
            </a:r>
            <a:r>
              <a:rPr lang="en-US" altLang="ja-JP" sz="2800" dirty="0" smtClean="0">
                <a:latin typeface="Times New Roman" panose="02020603050405020304" pitchFamily="18" charset="0"/>
                <a:cs typeface="Times New Roman" panose="02020603050405020304" pitchFamily="18" charset="0"/>
              </a:rPr>
              <a:t>in line-of-sight (LOS)</a:t>
            </a:r>
            <a:r>
              <a:rPr kumimoji="1" lang="en-US" altLang="ja-JP" sz="2800" dirty="0" smtClean="0">
                <a:latin typeface="Times New Roman" panose="02020603050405020304" pitchFamily="18" charset="0"/>
                <a:cs typeface="Times New Roman" panose="02020603050405020304" pitchFamily="18" charset="0"/>
              </a:rPr>
              <a:t> propagation environment for high rate MCS</a:t>
            </a:r>
            <a:endParaRPr lang="en-US" altLang="ja-JP" sz="2800" dirty="0">
              <a:latin typeface="Times New Roman" panose="02020603050405020304" pitchFamily="18" charset="0"/>
              <a:cs typeface="Times New Roman" panose="02020603050405020304" pitchFamily="18" charset="0"/>
            </a:endParaRPr>
          </a:p>
          <a:p>
            <a:r>
              <a:rPr kumimoji="1" lang="en-US" altLang="ja-JP" sz="2800" dirty="0" smtClean="0">
                <a:latin typeface="Times New Roman" panose="02020603050405020304" pitchFamily="18" charset="0"/>
                <a:cs typeface="Times New Roman" panose="02020603050405020304" pitchFamily="18" charset="0"/>
              </a:rPr>
              <a:t>For 100 </a:t>
            </a:r>
            <a:r>
              <a:rPr kumimoji="1" lang="en-US" altLang="ja-JP" sz="2800" dirty="0" err="1" smtClean="0">
                <a:latin typeface="Times New Roman" panose="02020603050405020304" pitchFamily="18" charset="0"/>
                <a:cs typeface="Times New Roman" panose="02020603050405020304" pitchFamily="18" charset="0"/>
              </a:rPr>
              <a:t>Gbit</a:t>
            </a:r>
            <a:r>
              <a:rPr kumimoji="1" lang="en-US" altLang="ja-JP" sz="2800" dirty="0" smtClean="0">
                <a:latin typeface="Times New Roman" panose="02020603050405020304" pitchFamily="18" charset="0"/>
                <a:cs typeface="Times New Roman" panose="02020603050405020304" pitchFamily="18" charset="0"/>
              </a:rPr>
              <a:t>/s transmission, channel aggregation will be employed</a:t>
            </a:r>
          </a:p>
          <a:p>
            <a:r>
              <a:rPr lang="en-US" altLang="ja-JP" sz="2800" dirty="0" smtClean="0">
                <a:latin typeface="Times New Roman" panose="02020603050405020304" pitchFamily="18" charset="0"/>
                <a:cs typeface="Times New Roman" panose="02020603050405020304" pitchFamily="18" charset="0"/>
              </a:rPr>
              <a:t>Final presentation will be made at the September meeting.</a:t>
            </a:r>
            <a:endParaRPr kumimoji="1" lang="en-US" altLang="ja-JP" sz="2800" dirty="0" smtClean="0">
              <a:latin typeface="Times New Roman" panose="02020603050405020304" pitchFamily="18" charset="0"/>
              <a:cs typeface="Times New Roman" panose="02020603050405020304" pitchFamily="18" charset="0"/>
            </a:endParaRPr>
          </a:p>
        </p:txBody>
      </p:sp>
      <p:sp>
        <p:nvSpPr>
          <p:cNvPr id="5" name="タイトル 4"/>
          <p:cNvSpPr>
            <a:spLocks noGrp="1"/>
          </p:cNvSpPr>
          <p:nvPr>
            <p:ph type="title"/>
          </p:nvPr>
        </p:nvSpPr>
        <p:spPr/>
        <p:txBody>
          <a:bodyPr/>
          <a:lstStyle/>
          <a:p>
            <a:r>
              <a:rPr lang="en-US" altLang="ja-JP" dirty="0" smtClean="0"/>
              <a:t>1. MIMO for high rate</a:t>
            </a:r>
            <a:endParaRPr kumimoji="1" lang="ja-JP" altLang="en-US" dirty="0"/>
          </a:p>
        </p:txBody>
      </p:sp>
    </p:spTree>
    <p:extLst>
      <p:ext uri="{BB962C8B-B14F-4D97-AF65-F5344CB8AC3E}">
        <p14:creationId xmlns:p14="http://schemas.microsoft.com/office/powerpoint/2010/main" val="2521602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685800" y="764704"/>
            <a:ext cx="7772400" cy="1066800"/>
          </a:xfrm>
        </p:spPr>
        <p:txBody>
          <a:bodyPr/>
          <a:lstStyle/>
          <a:p>
            <a:r>
              <a:rPr lang="en-US" altLang="ja-JP" dirty="0"/>
              <a:t>MIMO </a:t>
            </a:r>
            <a:r>
              <a:rPr lang="en-US" altLang="ja-JP" dirty="0" smtClean="0"/>
              <a:t>MCS</a:t>
            </a:r>
            <a:endParaRPr lang="ja-JP" altLang="en-US" dirty="0" smtClean="0"/>
          </a:p>
        </p:txBody>
      </p:sp>
      <p:graphicFrame>
        <p:nvGraphicFramePr>
          <p:cNvPr id="4" name="表 3"/>
          <p:cNvGraphicFramePr>
            <a:graphicFrameLocks noGrp="1"/>
          </p:cNvGraphicFramePr>
          <p:nvPr>
            <p:extLst>
              <p:ext uri="{D42A27DB-BD31-4B8C-83A1-F6EECF244321}">
                <p14:modId xmlns:p14="http://schemas.microsoft.com/office/powerpoint/2010/main" val="258028067"/>
              </p:ext>
            </p:extLst>
          </p:nvPr>
        </p:nvGraphicFramePr>
        <p:xfrm>
          <a:off x="154539" y="2661607"/>
          <a:ext cx="8856223" cy="2117619"/>
        </p:xfrm>
        <a:graphic>
          <a:graphicData uri="http://schemas.openxmlformats.org/drawingml/2006/table">
            <a:tbl>
              <a:tblPr firstRow="1" bandRow="1">
                <a:tableStyleId>{5940675A-B579-460E-94D1-54222C63F5DA}</a:tableStyleId>
              </a:tblPr>
              <a:tblGrid>
                <a:gridCol w="576064"/>
                <a:gridCol w="1008112"/>
                <a:gridCol w="1061217"/>
                <a:gridCol w="621083"/>
                <a:gridCol w="621083"/>
                <a:gridCol w="621083"/>
                <a:gridCol w="621083"/>
                <a:gridCol w="621083"/>
                <a:gridCol w="621083"/>
                <a:gridCol w="621083"/>
                <a:gridCol w="621083"/>
                <a:gridCol w="621083"/>
                <a:gridCol w="621083"/>
              </a:tblGrid>
              <a:tr h="329787">
                <a:tc rowSpan="3">
                  <a:txBody>
                    <a:bodyPr/>
                    <a:lstStyle/>
                    <a:p>
                      <a:pPr algn="ctr"/>
                      <a:r>
                        <a:rPr kumimoji="1" lang="en-US" altLang="ja-JP" sz="1100" dirty="0" smtClean="0">
                          <a:latin typeface="Times New Roman" panose="02020603050405020304" pitchFamily="18" charset="0"/>
                          <a:cs typeface="Times New Roman" panose="02020603050405020304" pitchFamily="18" charset="0"/>
                        </a:rPr>
                        <a:t>MCS#</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Times New Roman" panose="02020603050405020304" pitchFamily="18" charset="0"/>
                          <a:cs typeface="Times New Roman" panose="02020603050405020304" pitchFamily="18" charset="0"/>
                        </a:rPr>
                        <a:t>Modulation</a:t>
                      </a:r>
                      <a:endParaRPr kumimoji="1" lang="ja-JP" altLang="en-US" sz="1100" dirty="0" smtClean="0">
                        <a:latin typeface="Times New Roman" panose="02020603050405020304" pitchFamily="18" charset="0"/>
                        <a:cs typeface="Times New Roman" panose="02020603050405020304" pitchFamily="18" charset="0"/>
                      </a:endParaRPr>
                    </a:p>
                    <a:p>
                      <a:pPr algn="ct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Times New Roman" panose="02020603050405020304" pitchFamily="18" charset="0"/>
                          <a:cs typeface="Times New Roman" panose="02020603050405020304" pitchFamily="18" charset="0"/>
                        </a:rPr>
                        <a:t>Code Rate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Times New Roman" panose="02020603050405020304" pitchFamily="18" charset="0"/>
                          <a:cs typeface="Times New Roman" panose="02020603050405020304" pitchFamily="18" charset="0"/>
                        </a:rPr>
                        <a:t>(same as 15.3c)</a:t>
                      </a:r>
                      <a:endParaRPr kumimoji="1" lang="ja-JP" altLang="en-US" sz="1100" dirty="0" smtClean="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gridSpan="10">
                  <a:txBody>
                    <a:bodyPr/>
                    <a:lstStyle/>
                    <a:p>
                      <a:pPr algn="ctr"/>
                      <a:r>
                        <a:rPr kumimoji="1" lang="en-US" altLang="ja-JP" sz="1100" dirty="0" smtClean="0">
                          <a:latin typeface="Times New Roman" panose="02020603050405020304" pitchFamily="18" charset="0"/>
                          <a:cs typeface="Times New Roman" panose="02020603050405020304" pitchFamily="18" charset="0"/>
                        </a:rPr>
                        <a:t>PHY transmission rate,</a:t>
                      </a:r>
                      <a:r>
                        <a:rPr kumimoji="1" lang="en-US" altLang="ja-JP" sz="1100" baseline="0" dirty="0" smtClean="0">
                          <a:latin typeface="Times New Roman" panose="02020603050405020304" pitchFamily="18" charset="0"/>
                          <a:cs typeface="Times New Roman" panose="02020603050405020304" pitchFamily="18" charset="0"/>
                        </a:rPr>
                        <a:t> </a:t>
                      </a:r>
                      <a:r>
                        <a:rPr kumimoji="1" lang="en-US" altLang="ja-JP" sz="1100" dirty="0" err="1" smtClean="0">
                          <a:latin typeface="Times New Roman" panose="02020603050405020304" pitchFamily="18" charset="0"/>
                          <a:cs typeface="Times New Roman" panose="02020603050405020304" pitchFamily="18" charset="0"/>
                        </a:rPr>
                        <a:t>Gbit</a:t>
                      </a:r>
                      <a:r>
                        <a:rPr kumimoji="1" lang="en-US" altLang="ja-JP" sz="1100" dirty="0" smtClean="0">
                          <a:latin typeface="Times New Roman" panose="02020603050405020304" pitchFamily="18" charset="0"/>
                          <a:cs typeface="Times New Roman" panose="02020603050405020304" pitchFamily="18" charset="0"/>
                        </a:rPr>
                        <a:t>/s</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hMerge="1">
                  <a:txBody>
                    <a:bodyPr/>
                    <a:lstStyle/>
                    <a:p>
                      <a:endParaRPr kumimoji="1" lang="ja-JP" altLang="en-US"/>
                    </a:p>
                  </a:txBody>
                  <a:tcPr/>
                </a:tc>
                <a:tc hMerge="1">
                  <a:txBody>
                    <a:bodyPr/>
                    <a:lstStyle/>
                    <a:p>
                      <a:pPr algn="r"/>
                      <a:endParaRPr kumimoji="1" lang="ja-JP" altLang="en-US" sz="1000" dirty="0">
                        <a:solidFill>
                          <a:schemeClr val="tx1"/>
                        </a:solidFill>
                        <a:latin typeface="+mn-lt"/>
                      </a:endParaRPr>
                    </a:p>
                  </a:txBody>
                  <a:tcPr marL="36000" marR="36000" marT="35995" marB="35995"/>
                </a:tc>
                <a:tc hMerge="1">
                  <a:txBody>
                    <a:bodyPr/>
                    <a:lstStyle/>
                    <a:p>
                      <a:endParaRPr kumimoji="1" lang="ja-JP" altLang="en-US"/>
                    </a:p>
                  </a:txBody>
                  <a:tcPr/>
                </a:tc>
                <a:tc hMerge="1">
                  <a:txBody>
                    <a:bodyPr/>
                    <a:lstStyle/>
                    <a:p>
                      <a:pPr algn="r"/>
                      <a:endParaRPr kumimoji="1" lang="ja-JP" altLang="en-US" sz="1000" dirty="0">
                        <a:solidFill>
                          <a:schemeClr val="tx1"/>
                        </a:solidFill>
                        <a:latin typeface="+mn-lt"/>
                      </a:endParaRPr>
                    </a:p>
                  </a:txBody>
                  <a:tcPr marL="36000" marR="36000" marT="35995" marB="35995"/>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000" dirty="0">
                        <a:solidFill>
                          <a:schemeClr val="tx1"/>
                        </a:solidFill>
                        <a:latin typeface="+mn-lt"/>
                      </a:endParaRPr>
                    </a:p>
                  </a:txBody>
                  <a:tcPr marL="36000" marR="36000" marT="35995" marB="35995"/>
                </a:tc>
                <a:tc hMerge="1">
                  <a:txBody>
                    <a:bodyPr/>
                    <a:lstStyle/>
                    <a:p>
                      <a:pPr algn="r"/>
                      <a:endParaRPr kumimoji="1" lang="ja-JP" altLang="en-US" sz="1000" dirty="0">
                        <a:solidFill>
                          <a:schemeClr val="tx1"/>
                        </a:solidFill>
                        <a:latin typeface="+mn-lt"/>
                      </a:endParaRPr>
                    </a:p>
                  </a:txBody>
                  <a:tcPr marL="36000" marR="36000" marT="35995" marB="35995"/>
                </a:tc>
              </a:tr>
              <a:tr h="329787">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gridSpan="2">
                  <a:txBody>
                    <a:bodyPr/>
                    <a:lstStyle/>
                    <a:p>
                      <a:pPr algn="ctr"/>
                      <a:r>
                        <a:rPr kumimoji="1" lang="en-US" altLang="ja-JP" sz="1100" dirty="0" smtClean="0">
                          <a:latin typeface="Times New Roman" panose="02020603050405020304" pitchFamily="18" charset="0"/>
                          <a:cs typeface="Times New Roman" panose="02020603050405020304" pitchFamily="18" charset="0"/>
                        </a:rPr>
                        <a:t>x1 mode</a:t>
                      </a:r>
                      <a:endParaRPr kumimoji="1" lang="en-US" altLang="ja-JP" sz="1100" dirty="0" smtClean="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hMerge="1">
                  <a:txBody>
                    <a:bodyPr/>
                    <a:lstStyle/>
                    <a:p>
                      <a:pPr algn="r"/>
                      <a:endParaRPr kumimoji="1" lang="ja-JP" altLang="en-US" sz="1000" dirty="0">
                        <a:solidFill>
                          <a:schemeClr val="tx1"/>
                        </a:solidFill>
                        <a:latin typeface="+mn-lt"/>
                      </a:endParaRPr>
                    </a:p>
                  </a:txBody>
                  <a:tcPr marL="36000" marR="36000" marT="35995" marB="35995"/>
                </a:tc>
                <a:tc gridSpan="2">
                  <a:txBody>
                    <a:bodyPr/>
                    <a:lstStyle/>
                    <a:p>
                      <a:pPr algn="ctr"/>
                      <a:r>
                        <a:rPr kumimoji="1" lang="en-US" altLang="ja-JP" sz="1100" dirty="0" smtClean="0">
                          <a:latin typeface="Times New Roman" panose="02020603050405020304" pitchFamily="18" charset="0"/>
                          <a:cs typeface="Times New Roman" panose="02020603050405020304" pitchFamily="18" charset="0"/>
                        </a:rPr>
                        <a:t>x2 mode</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hMerge="1">
                  <a:txBody>
                    <a:bodyPr/>
                    <a:lstStyle/>
                    <a:p>
                      <a:pPr algn="r"/>
                      <a:endParaRPr kumimoji="1" lang="ja-JP" altLang="en-US" sz="1000" dirty="0">
                        <a:solidFill>
                          <a:schemeClr val="tx1"/>
                        </a:solidFill>
                        <a:latin typeface="+mn-lt"/>
                      </a:endParaRPr>
                    </a:p>
                  </a:txBody>
                  <a:tcPr marL="36000" marR="36000" marT="35995" marB="35995"/>
                </a:tc>
                <a:tc gridSpan="2">
                  <a:txBody>
                    <a:bodyPr/>
                    <a:lstStyle/>
                    <a:p>
                      <a:pPr algn="ctr"/>
                      <a:r>
                        <a:rPr kumimoji="1" lang="en-US" altLang="ja-JP" sz="1100" dirty="0" smtClean="0">
                          <a:latin typeface="Times New Roman" panose="02020603050405020304" pitchFamily="18" charset="0"/>
                          <a:cs typeface="Times New Roman" panose="02020603050405020304" pitchFamily="18" charset="0"/>
                        </a:rPr>
                        <a:t>x4</a:t>
                      </a:r>
                      <a:r>
                        <a:rPr kumimoji="1" lang="en-US" altLang="ja-JP" sz="1100" baseline="0" dirty="0" smtClean="0">
                          <a:latin typeface="Times New Roman" panose="02020603050405020304" pitchFamily="18" charset="0"/>
                          <a:cs typeface="Times New Roman" panose="02020603050405020304" pitchFamily="18" charset="0"/>
                        </a:rPr>
                        <a:t> mode</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hMerge="1">
                  <a:txBody>
                    <a:bodyPr/>
                    <a:lstStyle/>
                    <a:p>
                      <a:pPr algn="r"/>
                      <a:endParaRPr kumimoji="1" lang="ja-JP" altLang="en-US" sz="1000" dirty="0">
                        <a:solidFill>
                          <a:schemeClr val="tx1"/>
                        </a:solidFill>
                        <a:latin typeface="+mn-lt"/>
                      </a:endParaRPr>
                    </a:p>
                  </a:txBody>
                  <a:tcPr marL="36000" marR="36000" marT="35995" marB="35995"/>
                </a:tc>
                <a:tc gridSpan="2">
                  <a:txBody>
                    <a:bodyPr/>
                    <a:lstStyle/>
                    <a:p>
                      <a:pPr algn="ctr"/>
                      <a:r>
                        <a:rPr kumimoji="1" lang="en-US" altLang="ja-JP" sz="1100" dirty="0" smtClean="0">
                          <a:latin typeface="Times New Roman" panose="02020603050405020304" pitchFamily="18" charset="0"/>
                          <a:cs typeface="Times New Roman" panose="02020603050405020304" pitchFamily="18" charset="0"/>
                        </a:rPr>
                        <a:t>x8 mode</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6003" marR="36003" marT="35994" marB="35994">
                    <a:solidFill>
                      <a:srgbClr val="FFFF00"/>
                    </a:solidFill>
                  </a:tcPr>
                </a:tc>
                <a:tc hMerge="1">
                  <a:txBody>
                    <a:bodyPr/>
                    <a:lstStyle/>
                    <a:p>
                      <a:pPr algn="r"/>
                      <a:endParaRPr kumimoji="1" lang="ja-JP" altLang="en-US" sz="1000" dirty="0">
                        <a:solidFill>
                          <a:schemeClr val="tx1"/>
                        </a:solidFill>
                        <a:latin typeface="+mn-lt"/>
                      </a:endParaRPr>
                    </a:p>
                  </a:txBody>
                  <a:tcPr marL="36000" marR="36000" marT="35995" marB="35995"/>
                </a:tc>
                <a:tc gridSpan="2">
                  <a:txBody>
                    <a:bodyPr/>
                    <a:lstStyle/>
                    <a:p>
                      <a:pPr algn="ctr"/>
                      <a:r>
                        <a:rPr kumimoji="1" lang="en-US" altLang="ja-JP" sz="1100" dirty="0" smtClean="0">
                          <a:latin typeface="Times New Roman" panose="02020603050405020304" pitchFamily="18" charset="0"/>
                          <a:cs typeface="Times New Roman" panose="02020603050405020304" pitchFamily="18" charset="0"/>
                        </a:rPr>
                        <a:t>x16 mode</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hMerge="1">
                  <a:txBody>
                    <a:bodyPr/>
                    <a:lstStyle/>
                    <a:p>
                      <a:pPr algn="r"/>
                      <a:endParaRPr kumimoji="1" lang="ja-JP" altLang="en-US" sz="1000" dirty="0">
                        <a:solidFill>
                          <a:schemeClr val="tx1"/>
                        </a:solidFill>
                        <a:latin typeface="+mn-lt"/>
                      </a:endParaRPr>
                    </a:p>
                  </a:txBody>
                  <a:tcPr marL="36000" marR="36000" marT="35995" marB="35995"/>
                </a:tc>
              </a:tr>
              <a:tr h="500320">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without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 pilot word* </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without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without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without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6003" marR="36003"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6003" marR="36003"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without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c>
                  <a:txBody>
                    <a:bodyPr/>
                    <a:lstStyle/>
                    <a:p>
                      <a:pPr algn="l"/>
                      <a:r>
                        <a:rPr kumimoji="1" lang="en-US" altLang="ja-JP" sz="1100" dirty="0" smtClean="0">
                          <a:latin typeface="Times New Roman" panose="02020603050405020304" pitchFamily="18" charset="0"/>
                          <a:cs typeface="Times New Roman" panose="02020603050405020304" pitchFamily="18" charset="0"/>
                        </a:rPr>
                        <a:t>with pilot word*</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solidFill>
                      <a:srgbClr val="FFFF00"/>
                    </a:solidFill>
                  </a:tcPr>
                </a:tc>
              </a:tr>
              <a:tr h="294379">
                <a:tc>
                  <a:txBody>
                    <a:bodyPr/>
                    <a:lstStyle/>
                    <a:p>
                      <a:pPr algn="r"/>
                      <a:r>
                        <a:rPr kumimoji="1" lang="en-US" altLang="ja-JP" sz="1100" dirty="0" smtClean="0">
                          <a:latin typeface="Times New Roman" panose="02020603050405020304" pitchFamily="18" charset="0"/>
                          <a:cs typeface="Times New Roman" panose="02020603050405020304" pitchFamily="18" charset="0"/>
                        </a:rPr>
                        <a:t>1</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baseline="0" dirty="0" smtClean="0">
                          <a:latin typeface="Times New Roman" panose="02020603050405020304" pitchFamily="18" charset="0"/>
                          <a:cs typeface="Times New Roman" panose="02020603050405020304" pitchFamily="18" charset="0"/>
                        </a:rPr>
                        <a:t>QPSK</a:t>
                      </a:r>
                      <a:endParaRPr kumimoji="1" lang="ja-JP" altLang="en-US" sz="1100" dirty="0" smtClean="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a:r>
                        <a:rPr kumimoji="1" lang="en-US" altLang="ja-JP" sz="1100" dirty="0" smtClean="0">
                          <a:latin typeface="Times New Roman" panose="02020603050405020304" pitchFamily="18" charset="0"/>
                          <a:cs typeface="Times New Roman" panose="02020603050405020304" pitchFamily="18" charset="0"/>
                        </a:rPr>
                        <a:t>14/15</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rtl="0" fontAlgn="ctr"/>
                      <a:r>
                        <a:rPr lang="en-US" altLang="ja-JP" sz="1100" u="none" strike="noStrike" dirty="0">
                          <a:effectLst/>
                          <a:latin typeface="Times New Roman" panose="02020603050405020304" pitchFamily="18" charset="0"/>
                          <a:cs typeface="Times New Roman" panose="02020603050405020304" pitchFamily="18" charset="0"/>
                        </a:rPr>
                        <a:t>3.3 </a:t>
                      </a:r>
                      <a:endParaRPr lang="en-US" altLang="ja-JP"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2.9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6.6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5.7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13.1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11.5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26.3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23.0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52.6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46.0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294379">
                <a:tc>
                  <a:txBody>
                    <a:bodyPr/>
                    <a:lstStyle/>
                    <a:p>
                      <a:pPr algn="r"/>
                      <a:r>
                        <a:rPr kumimoji="1" lang="en-US" altLang="ja-JP" sz="1100" dirty="0" smtClean="0">
                          <a:latin typeface="Times New Roman" panose="02020603050405020304" pitchFamily="18" charset="0"/>
                          <a:cs typeface="Times New Roman" panose="02020603050405020304" pitchFamily="18" charset="0"/>
                        </a:rPr>
                        <a:t>2</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a:r>
                        <a:rPr kumimoji="1" lang="en-US" altLang="ja-JP" sz="1100" dirty="0" smtClean="0">
                          <a:latin typeface="Times New Roman" panose="02020603050405020304" pitchFamily="18" charset="0"/>
                          <a:cs typeface="Times New Roman" panose="02020603050405020304" pitchFamily="18" charset="0"/>
                        </a:rPr>
                        <a:t>16QAM</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a:r>
                        <a:rPr kumimoji="1" lang="en-US" altLang="ja-JP" sz="1100" dirty="0" smtClean="0">
                          <a:latin typeface="Times New Roman" panose="02020603050405020304" pitchFamily="18" charset="0"/>
                          <a:cs typeface="Times New Roman" panose="02020603050405020304" pitchFamily="18" charset="0"/>
                        </a:rPr>
                        <a:t>14/15</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6.6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5.7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13.1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11.5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26.3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23.0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52.6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46.0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dirty="0">
                          <a:effectLst/>
                          <a:latin typeface="Times New Roman" panose="02020603050405020304" pitchFamily="18" charset="0"/>
                          <a:cs typeface="Times New Roman" panose="02020603050405020304" pitchFamily="18" charset="0"/>
                        </a:rPr>
                        <a:t>105.1 </a:t>
                      </a:r>
                      <a:endParaRPr lang="en-US" altLang="ja-JP"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dirty="0">
                          <a:effectLst/>
                          <a:latin typeface="Times New Roman" panose="02020603050405020304" pitchFamily="18" charset="0"/>
                          <a:cs typeface="Times New Roman" panose="02020603050405020304" pitchFamily="18" charset="0"/>
                        </a:rPr>
                        <a:t>92.0 </a:t>
                      </a:r>
                      <a:endParaRPr lang="en-US" altLang="ja-JP"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294379">
                <a:tc>
                  <a:txBody>
                    <a:bodyPr/>
                    <a:lstStyle/>
                    <a:p>
                      <a:pPr algn="r"/>
                      <a:r>
                        <a:rPr kumimoji="1" lang="en-US" altLang="ja-JP" sz="1100" dirty="0" smtClean="0">
                          <a:latin typeface="Times New Roman" panose="02020603050405020304" pitchFamily="18" charset="0"/>
                          <a:cs typeface="Times New Roman" panose="02020603050405020304" pitchFamily="18" charset="0"/>
                        </a:rPr>
                        <a:t>3</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a:r>
                        <a:rPr kumimoji="1" lang="en-US" altLang="ja-JP" sz="1100" dirty="0" smtClean="0">
                          <a:latin typeface="Times New Roman" panose="02020603050405020304" pitchFamily="18" charset="0"/>
                          <a:cs typeface="Times New Roman" panose="02020603050405020304" pitchFamily="18" charset="0"/>
                        </a:rPr>
                        <a:t>64QAM</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a:r>
                        <a:rPr kumimoji="1" lang="en-US" altLang="ja-JP" sz="1100" dirty="0" smtClean="0">
                          <a:latin typeface="Times New Roman" panose="02020603050405020304" pitchFamily="18" charset="0"/>
                          <a:cs typeface="Times New Roman" panose="02020603050405020304" pitchFamily="18" charset="0"/>
                        </a:rPr>
                        <a:t>14/15</a:t>
                      </a:r>
                      <a:endParaRPr kumimoji="1" lang="ja-JP" altLang="en-US" sz="1100" dirty="0">
                        <a:solidFill>
                          <a:schemeClr val="tx1"/>
                        </a:solidFill>
                        <a:latin typeface="Times New Roman" panose="02020603050405020304" pitchFamily="18" charset="0"/>
                        <a:cs typeface="Times New Roman" panose="02020603050405020304" pitchFamily="18" charset="0"/>
                      </a:endParaRPr>
                    </a:p>
                  </a:txBody>
                  <a:tcPr marL="33234" marR="33234" marT="35994" marB="35994"/>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9.9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8.6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19.7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dirty="0">
                          <a:effectLst/>
                          <a:latin typeface="Times New Roman" panose="02020603050405020304" pitchFamily="18" charset="0"/>
                          <a:cs typeface="Times New Roman" panose="02020603050405020304" pitchFamily="18" charset="0"/>
                        </a:rPr>
                        <a:t>17.2 </a:t>
                      </a:r>
                      <a:endParaRPr lang="en-US" altLang="ja-JP"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39.4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dirty="0">
                          <a:effectLst/>
                          <a:latin typeface="Times New Roman" panose="02020603050405020304" pitchFamily="18" charset="0"/>
                          <a:cs typeface="Times New Roman" panose="02020603050405020304" pitchFamily="18" charset="0"/>
                        </a:rPr>
                        <a:t>34.5 </a:t>
                      </a:r>
                      <a:endParaRPr lang="en-US" altLang="ja-JP"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78.8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69.0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a:effectLst/>
                          <a:latin typeface="Times New Roman" panose="02020603050405020304" pitchFamily="18" charset="0"/>
                          <a:cs typeface="Times New Roman" panose="02020603050405020304" pitchFamily="18" charset="0"/>
                        </a:rPr>
                        <a:t>157.7 </a:t>
                      </a:r>
                      <a:endParaRPr lang="en-US" altLang="ja-JP"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altLang="ja-JP" sz="1100" u="none" strike="noStrike" dirty="0">
                          <a:effectLst/>
                          <a:latin typeface="Times New Roman" panose="02020603050405020304" pitchFamily="18" charset="0"/>
                          <a:cs typeface="Times New Roman" panose="02020603050405020304" pitchFamily="18" charset="0"/>
                        </a:rPr>
                        <a:t>138.0 </a:t>
                      </a:r>
                      <a:endParaRPr lang="en-US" altLang="ja-JP"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
        <p:nvSpPr>
          <p:cNvPr id="13484" name="テキスト ボックス 2"/>
          <p:cNvSpPr txBox="1">
            <a:spLocks noChangeArrowheads="1"/>
          </p:cNvSpPr>
          <p:nvPr/>
        </p:nvSpPr>
        <p:spPr bwMode="auto">
          <a:xfrm>
            <a:off x="723328" y="5157192"/>
            <a:ext cx="449674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latin typeface="Times New Roman" panose="02020603050405020304" pitchFamily="18" charset="0"/>
                <a:cs typeface="Times New Roman" panose="02020603050405020304" pitchFamily="18" charset="0"/>
              </a:rPr>
              <a:t>x1 mode:  SISO + single channel</a:t>
            </a:r>
          </a:p>
          <a:p>
            <a:pPr>
              <a:spcBef>
                <a:spcPct val="0"/>
              </a:spcBef>
              <a:buClrTx/>
              <a:buNone/>
            </a:pPr>
            <a:r>
              <a:rPr lang="en-US" altLang="ja-JP" sz="1200" b="0" dirty="0">
                <a:latin typeface="Times New Roman" panose="02020603050405020304" pitchFamily="18" charset="0"/>
                <a:cs typeface="Times New Roman" panose="02020603050405020304" pitchFamily="18" charset="0"/>
              </a:rPr>
              <a:t>x2 mode:  SISO + dual </a:t>
            </a:r>
            <a:r>
              <a:rPr lang="en-US" altLang="ja-JP" sz="1200" b="0" dirty="0" smtClean="0">
                <a:latin typeface="Times New Roman" panose="02020603050405020304" pitchFamily="18" charset="0"/>
                <a:cs typeface="Times New Roman" panose="02020603050405020304" pitchFamily="18" charset="0"/>
              </a:rPr>
              <a:t>channels aggregation</a:t>
            </a:r>
            <a:endParaRPr lang="en-US" altLang="ja-JP" sz="1200" dirty="0">
              <a:latin typeface="Times New Roman" panose="02020603050405020304" pitchFamily="18" charset="0"/>
              <a:cs typeface="Times New Roman" panose="02020603050405020304" pitchFamily="18" charset="0"/>
            </a:endParaRPr>
          </a:p>
          <a:p>
            <a:pPr>
              <a:spcBef>
                <a:spcPct val="0"/>
              </a:spcBef>
              <a:buClrTx/>
              <a:buFontTx/>
              <a:buNone/>
            </a:pPr>
            <a:r>
              <a:rPr lang="en-US" altLang="ja-JP" sz="1200" b="0" dirty="0" smtClean="0">
                <a:solidFill>
                  <a:srgbClr val="FF0000"/>
                </a:solidFill>
                <a:latin typeface="Times New Roman" panose="02020603050405020304" pitchFamily="18" charset="0"/>
                <a:cs typeface="Times New Roman" panose="02020603050405020304" pitchFamily="18" charset="0"/>
              </a:rPr>
              <a:t>x4 </a:t>
            </a:r>
            <a:r>
              <a:rPr lang="en-US" altLang="ja-JP" sz="1200" b="0" dirty="0">
                <a:solidFill>
                  <a:srgbClr val="FF0000"/>
                </a:solidFill>
                <a:latin typeface="Times New Roman" panose="02020603050405020304" pitchFamily="18" charset="0"/>
                <a:cs typeface="Times New Roman" panose="02020603050405020304" pitchFamily="18" charset="0"/>
              </a:rPr>
              <a:t>mode:  </a:t>
            </a:r>
            <a:r>
              <a:rPr lang="en-US" altLang="ja-JP" sz="1200" b="0" dirty="0" smtClean="0">
                <a:solidFill>
                  <a:srgbClr val="FF0000"/>
                </a:solidFill>
                <a:latin typeface="Times New Roman" panose="02020603050405020304" pitchFamily="18" charset="0"/>
                <a:cs typeface="Times New Roman" panose="02020603050405020304" pitchFamily="18" charset="0"/>
              </a:rPr>
              <a:t>[4x4 MIMO </a:t>
            </a:r>
            <a:r>
              <a:rPr lang="en-US" altLang="ja-JP" sz="1200" dirty="0" smtClean="0">
                <a:solidFill>
                  <a:srgbClr val="FF0000"/>
                </a:solidFill>
                <a:latin typeface="Times New Roman" panose="02020603050405020304" pitchFamily="18" charset="0"/>
                <a:cs typeface="Times New Roman" panose="02020603050405020304" pitchFamily="18" charset="0"/>
              </a:rPr>
              <a:t>in 1 </a:t>
            </a:r>
            <a:r>
              <a:rPr lang="en-US" altLang="ja-JP" sz="1200" b="0" dirty="0" smtClean="0">
                <a:solidFill>
                  <a:srgbClr val="FF0000"/>
                </a:solidFill>
                <a:latin typeface="Times New Roman" panose="02020603050405020304" pitchFamily="18" charset="0"/>
                <a:cs typeface="Times New Roman" panose="02020603050405020304" pitchFamily="18" charset="0"/>
              </a:rPr>
              <a:t>channel]</a:t>
            </a:r>
          </a:p>
          <a:p>
            <a:pPr>
              <a:spcBef>
                <a:spcPct val="0"/>
              </a:spcBef>
              <a:buClrTx/>
              <a:buNone/>
            </a:pPr>
            <a:r>
              <a:rPr lang="en-US" altLang="ja-JP" sz="1200" dirty="0">
                <a:solidFill>
                  <a:srgbClr val="FF0000"/>
                </a:solidFill>
                <a:latin typeface="Times New Roman" panose="02020603050405020304" pitchFamily="18" charset="0"/>
                <a:cs typeface="Times New Roman" panose="02020603050405020304" pitchFamily="18" charset="0"/>
              </a:rPr>
              <a:t>x8 mode: </a:t>
            </a:r>
            <a:r>
              <a:rPr lang="ja-JP" altLang="en-US" sz="1200" dirty="0">
                <a:solidFill>
                  <a:srgbClr val="FF0000"/>
                </a:solidFill>
                <a:latin typeface="Times New Roman" panose="02020603050405020304" pitchFamily="18" charset="0"/>
                <a:cs typeface="Times New Roman" panose="02020603050405020304" pitchFamily="18" charset="0"/>
              </a:rPr>
              <a:t> </a:t>
            </a:r>
            <a:r>
              <a:rPr lang="en-US" altLang="ja-JP" sz="1200" dirty="0" smtClean="0">
                <a:solidFill>
                  <a:srgbClr val="FF0000"/>
                </a:solidFill>
                <a:latin typeface="Times New Roman" panose="02020603050405020304" pitchFamily="18" charset="0"/>
                <a:cs typeface="Times New Roman" panose="02020603050405020304" pitchFamily="18" charset="0"/>
              </a:rPr>
              <a:t>[4x4 </a:t>
            </a:r>
            <a:r>
              <a:rPr lang="en-US" altLang="ja-JP" sz="1200" dirty="0">
                <a:solidFill>
                  <a:srgbClr val="FF0000"/>
                </a:solidFill>
                <a:latin typeface="Times New Roman" panose="02020603050405020304" pitchFamily="18" charset="0"/>
                <a:cs typeface="Times New Roman" panose="02020603050405020304" pitchFamily="18" charset="0"/>
              </a:rPr>
              <a:t>MIMO </a:t>
            </a:r>
            <a:r>
              <a:rPr lang="en-US" altLang="ja-JP" sz="1200" dirty="0" smtClean="0">
                <a:solidFill>
                  <a:srgbClr val="FF0000"/>
                </a:solidFill>
                <a:latin typeface="Times New Roman" panose="02020603050405020304" pitchFamily="18" charset="0"/>
                <a:cs typeface="Times New Roman" panose="02020603050405020304" pitchFamily="18" charset="0"/>
              </a:rPr>
              <a:t>in 2 channels] or [8x8 MIMO in 1 channel]</a:t>
            </a:r>
            <a:endParaRPr lang="en-US" altLang="ja-JP" sz="1200" b="0" dirty="0" smtClean="0">
              <a:solidFill>
                <a:srgbClr val="FF0000"/>
              </a:solidFill>
              <a:latin typeface="Times New Roman" panose="02020603050405020304" pitchFamily="18" charset="0"/>
              <a:cs typeface="Times New Roman" panose="02020603050405020304" pitchFamily="18" charset="0"/>
            </a:endParaRPr>
          </a:p>
          <a:p>
            <a:pPr>
              <a:spcBef>
                <a:spcPct val="0"/>
              </a:spcBef>
              <a:buClrTx/>
              <a:buFontTx/>
              <a:buNone/>
            </a:pPr>
            <a:r>
              <a:rPr lang="en-US" altLang="ja-JP" sz="1200" b="0" dirty="0" smtClean="0">
                <a:solidFill>
                  <a:srgbClr val="FF0000"/>
                </a:solidFill>
                <a:latin typeface="Times New Roman" panose="02020603050405020304" pitchFamily="18" charset="0"/>
                <a:cs typeface="Times New Roman" panose="02020603050405020304" pitchFamily="18" charset="0"/>
              </a:rPr>
              <a:t>x16 </a:t>
            </a:r>
            <a:r>
              <a:rPr lang="en-US" altLang="ja-JP" sz="1200" b="0" dirty="0">
                <a:solidFill>
                  <a:srgbClr val="FF0000"/>
                </a:solidFill>
                <a:latin typeface="Times New Roman" panose="02020603050405020304" pitchFamily="18" charset="0"/>
                <a:cs typeface="Times New Roman" panose="02020603050405020304" pitchFamily="18" charset="0"/>
              </a:rPr>
              <a:t>mode</a:t>
            </a:r>
            <a:r>
              <a:rPr lang="en-US" altLang="ja-JP" sz="1200" b="0" dirty="0" smtClean="0">
                <a:solidFill>
                  <a:srgbClr val="FF0000"/>
                </a:solidFill>
                <a:latin typeface="Times New Roman" panose="02020603050405020304" pitchFamily="18" charset="0"/>
                <a:cs typeface="Times New Roman" panose="02020603050405020304" pitchFamily="18" charset="0"/>
              </a:rPr>
              <a:t>: [8x8 MIMO </a:t>
            </a:r>
            <a:r>
              <a:rPr lang="en-US" altLang="ja-JP" sz="1200" dirty="0" smtClean="0">
                <a:solidFill>
                  <a:srgbClr val="FF0000"/>
                </a:solidFill>
                <a:latin typeface="Times New Roman" panose="02020603050405020304" pitchFamily="18" charset="0"/>
                <a:cs typeface="Times New Roman" panose="02020603050405020304" pitchFamily="18" charset="0"/>
              </a:rPr>
              <a:t>in 2</a:t>
            </a:r>
            <a:r>
              <a:rPr lang="en-US" altLang="ja-JP" sz="1200" b="0" dirty="0" smtClean="0">
                <a:solidFill>
                  <a:srgbClr val="FF0000"/>
                </a:solidFill>
                <a:latin typeface="Times New Roman" panose="02020603050405020304" pitchFamily="18" charset="0"/>
                <a:cs typeface="Times New Roman" panose="02020603050405020304" pitchFamily="18" charset="0"/>
              </a:rPr>
              <a:t> channels] or [16x16 </a:t>
            </a:r>
            <a:r>
              <a:rPr lang="en-US" altLang="ja-JP" sz="1200" b="0" dirty="0">
                <a:solidFill>
                  <a:srgbClr val="FF0000"/>
                </a:solidFill>
                <a:latin typeface="Times New Roman" panose="02020603050405020304" pitchFamily="18" charset="0"/>
                <a:cs typeface="Times New Roman" panose="02020603050405020304" pitchFamily="18" charset="0"/>
              </a:rPr>
              <a:t>MIMO </a:t>
            </a:r>
            <a:r>
              <a:rPr lang="en-US" altLang="ja-JP" sz="1200" dirty="0" smtClean="0">
                <a:solidFill>
                  <a:srgbClr val="FF0000"/>
                </a:solidFill>
                <a:latin typeface="Times New Roman" panose="02020603050405020304" pitchFamily="18" charset="0"/>
                <a:cs typeface="Times New Roman" panose="02020603050405020304" pitchFamily="18" charset="0"/>
              </a:rPr>
              <a:t>in</a:t>
            </a:r>
            <a:r>
              <a:rPr lang="en-US" altLang="ja-JP" sz="1200" b="0" dirty="0" smtClean="0">
                <a:solidFill>
                  <a:srgbClr val="FF0000"/>
                </a:solidFill>
                <a:latin typeface="Times New Roman" panose="02020603050405020304" pitchFamily="18" charset="0"/>
                <a:cs typeface="Times New Roman" panose="02020603050405020304" pitchFamily="18" charset="0"/>
              </a:rPr>
              <a:t> </a:t>
            </a:r>
            <a:r>
              <a:rPr lang="en-US" altLang="ja-JP" sz="1200" dirty="0">
                <a:solidFill>
                  <a:srgbClr val="FF0000"/>
                </a:solidFill>
                <a:latin typeface="Times New Roman" panose="02020603050405020304" pitchFamily="18" charset="0"/>
                <a:cs typeface="Times New Roman" panose="02020603050405020304" pitchFamily="18" charset="0"/>
              </a:rPr>
              <a:t>1</a:t>
            </a:r>
            <a:r>
              <a:rPr lang="en-US" altLang="ja-JP" sz="1200" b="0" dirty="0" smtClean="0">
                <a:solidFill>
                  <a:srgbClr val="FF0000"/>
                </a:solidFill>
                <a:latin typeface="Times New Roman" panose="02020603050405020304" pitchFamily="18" charset="0"/>
                <a:cs typeface="Times New Roman" panose="02020603050405020304" pitchFamily="18" charset="0"/>
              </a:rPr>
              <a:t> channel]</a:t>
            </a:r>
            <a:endParaRPr lang="ja-JP" altLang="en-US" sz="1200" b="0" dirty="0">
              <a:solidFill>
                <a:srgbClr val="FF0000"/>
              </a:solidFill>
              <a:latin typeface="Times New Roman" panose="02020603050405020304" pitchFamily="18" charset="0"/>
              <a:cs typeface="Times New Roman" panose="02020603050405020304" pitchFamily="18" charset="0"/>
            </a:endParaRPr>
          </a:p>
        </p:txBody>
      </p:sp>
      <p:sp>
        <p:nvSpPr>
          <p:cNvPr id="13485" name="テキスト ボックス 6"/>
          <p:cNvSpPr txBox="1">
            <a:spLocks noChangeArrowheads="1"/>
          </p:cNvSpPr>
          <p:nvPr/>
        </p:nvSpPr>
        <p:spPr bwMode="auto">
          <a:xfrm>
            <a:off x="6066629" y="2300002"/>
            <a:ext cx="28071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ja-JP" altLang="en-US" sz="1200" dirty="0" smtClean="0">
                <a:latin typeface="Times New Roman" panose="02020603050405020304" pitchFamily="18" charset="0"/>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P</a:t>
            </a:r>
            <a:r>
              <a:rPr lang="en-US" altLang="ja-JP" sz="1200" b="0" dirty="0" smtClean="0">
                <a:latin typeface="Times New Roman" panose="02020603050405020304" pitchFamily="18" charset="0"/>
                <a:cs typeface="Times New Roman" panose="02020603050405020304" pitchFamily="18" charset="0"/>
              </a:rPr>
              <a:t>ilot </a:t>
            </a:r>
            <a:r>
              <a:rPr lang="en-US" altLang="ja-JP" sz="1200" b="0" dirty="0">
                <a:latin typeface="Times New Roman" panose="02020603050405020304" pitchFamily="18" charset="0"/>
                <a:cs typeface="Times New Roman" panose="02020603050405020304" pitchFamily="18" charset="0"/>
              </a:rPr>
              <a:t>word length/sub-block length = </a:t>
            </a:r>
            <a:r>
              <a:rPr lang="en-US" altLang="ja-JP" sz="1200" dirty="0">
                <a:latin typeface="Times New Roman" panose="02020603050405020304" pitchFamily="18" charset="0"/>
                <a:cs typeface="Times New Roman" panose="02020603050405020304" pitchFamily="18" charset="0"/>
              </a:rPr>
              <a:t>1/8</a:t>
            </a:r>
            <a:endParaRPr lang="ja-JP" altLang="en-US" sz="1200" b="0" dirty="0">
              <a:latin typeface="Times New Roman" panose="02020603050405020304" pitchFamily="18" charset="0"/>
              <a:cs typeface="Times New Roman" panose="02020603050405020304" pitchFamily="18" charset="0"/>
            </a:endParaRPr>
          </a:p>
        </p:txBody>
      </p:sp>
      <p:sp>
        <p:nvSpPr>
          <p:cNvPr id="10" name="テキスト ボックス 4"/>
          <p:cNvSpPr txBox="1">
            <a:spLocks noChangeArrowheads="1"/>
          </p:cNvSpPr>
          <p:nvPr/>
        </p:nvSpPr>
        <p:spPr bwMode="auto">
          <a:xfrm>
            <a:off x="7102169" y="4806271"/>
            <a:ext cx="1771639"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2100" dirty="0" smtClean="0">
                <a:solidFill>
                  <a:srgbClr val="FF0000"/>
                </a:solidFill>
                <a:latin typeface="Times New Roman" panose="02020603050405020304" pitchFamily="18" charset="0"/>
                <a:cs typeface="Times New Roman" panose="02020603050405020304" pitchFamily="18" charset="0"/>
              </a:rPr>
              <a:t>Use of MIMO</a:t>
            </a:r>
            <a:endParaRPr lang="ja-JP" altLang="en-US" sz="2100" dirty="0">
              <a:solidFill>
                <a:srgbClr val="FF0000"/>
              </a:solidFill>
              <a:latin typeface="Times New Roman" panose="02020603050405020304" pitchFamily="18" charset="0"/>
              <a:cs typeface="Times New Roman" panose="02020603050405020304" pitchFamily="18" charset="0"/>
            </a:endParaRPr>
          </a:p>
        </p:txBody>
      </p:sp>
      <p:sp>
        <p:nvSpPr>
          <p:cNvPr id="2" name="角丸四角形 1"/>
          <p:cNvSpPr/>
          <p:nvPr/>
        </p:nvSpPr>
        <p:spPr bwMode="auto">
          <a:xfrm>
            <a:off x="5292080" y="2946618"/>
            <a:ext cx="3687092" cy="1858197"/>
          </a:xfrm>
          <a:prstGeom prst="roundRect">
            <a:avLst>
              <a:gd name="adj" fmla="val 3947"/>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37838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764704"/>
            <a:ext cx="7772400" cy="1066800"/>
          </a:xfrm>
        </p:spPr>
        <p:txBody>
          <a:bodyPr/>
          <a:lstStyle/>
          <a:p>
            <a:r>
              <a:rPr lang="en-US" altLang="ja-JP" dirty="0" smtClean="0"/>
              <a:t>Channel aggregation</a:t>
            </a:r>
            <a:endParaRPr lang="ja-JP" altLang="en-US" dirty="0" smtClean="0"/>
          </a:p>
        </p:txBody>
      </p:sp>
      <p:graphicFrame>
        <p:nvGraphicFramePr>
          <p:cNvPr id="5" name="表 4"/>
          <p:cNvGraphicFramePr>
            <a:graphicFrameLocks noGrp="1"/>
          </p:cNvGraphicFramePr>
          <p:nvPr>
            <p:extLst>
              <p:ext uri="{D42A27DB-BD31-4B8C-83A1-F6EECF244321}">
                <p14:modId xmlns:p14="http://schemas.microsoft.com/office/powerpoint/2010/main" val="1239718475"/>
              </p:ext>
            </p:extLst>
          </p:nvPr>
        </p:nvGraphicFramePr>
        <p:xfrm>
          <a:off x="711601" y="2332330"/>
          <a:ext cx="7798896" cy="2359746"/>
        </p:xfrm>
        <a:graphic>
          <a:graphicData uri="http://schemas.openxmlformats.org/drawingml/2006/table">
            <a:tbl>
              <a:tblPr firstRow="1" bandRow="1">
                <a:tableStyleId>{5940675A-B579-460E-94D1-54222C63F5DA}</a:tableStyleId>
              </a:tblPr>
              <a:tblGrid>
                <a:gridCol w="1949724"/>
                <a:gridCol w="1949724"/>
                <a:gridCol w="1949724"/>
                <a:gridCol w="1949724"/>
              </a:tblGrid>
              <a:tr h="718174">
                <a:tc>
                  <a:txBody>
                    <a:bodyPr/>
                    <a:lstStyle/>
                    <a:p>
                      <a:pPr algn="ctr"/>
                      <a:r>
                        <a:rPr kumimoji="1" lang="en-US" altLang="ja-JP" sz="1800" b="1" dirty="0" smtClean="0">
                          <a:latin typeface="Times New Roman" panose="02020603050405020304" pitchFamily="18" charset="0"/>
                          <a:cs typeface="Times New Roman" panose="02020603050405020304" pitchFamily="18" charset="0"/>
                        </a:rPr>
                        <a:t>Channel</a:t>
                      </a:r>
                      <a:r>
                        <a:rPr kumimoji="1" lang="en-US" altLang="ja-JP" sz="1800" b="1" baseline="0" dirty="0" smtClean="0">
                          <a:latin typeface="Times New Roman" panose="02020603050405020304" pitchFamily="18" charset="0"/>
                          <a:cs typeface="Times New Roman" panose="02020603050405020304" pitchFamily="18" charset="0"/>
                        </a:rPr>
                        <a:t> #</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Start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Center frequency</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Stop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r>
              <a:tr h="410393">
                <a:tc>
                  <a:txBody>
                    <a:bodyPr/>
                    <a:lstStyle/>
                    <a:p>
                      <a:pPr algn="ctr"/>
                      <a:r>
                        <a:rPr kumimoji="1" lang="en-US" altLang="ja-JP" sz="1800" smtClean="0">
                          <a:latin typeface="Times New Roman" panose="02020603050405020304" pitchFamily="18" charset="0"/>
                          <a:cs typeface="Times New Roman" panose="02020603050405020304" pitchFamily="18" charset="0"/>
                        </a:rPr>
                        <a:t>1</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57.240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58.320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410393">
                <a:tc>
                  <a:txBody>
                    <a:bodyPr/>
                    <a:lstStyle/>
                    <a:p>
                      <a:pPr algn="ctr"/>
                      <a:r>
                        <a:rPr kumimoji="1" lang="en-US" altLang="ja-JP" sz="1800" smtClean="0">
                          <a:latin typeface="Times New Roman" panose="02020603050405020304" pitchFamily="18" charset="0"/>
                          <a:cs typeface="Times New Roman" panose="02020603050405020304" pitchFamily="18" charset="0"/>
                        </a:rPr>
                        <a:t>2</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60.480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410393">
                <a:tc>
                  <a:txBody>
                    <a:bodyPr/>
                    <a:lstStyle/>
                    <a:p>
                      <a:pPr algn="ctr"/>
                      <a:r>
                        <a:rPr kumimoji="1" lang="en-US" altLang="ja-JP" sz="1800" smtClean="0">
                          <a:latin typeface="Times New Roman" panose="02020603050405020304" pitchFamily="18" charset="0"/>
                          <a:cs typeface="Times New Roman" panose="02020603050405020304" pitchFamily="18" charset="0"/>
                        </a:rPr>
                        <a:t>3</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62.640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410393">
                <a:tc>
                  <a:txBody>
                    <a:bodyPr/>
                    <a:lstStyle/>
                    <a:p>
                      <a:pPr algn="ctr"/>
                      <a:r>
                        <a:rPr kumimoji="1" lang="en-US" altLang="ja-JP" sz="1800" dirty="0" smtClean="0">
                          <a:latin typeface="Times New Roman" panose="02020603050405020304" pitchFamily="18" charset="0"/>
                          <a:cs typeface="Times New Roman" panose="02020603050405020304" pitchFamily="18" charset="0"/>
                        </a:rPr>
                        <a:t>4</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64.800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65.880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bl>
          </a:graphicData>
        </a:graphic>
      </p:graphicFrame>
      <p:sp>
        <p:nvSpPr>
          <p:cNvPr id="2" name="テキスト ボックス 1"/>
          <p:cNvSpPr txBox="1"/>
          <p:nvPr/>
        </p:nvSpPr>
        <p:spPr>
          <a:xfrm>
            <a:off x="683568" y="1916832"/>
            <a:ext cx="2334293" cy="415498"/>
          </a:xfrm>
          <a:prstGeom prst="rect">
            <a:avLst/>
          </a:prstGeom>
          <a:noFill/>
        </p:spPr>
        <p:txBody>
          <a:bodyPr wrap="none" rtlCol="0">
            <a:spAutoFit/>
          </a:bodyPr>
          <a:lstStyle/>
          <a:p>
            <a:r>
              <a:rPr kumimoji="1" lang="en-US" altLang="ja-JP" sz="2100" dirty="0" smtClean="0"/>
              <a:t>Frequency</a:t>
            </a:r>
            <a:r>
              <a:rPr kumimoji="1" lang="ja-JP" altLang="en-US" sz="2100" dirty="0"/>
              <a:t> </a:t>
            </a:r>
            <a:r>
              <a:rPr kumimoji="1" lang="en-US" altLang="ja-JP" sz="2100" dirty="0"/>
              <a:t>c</a:t>
            </a:r>
            <a:r>
              <a:rPr kumimoji="1" lang="en-US" altLang="ja-JP" sz="2100" dirty="0" smtClean="0"/>
              <a:t>hannels</a:t>
            </a:r>
            <a:endParaRPr kumimoji="1" lang="ja-JP" altLang="en-US" sz="2100" dirty="0"/>
          </a:p>
        </p:txBody>
      </p:sp>
      <p:sp>
        <p:nvSpPr>
          <p:cNvPr id="3" name="テキスト ボックス 2"/>
          <p:cNvSpPr txBox="1"/>
          <p:nvPr/>
        </p:nvSpPr>
        <p:spPr>
          <a:xfrm>
            <a:off x="637882" y="5013176"/>
            <a:ext cx="7534518" cy="1384995"/>
          </a:xfrm>
          <a:prstGeom prst="rect">
            <a:avLst/>
          </a:prstGeom>
          <a:noFill/>
        </p:spPr>
        <p:txBody>
          <a:bodyPr wrap="square" rtlCol="0">
            <a:spAutoFit/>
          </a:bodyPr>
          <a:lstStyle/>
          <a:p>
            <a:r>
              <a:rPr kumimoji="1" lang="en-US" altLang="ja-JP" sz="2100" dirty="0" smtClean="0"/>
              <a:t>Channel aggregation</a:t>
            </a:r>
            <a:endParaRPr kumimoji="1" lang="en-US" altLang="ja-JP" sz="2100" dirty="0"/>
          </a:p>
          <a:p>
            <a:pPr marL="171450" indent="-171450">
              <a:buFont typeface="Wingdings" panose="05000000000000000000" pitchFamily="2" charset="2"/>
              <a:buChar char="n"/>
            </a:pPr>
            <a:r>
              <a:rPr kumimoji="1" lang="en-US" altLang="ja-JP" sz="2100" dirty="0" smtClean="0"/>
              <a:t>1 &amp; 3</a:t>
            </a:r>
          </a:p>
          <a:p>
            <a:pPr marL="171450" indent="-171450">
              <a:buFont typeface="Wingdings" panose="05000000000000000000" pitchFamily="2" charset="2"/>
              <a:buChar char="n"/>
            </a:pPr>
            <a:r>
              <a:rPr kumimoji="1" lang="en-US" altLang="ja-JP" sz="2100" dirty="0" smtClean="0"/>
              <a:t>2 &amp; 4</a:t>
            </a:r>
          </a:p>
          <a:p>
            <a:pPr marL="171450" indent="-171450">
              <a:buFont typeface="Wingdings" panose="05000000000000000000" pitchFamily="2" charset="2"/>
              <a:buChar char="n"/>
            </a:pPr>
            <a:r>
              <a:rPr kumimoji="1" lang="en-US" altLang="ja-JP" sz="2100" dirty="0" smtClean="0"/>
              <a:t>1 &amp; 4</a:t>
            </a:r>
          </a:p>
        </p:txBody>
      </p:sp>
    </p:spTree>
    <p:extLst>
      <p:ext uri="{BB962C8B-B14F-4D97-AF65-F5344CB8AC3E}">
        <p14:creationId xmlns:p14="http://schemas.microsoft.com/office/powerpoint/2010/main" val="134504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PHY frame structure design</a:t>
            </a:r>
            <a:endParaRPr kumimoji="1" lang="ja-JP" altLang="en-US" dirty="0"/>
          </a:p>
        </p:txBody>
      </p:sp>
      <p:sp>
        <p:nvSpPr>
          <p:cNvPr id="10" name="テキスト ボックス 9"/>
          <p:cNvSpPr txBox="1"/>
          <p:nvPr/>
        </p:nvSpPr>
        <p:spPr>
          <a:xfrm>
            <a:off x="4597074" y="5157192"/>
            <a:ext cx="3413563" cy="276999"/>
          </a:xfrm>
          <a:prstGeom prst="rect">
            <a:avLst/>
          </a:prstGeom>
          <a:noFill/>
        </p:spPr>
        <p:txBody>
          <a:bodyPr wrap="none" rtlCol="0">
            <a:spAutoFit/>
          </a:bodyPr>
          <a:lstStyle/>
          <a:p>
            <a:r>
              <a:rPr kumimoji="1" lang="en-US" altLang="ja-JP" dirty="0" smtClean="0"/>
              <a:t>To be presented in detail at the September meeting</a:t>
            </a:r>
            <a:endParaRPr kumimoji="1" lang="ja-JP" altLang="en-US" dirty="0"/>
          </a:p>
        </p:txBody>
      </p:sp>
      <p:sp>
        <p:nvSpPr>
          <p:cNvPr id="23" name="テキスト ボックス 22"/>
          <p:cNvSpPr txBox="1"/>
          <p:nvPr/>
        </p:nvSpPr>
        <p:spPr>
          <a:xfrm>
            <a:off x="1043608" y="4301927"/>
            <a:ext cx="577402" cy="276999"/>
          </a:xfrm>
          <a:prstGeom prst="rect">
            <a:avLst/>
          </a:prstGeom>
          <a:noFill/>
        </p:spPr>
        <p:txBody>
          <a:bodyPr wrap="none" rtlCol="0">
            <a:spAutoFit/>
          </a:bodyPr>
          <a:lstStyle/>
          <a:p>
            <a:pPr algn="l"/>
            <a:r>
              <a:rPr kumimoji="1" lang="en-US" altLang="ja-JP" sz="1200" dirty="0" smtClean="0">
                <a:latin typeface="+mn-ea"/>
              </a:rPr>
              <a:t>ANT4</a:t>
            </a:r>
            <a:endParaRPr kumimoji="1" lang="ja-JP" altLang="en-US" sz="1200" dirty="0">
              <a:latin typeface="+mn-ea"/>
            </a:endParaRPr>
          </a:p>
        </p:txBody>
      </p:sp>
      <p:sp>
        <p:nvSpPr>
          <p:cNvPr id="28" name="テキスト ボックス 27"/>
          <p:cNvSpPr txBox="1"/>
          <p:nvPr/>
        </p:nvSpPr>
        <p:spPr>
          <a:xfrm>
            <a:off x="1043608" y="4024928"/>
            <a:ext cx="577402" cy="276999"/>
          </a:xfrm>
          <a:prstGeom prst="rect">
            <a:avLst/>
          </a:prstGeom>
          <a:noFill/>
        </p:spPr>
        <p:txBody>
          <a:bodyPr wrap="none" rtlCol="0">
            <a:spAutoFit/>
          </a:bodyPr>
          <a:lstStyle/>
          <a:p>
            <a:pPr algn="l"/>
            <a:r>
              <a:rPr kumimoji="1" lang="en-US" altLang="ja-JP" sz="1200" dirty="0" smtClean="0">
                <a:latin typeface="+mn-ea"/>
              </a:rPr>
              <a:t>ANT3</a:t>
            </a:r>
            <a:endParaRPr kumimoji="1" lang="ja-JP" altLang="en-US" sz="1200" dirty="0">
              <a:latin typeface="+mn-ea"/>
            </a:endParaRPr>
          </a:p>
        </p:txBody>
      </p:sp>
      <p:sp>
        <p:nvSpPr>
          <p:cNvPr id="29" name="テキスト ボックス 28"/>
          <p:cNvSpPr txBox="1"/>
          <p:nvPr/>
        </p:nvSpPr>
        <p:spPr>
          <a:xfrm>
            <a:off x="1043608" y="3729147"/>
            <a:ext cx="577402" cy="276999"/>
          </a:xfrm>
          <a:prstGeom prst="rect">
            <a:avLst/>
          </a:prstGeom>
          <a:noFill/>
        </p:spPr>
        <p:txBody>
          <a:bodyPr wrap="none" rtlCol="0">
            <a:spAutoFit/>
          </a:bodyPr>
          <a:lstStyle/>
          <a:p>
            <a:pPr algn="l"/>
            <a:r>
              <a:rPr kumimoji="1" lang="en-US" altLang="ja-JP" sz="1200" dirty="0" smtClean="0">
                <a:latin typeface="+mn-ea"/>
              </a:rPr>
              <a:t>ANT2</a:t>
            </a:r>
            <a:endParaRPr kumimoji="1" lang="ja-JP" altLang="en-US" sz="1200" dirty="0">
              <a:latin typeface="+mn-ea"/>
            </a:endParaRPr>
          </a:p>
        </p:txBody>
      </p:sp>
      <p:sp>
        <p:nvSpPr>
          <p:cNvPr id="30" name="テキスト ボックス 29"/>
          <p:cNvSpPr txBox="1"/>
          <p:nvPr/>
        </p:nvSpPr>
        <p:spPr>
          <a:xfrm>
            <a:off x="1043608" y="3452148"/>
            <a:ext cx="577402" cy="276999"/>
          </a:xfrm>
          <a:prstGeom prst="rect">
            <a:avLst/>
          </a:prstGeom>
          <a:noFill/>
        </p:spPr>
        <p:txBody>
          <a:bodyPr wrap="none" rtlCol="0">
            <a:spAutoFit/>
          </a:bodyPr>
          <a:lstStyle/>
          <a:p>
            <a:pPr algn="l"/>
            <a:r>
              <a:rPr kumimoji="1" lang="en-US" altLang="ja-JP" sz="1200" dirty="0" smtClean="0">
                <a:latin typeface="+mn-ea"/>
              </a:rPr>
              <a:t>ANT1</a:t>
            </a:r>
            <a:endParaRPr kumimoji="1" lang="ja-JP" altLang="en-US" sz="1200" dirty="0">
              <a:latin typeface="+mn-ea"/>
            </a:endParaRPr>
          </a:p>
        </p:txBody>
      </p:sp>
      <p:sp>
        <p:nvSpPr>
          <p:cNvPr id="31" name="正方形/長方形 30"/>
          <p:cNvSpPr/>
          <p:nvPr/>
        </p:nvSpPr>
        <p:spPr bwMode="auto">
          <a:xfrm>
            <a:off x="2709008" y="4350545"/>
            <a:ext cx="18880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mn-ea"/>
              </a:rPr>
              <a:t>MIMO</a:t>
            </a:r>
            <a:r>
              <a:rPr kumimoji="1" lang="en-US" altLang="ja-JP" sz="1000" b="0" i="0" u="none" strike="noStrike" cap="none" normalizeH="0" baseline="0" dirty="0" smtClean="0">
                <a:ln>
                  <a:noFill/>
                </a:ln>
                <a:solidFill>
                  <a:schemeClr val="tx1"/>
                </a:solidFill>
                <a:effectLst/>
                <a:latin typeface="+mn-ea"/>
              </a:rPr>
              <a:t>-CES #4</a:t>
            </a:r>
            <a:endParaRPr kumimoji="1" lang="ja-JP" altLang="en-US" sz="1000" b="0" i="0" u="none" strike="noStrike" cap="none" normalizeH="0" baseline="0" dirty="0">
              <a:ln>
                <a:noFill/>
              </a:ln>
              <a:solidFill>
                <a:schemeClr val="tx1"/>
              </a:solidFill>
              <a:effectLst/>
              <a:latin typeface="+mn-ea"/>
            </a:endParaRPr>
          </a:p>
        </p:txBody>
      </p:sp>
      <p:sp>
        <p:nvSpPr>
          <p:cNvPr id="32" name="正方形/長方形 31"/>
          <p:cNvSpPr/>
          <p:nvPr/>
        </p:nvSpPr>
        <p:spPr bwMode="auto">
          <a:xfrm>
            <a:off x="2709008" y="4067196"/>
            <a:ext cx="18880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mn-ea"/>
              </a:rPr>
              <a:t>MIMO-CES #3</a:t>
            </a:r>
            <a:endParaRPr lang="ja-JP" altLang="en-US" sz="1000" dirty="0">
              <a:latin typeface="+mn-ea"/>
            </a:endParaRPr>
          </a:p>
        </p:txBody>
      </p:sp>
      <p:sp>
        <p:nvSpPr>
          <p:cNvPr id="33" name="正方形/長方形 32"/>
          <p:cNvSpPr/>
          <p:nvPr/>
        </p:nvSpPr>
        <p:spPr bwMode="auto">
          <a:xfrm>
            <a:off x="2709008" y="3771415"/>
            <a:ext cx="18880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mn-ea"/>
              </a:rPr>
              <a:t>MIMO-CES #2</a:t>
            </a:r>
            <a:endParaRPr lang="ja-JP" altLang="en-US" sz="1000" dirty="0">
              <a:latin typeface="+mn-ea"/>
            </a:endParaRPr>
          </a:p>
        </p:txBody>
      </p:sp>
      <p:sp>
        <p:nvSpPr>
          <p:cNvPr id="34" name="正方形/長方形 33"/>
          <p:cNvSpPr/>
          <p:nvPr/>
        </p:nvSpPr>
        <p:spPr bwMode="auto">
          <a:xfrm>
            <a:off x="2709008" y="3488066"/>
            <a:ext cx="18880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mn-ea"/>
              </a:rPr>
              <a:t>MIMO-CES #1</a:t>
            </a:r>
            <a:endParaRPr lang="ja-JP" altLang="en-US" sz="1000" dirty="0">
              <a:latin typeface="+mn-ea"/>
            </a:endParaRPr>
          </a:p>
        </p:txBody>
      </p:sp>
      <p:sp>
        <p:nvSpPr>
          <p:cNvPr id="35" name="テキスト ボックス 34"/>
          <p:cNvSpPr txBox="1"/>
          <p:nvPr/>
        </p:nvSpPr>
        <p:spPr>
          <a:xfrm>
            <a:off x="4758754" y="3156441"/>
            <a:ext cx="1127232" cy="276999"/>
          </a:xfrm>
          <a:prstGeom prst="rect">
            <a:avLst/>
          </a:prstGeom>
          <a:noFill/>
          <a:ln>
            <a:solidFill>
              <a:schemeClr val="accent1"/>
            </a:solidFill>
          </a:ln>
        </p:spPr>
        <p:txBody>
          <a:bodyPr wrap="none" rtlCol="0">
            <a:spAutoFit/>
          </a:bodyPr>
          <a:lstStyle/>
          <a:p>
            <a:r>
              <a:rPr lang="en-US" altLang="ja-JP" dirty="0" smtClean="0">
                <a:solidFill>
                  <a:srgbClr val="00B050"/>
                </a:solidFill>
                <a:ea typeface="ＭＳ ゴシック" panose="020B0609070205080204" pitchFamily="49" charset="-128"/>
                <a:cs typeface="Times New Roman" panose="02020603050405020304" pitchFamily="18" charset="0"/>
              </a:rPr>
              <a:t>M</a:t>
            </a:r>
            <a:r>
              <a:rPr lang="ja-JP" altLang="en-US" dirty="0" smtClean="0">
                <a:solidFill>
                  <a:srgbClr val="00B050"/>
                </a:solidFill>
                <a:ea typeface="ＭＳ ゴシック" panose="020B0609070205080204" pitchFamily="49" charset="-128"/>
                <a:cs typeface="Times New Roman" panose="02020603050405020304" pitchFamily="18" charset="0"/>
              </a:rPr>
              <a:t> </a:t>
            </a:r>
            <a:r>
              <a:rPr lang="en-US" altLang="ja-JP" dirty="0" smtClean="0">
                <a:solidFill>
                  <a:srgbClr val="00B050"/>
                </a:solidFill>
                <a:ea typeface="ＭＳ ゴシック" panose="020B0609070205080204" pitchFamily="49" charset="-128"/>
                <a:cs typeface="Times New Roman" panose="02020603050405020304" pitchFamily="18" charset="0"/>
              </a:rPr>
              <a:t>streams data</a:t>
            </a:r>
          </a:p>
        </p:txBody>
      </p:sp>
      <p:sp>
        <p:nvSpPr>
          <p:cNvPr id="36" name="テキスト ボックス 35"/>
          <p:cNvSpPr txBox="1"/>
          <p:nvPr/>
        </p:nvSpPr>
        <p:spPr>
          <a:xfrm>
            <a:off x="2730712" y="3160881"/>
            <a:ext cx="1821332" cy="276999"/>
          </a:xfrm>
          <a:prstGeom prst="rect">
            <a:avLst/>
          </a:prstGeom>
          <a:noFill/>
          <a:ln>
            <a:solidFill>
              <a:schemeClr val="accent1"/>
            </a:solidFill>
          </a:ln>
        </p:spPr>
        <p:txBody>
          <a:bodyPr wrap="none" rtlCol="0">
            <a:spAutoFit/>
          </a:bodyPr>
          <a:lstStyle/>
          <a:p>
            <a:r>
              <a:rPr lang="en-US" altLang="ja-JP" dirty="0" smtClean="0">
                <a:solidFill>
                  <a:srgbClr val="00B050"/>
                </a:solidFill>
                <a:ea typeface="ＭＳ ゴシック" panose="020B0609070205080204" pitchFamily="49" charset="-128"/>
                <a:cs typeface="Times New Roman" panose="02020603050405020304" pitchFamily="18" charset="0"/>
              </a:rPr>
              <a:t>MIMO</a:t>
            </a:r>
            <a:r>
              <a:rPr lang="ja-JP" altLang="en-US" dirty="0" smtClean="0">
                <a:solidFill>
                  <a:srgbClr val="00B050"/>
                </a:solidFill>
                <a:ea typeface="ＭＳ ゴシック" panose="020B0609070205080204" pitchFamily="49" charset="-128"/>
                <a:cs typeface="Times New Roman" panose="02020603050405020304" pitchFamily="18" charset="0"/>
              </a:rPr>
              <a:t> </a:t>
            </a:r>
            <a:r>
              <a:rPr lang="en-US" altLang="ja-JP" dirty="0" smtClean="0">
                <a:solidFill>
                  <a:srgbClr val="00B050"/>
                </a:solidFill>
                <a:ea typeface="ＭＳ ゴシック" panose="020B0609070205080204" pitchFamily="49" charset="-128"/>
                <a:cs typeface="Times New Roman" panose="02020603050405020304" pitchFamily="18" charset="0"/>
              </a:rPr>
              <a:t>channel estimation</a:t>
            </a:r>
          </a:p>
        </p:txBody>
      </p:sp>
      <p:sp>
        <p:nvSpPr>
          <p:cNvPr id="37" name="テキスト ボックス 36"/>
          <p:cNvSpPr txBox="1"/>
          <p:nvPr/>
        </p:nvSpPr>
        <p:spPr>
          <a:xfrm>
            <a:off x="680382" y="2344891"/>
            <a:ext cx="5475794" cy="415498"/>
          </a:xfrm>
          <a:prstGeom prst="rect">
            <a:avLst/>
          </a:prstGeom>
          <a:noFill/>
        </p:spPr>
        <p:txBody>
          <a:bodyPr wrap="none" rtlCol="0">
            <a:spAutoFit/>
          </a:bodyPr>
          <a:lstStyle/>
          <a:p>
            <a:pPr algn="l"/>
            <a:r>
              <a:rPr kumimoji="1" lang="en-US" altLang="ja-JP" sz="2100" dirty="0" smtClean="0"/>
              <a:t>MIMO</a:t>
            </a:r>
            <a:r>
              <a:rPr kumimoji="1" lang="ja-JP" altLang="en-US" sz="2100" dirty="0"/>
              <a:t> </a:t>
            </a:r>
            <a:r>
              <a:rPr kumimoji="1" lang="en-US" altLang="ja-JP" sz="2100" dirty="0" smtClean="0"/>
              <a:t>PHY frame structure</a:t>
            </a:r>
            <a:r>
              <a:rPr kumimoji="1" lang="en-US" altLang="ja-JP" sz="2100" dirty="0"/>
              <a:t> </a:t>
            </a:r>
            <a:r>
              <a:rPr lang="en-US" altLang="ja-JP" sz="2100" dirty="0" smtClean="0"/>
              <a:t>example</a:t>
            </a:r>
            <a:r>
              <a:rPr lang="en-US" altLang="ja-JP" sz="2100" dirty="0"/>
              <a:t> </a:t>
            </a:r>
            <a:r>
              <a:rPr lang="en-US" altLang="ja-JP" sz="2100" dirty="0" smtClean="0"/>
              <a:t>when M=4</a:t>
            </a:r>
          </a:p>
        </p:txBody>
      </p:sp>
      <p:sp>
        <p:nvSpPr>
          <p:cNvPr id="38" name="正方形/長方形 37"/>
          <p:cNvSpPr/>
          <p:nvPr/>
        </p:nvSpPr>
        <p:spPr bwMode="auto">
          <a:xfrm>
            <a:off x="1835696" y="4351761"/>
            <a:ext cx="8733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mn-ea"/>
              </a:rPr>
              <a:t>MIMO</a:t>
            </a:r>
            <a:r>
              <a:rPr kumimoji="1" lang="en-US" altLang="ja-JP" sz="1000" b="0" i="0" u="none" strike="noStrike" cap="none" normalizeH="0" baseline="0" dirty="0" smtClean="0">
                <a:ln>
                  <a:noFill/>
                </a:ln>
                <a:solidFill>
                  <a:schemeClr val="tx1"/>
                </a:solidFill>
                <a:effectLst/>
                <a:latin typeface="+mn-ea"/>
              </a:rPr>
              <a:t>-STF</a:t>
            </a:r>
            <a:endParaRPr kumimoji="1" lang="ja-JP" altLang="en-US" sz="1000" b="0" i="0" u="none" strike="noStrike" cap="none" normalizeH="0" baseline="0" dirty="0">
              <a:ln>
                <a:noFill/>
              </a:ln>
              <a:solidFill>
                <a:schemeClr val="tx1"/>
              </a:solidFill>
              <a:effectLst/>
              <a:latin typeface="+mn-ea"/>
            </a:endParaRPr>
          </a:p>
        </p:txBody>
      </p:sp>
      <p:sp>
        <p:nvSpPr>
          <p:cNvPr id="39" name="正方形/長方形 38"/>
          <p:cNvSpPr/>
          <p:nvPr/>
        </p:nvSpPr>
        <p:spPr bwMode="auto">
          <a:xfrm>
            <a:off x="1835696" y="4063729"/>
            <a:ext cx="8733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mn-ea"/>
              </a:rPr>
              <a:t>MIMO</a:t>
            </a:r>
            <a:r>
              <a:rPr kumimoji="1" lang="en-US" altLang="ja-JP" sz="1000" b="0" i="0" u="none" strike="noStrike" cap="none" normalizeH="0" baseline="0" dirty="0" smtClean="0">
                <a:ln>
                  <a:noFill/>
                </a:ln>
                <a:solidFill>
                  <a:schemeClr val="tx1"/>
                </a:solidFill>
                <a:effectLst/>
                <a:latin typeface="+mn-ea"/>
              </a:rPr>
              <a:t>-STF</a:t>
            </a:r>
            <a:endParaRPr kumimoji="1" lang="ja-JP" altLang="en-US" sz="1000" b="0" i="0" u="none" strike="noStrike" cap="none" normalizeH="0" baseline="0" dirty="0">
              <a:ln>
                <a:noFill/>
              </a:ln>
              <a:solidFill>
                <a:schemeClr val="tx1"/>
              </a:solidFill>
              <a:effectLst/>
              <a:latin typeface="+mn-ea"/>
            </a:endParaRPr>
          </a:p>
        </p:txBody>
      </p:sp>
      <p:sp>
        <p:nvSpPr>
          <p:cNvPr id="40" name="正方形/長方形 39"/>
          <p:cNvSpPr/>
          <p:nvPr/>
        </p:nvSpPr>
        <p:spPr bwMode="auto">
          <a:xfrm>
            <a:off x="1835696" y="3775697"/>
            <a:ext cx="8733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mn-ea"/>
              </a:rPr>
              <a:t>MIMO</a:t>
            </a:r>
            <a:r>
              <a:rPr kumimoji="1" lang="en-US" altLang="ja-JP" sz="1000" b="0" i="0" u="none" strike="noStrike" cap="none" normalizeH="0" baseline="0" dirty="0" smtClean="0">
                <a:ln>
                  <a:noFill/>
                </a:ln>
                <a:solidFill>
                  <a:schemeClr val="tx1"/>
                </a:solidFill>
                <a:effectLst/>
                <a:latin typeface="+mn-ea"/>
              </a:rPr>
              <a:t>-STF</a:t>
            </a:r>
            <a:endParaRPr kumimoji="1" lang="ja-JP" altLang="en-US" sz="1000" b="0" i="0" u="none" strike="noStrike" cap="none" normalizeH="0" baseline="0" dirty="0">
              <a:ln>
                <a:noFill/>
              </a:ln>
              <a:solidFill>
                <a:schemeClr val="tx1"/>
              </a:solidFill>
              <a:effectLst/>
              <a:latin typeface="+mn-ea"/>
            </a:endParaRPr>
          </a:p>
        </p:txBody>
      </p:sp>
      <p:sp>
        <p:nvSpPr>
          <p:cNvPr id="41" name="正方形/長方形 40"/>
          <p:cNvSpPr/>
          <p:nvPr/>
        </p:nvSpPr>
        <p:spPr bwMode="auto">
          <a:xfrm>
            <a:off x="1835696" y="3487665"/>
            <a:ext cx="8733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mn-ea"/>
              </a:rPr>
              <a:t>MIMO</a:t>
            </a:r>
            <a:r>
              <a:rPr kumimoji="1" lang="en-US" altLang="ja-JP" sz="1000" b="0" i="0" u="none" strike="noStrike" cap="none" normalizeH="0" baseline="0" dirty="0" smtClean="0">
                <a:ln>
                  <a:noFill/>
                </a:ln>
                <a:solidFill>
                  <a:schemeClr val="tx1"/>
                </a:solidFill>
                <a:effectLst/>
                <a:latin typeface="+mn-ea"/>
              </a:rPr>
              <a:t>-STF</a:t>
            </a:r>
            <a:endParaRPr kumimoji="1" lang="ja-JP" altLang="en-US" sz="1000" b="0" i="0" u="none" strike="noStrike" cap="none" normalizeH="0" baseline="0" dirty="0">
              <a:ln>
                <a:noFill/>
              </a:ln>
              <a:solidFill>
                <a:schemeClr val="tx1"/>
              </a:solidFill>
              <a:effectLst/>
              <a:latin typeface="+mn-ea"/>
            </a:endParaRPr>
          </a:p>
        </p:txBody>
      </p:sp>
      <p:sp>
        <p:nvSpPr>
          <p:cNvPr id="42" name="正方形/長方形 41"/>
          <p:cNvSpPr/>
          <p:nvPr/>
        </p:nvSpPr>
        <p:spPr bwMode="auto">
          <a:xfrm>
            <a:off x="5410721" y="4351761"/>
            <a:ext cx="244827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n-ea"/>
              </a:rPr>
              <a:t>Payload #4</a:t>
            </a:r>
          </a:p>
        </p:txBody>
      </p:sp>
      <p:sp>
        <p:nvSpPr>
          <p:cNvPr id="43" name="正方形/長方形 42"/>
          <p:cNvSpPr/>
          <p:nvPr/>
        </p:nvSpPr>
        <p:spPr bwMode="auto">
          <a:xfrm>
            <a:off x="4597074" y="4351761"/>
            <a:ext cx="8136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mn-ea"/>
              </a:rPr>
              <a:t>Header #4</a:t>
            </a:r>
            <a:endParaRPr kumimoji="1" lang="ja-JP" altLang="en-US" sz="1000" b="0" i="0" u="none" strike="noStrike" cap="none" normalizeH="0" baseline="0" dirty="0">
              <a:ln>
                <a:noFill/>
              </a:ln>
              <a:solidFill>
                <a:schemeClr val="tx1"/>
              </a:solidFill>
              <a:effectLst/>
              <a:latin typeface="+mn-ea"/>
            </a:endParaRPr>
          </a:p>
        </p:txBody>
      </p:sp>
      <p:sp>
        <p:nvSpPr>
          <p:cNvPr id="44" name="正方形/長方形 43"/>
          <p:cNvSpPr/>
          <p:nvPr/>
        </p:nvSpPr>
        <p:spPr bwMode="auto">
          <a:xfrm>
            <a:off x="5410721" y="4063729"/>
            <a:ext cx="244827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n-ea"/>
              </a:rPr>
              <a:t>Payload #3</a:t>
            </a:r>
          </a:p>
        </p:txBody>
      </p:sp>
      <p:sp>
        <p:nvSpPr>
          <p:cNvPr id="45" name="正方形/長方形 44"/>
          <p:cNvSpPr/>
          <p:nvPr/>
        </p:nvSpPr>
        <p:spPr bwMode="auto">
          <a:xfrm>
            <a:off x="4597074" y="4063729"/>
            <a:ext cx="8136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mn-ea"/>
              </a:rPr>
              <a:t>Header #3</a:t>
            </a:r>
            <a:endParaRPr kumimoji="1" lang="ja-JP" altLang="en-US" sz="1000" b="0" i="0" u="none" strike="noStrike" cap="none" normalizeH="0" baseline="0" dirty="0">
              <a:ln>
                <a:noFill/>
              </a:ln>
              <a:solidFill>
                <a:schemeClr val="tx1"/>
              </a:solidFill>
              <a:effectLst/>
              <a:latin typeface="+mn-ea"/>
            </a:endParaRPr>
          </a:p>
        </p:txBody>
      </p:sp>
      <p:sp>
        <p:nvSpPr>
          <p:cNvPr id="46" name="正方形/長方形 45"/>
          <p:cNvSpPr/>
          <p:nvPr/>
        </p:nvSpPr>
        <p:spPr bwMode="auto">
          <a:xfrm>
            <a:off x="5410721" y="3775697"/>
            <a:ext cx="244827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n-ea"/>
              </a:rPr>
              <a:t>Payload #2</a:t>
            </a:r>
          </a:p>
        </p:txBody>
      </p:sp>
      <p:sp>
        <p:nvSpPr>
          <p:cNvPr id="47" name="正方形/長方形 46"/>
          <p:cNvSpPr/>
          <p:nvPr/>
        </p:nvSpPr>
        <p:spPr bwMode="auto">
          <a:xfrm>
            <a:off x="4597074" y="3775697"/>
            <a:ext cx="8136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mn-ea"/>
              </a:rPr>
              <a:t>Header #2</a:t>
            </a:r>
            <a:endParaRPr kumimoji="1" lang="ja-JP" altLang="en-US" sz="1000" b="0" i="0" u="none" strike="noStrike" cap="none" normalizeH="0" baseline="0" dirty="0">
              <a:ln>
                <a:noFill/>
              </a:ln>
              <a:solidFill>
                <a:schemeClr val="tx1"/>
              </a:solidFill>
              <a:effectLst/>
              <a:latin typeface="+mn-ea"/>
            </a:endParaRPr>
          </a:p>
        </p:txBody>
      </p:sp>
      <p:sp>
        <p:nvSpPr>
          <p:cNvPr id="48" name="正方形/長方形 47"/>
          <p:cNvSpPr/>
          <p:nvPr/>
        </p:nvSpPr>
        <p:spPr bwMode="auto">
          <a:xfrm>
            <a:off x="5410721" y="3487665"/>
            <a:ext cx="244827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n-ea"/>
              </a:rPr>
              <a:t>Payload #1</a:t>
            </a:r>
          </a:p>
        </p:txBody>
      </p:sp>
      <p:sp>
        <p:nvSpPr>
          <p:cNvPr id="49" name="正方形/長方形 48"/>
          <p:cNvSpPr/>
          <p:nvPr/>
        </p:nvSpPr>
        <p:spPr bwMode="auto">
          <a:xfrm>
            <a:off x="4597074" y="3487665"/>
            <a:ext cx="813647"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mn-ea"/>
              </a:rPr>
              <a:t>Header #1</a:t>
            </a:r>
            <a:endParaRPr kumimoji="1" lang="ja-JP" altLang="en-US" sz="10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651797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 HRCP channel model</a:t>
            </a:r>
            <a:br>
              <a:rPr lang="en-US" altLang="ja-JP" dirty="0" smtClean="0"/>
            </a:br>
            <a:r>
              <a:rPr lang="en-US" altLang="ja-JP" dirty="0" smtClean="0"/>
              <a:t>HRCP channel </a:t>
            </a:r>
            <a:r>
              <a:rPr lang="en-US" altLang="ja-JP" dirty="0"/>
              <a:t>m</a:t>
            </a:r>
            <a:r>
              <a:rPr lang="en-US" altLang="ja-JP" dirty="0" smtClean="0"/>
              <a:t>easurement scenario</a:t>
            </a:r>
            <a:endParaRPr kumimoji="1" lang="ja-JP" altLang="en-US" dirty="0"/>
          </a:p>
        </p:txBody>
      </p:sp>
      <p:pic>
        <p:nvPicPr>
          <p:cNvPr id="4"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945" t="-18603" r="15583" b="22047"/>
          <a:stretch/>
        </p:blipFill>
        <p:spPr bwMode="auto">
          <a:xfrm>
            <a:off x="3203848" y="2046461"/>
            <a:ext cx="5711522" cy="4275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4788024" y="5465318"/>
            <a:ext cx="1374094" cy="415498"/>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Kiosk side</a:t>
            </a:r>
          </a:p>
        </p:txBody>
      </p:sp>
      <p:sp>
        <p:nvSpPr>
          <p:cNvPr id="6" name="テキスト ボックス 5"/>
          <p:cNvSpPr txBox="1"/>
          <p:nvPr/>
        </p:nvSpPr>
        <p:spPr>
          <a:xfrm>
            <a:off x="6681574" y="5613526"/>
            <a:ext cx="1935145" cy="369332"/>
          </a:xfrm>
          <a:prstGeom prst="rect">
            <a:avLst/>
          </a:prstGeom>
          <a:solidFill>
            <a:schemeClr val="accent1">
              <a:lumMod val="20000"/>
              <a:lumOff val="80000"/>
            </a:schemeClr>
          </a:solidFill>
          <a:ln>
            <a:solidFill>
              <a:schemeClr val="accent1"/>
            </a:solidFill>
          </a:ln>
        </p:spPr>
        <p:txBody>
          <a:bodyPr wrap="none" rtlCol="0">
            <a:spAutoFit/>
          </a:bodyPr>
          <a:lstStyle/>
          <a:p>
            <a:r>
              <a:rPr lang="en-US" altLang="ja-JP" sz="1800" dirty="0" smtClean="0"/>
              <a:t>Microstrip antenna</a:t>
            </a:r>
          </a:p>
        </p:txBody>
      </p:sp>
      <p:sp>
        <p:nvSpPr>
          <p:cNvPr id="7" name="テキスト ボックス 6"/>
          <p:cNvSpPr txBox="1"/>
          <p:nvPr/>
        </p:nvSpPr>
        <p:spPr>
          <a:xfrm>
            <a:off x="643446" y="1988840"/>
            <a:ext cx="7005700" cy="707886"/>
          </a:xfrm>
          <a:prstGeom prst="rect">
            <a:avLst/>
          </a:prstGeom>
          <a:solidFill>
            <a:schemeClr val="bg1"/>
          </a:solidFill>
        </p:spPr>
        <p:txBody>
          <a:bodyPr wrap="none" rtlCol="0">
            <a:spAutoFit/>
          </a:bodyPr>
          <a:lstStyle/>
          <a:p>
            <a:r>
              <a:rPr kumimoji="1" lang="en-US" altLang="ja-JP" sz="2000" dirty="0" smtClean="0"/>
              <a:t>In order to extract the values of channel model,</a:t>
            </a:r>
          </a:p>
          <a:p>
            <a:r>
              <a:rPr kumimoji="1" lang="en-US" altLang="ja-JP" sz="2000" dirty="0"/>
              <a:t>c</a:t>
            </a:r>
            <a:r>
              <a:rPr kumimoji="1" lang="en-US" altLang="ja-JP" sz="2000" dirty="0" smtClean="0"/>
              <a:t>hannel impulse response was measured using a network analyzer.</a:t>
            </a:r>
            <a:endParaRPr kumimoji="1" lang="ja-JP" altLang="en-US" sz="2000" dirty="0"/>
          </a:p>
        </p:txBody>
      </p:sp>
      <p:cxnSp>
        <p:nvCxnSpPr>
          <p:cNvPr id="8" name="直線矢印コネクタ 7"/>
          <p:cNvCxnSpPr/>
          <p:nvPr/>
        </p:nvCxnSpPr>
        <p:spPr bwMode="auto">
          <a:xfrm flipH="1" flipV="1">
            <a:off x="6938381" y="5108651"/>
            <a:ext cx="710766" cy="504875"/>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7020272" y="3429000"/>
            <a:ext cx="1960793" cy="1061829"/>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Portable device</a:t>
            </a:r>
          </a:p>
          <a:p>
            <a:r>
              <a:rPr kumimoji="1" lang="en-US" altLang="ja-JP" sz="2100" b="1" dirty="0" smtClean="0">
                <a:solidFill>
                  <a:srgbClr val="FFFF00"/>
                </a:solidFill>
                <a:effectLst>
                  <a:outerShdw blurRad="38100" dist="38100" dir="2700000" algn="tl">
                    <a:srgbClr val="000000">
                      <a:alpha val="43137"/>
                    </a:srgbClr>
                  </a:outerShdw>
                </a:effectLst>
                <a:latin typeface="+mn-ea"/>
              </a:rPr>
              <a:t>side</a:t>
            </a:r>
          </a:p>
          <a:p>
            <a:r>
              <a:rPr kumimoji="1" lang="en-US" altLang="ja-JP" sz="2100" b="1" dirty="0" smtClean="0">
                <a:solidFill>
                  <a:srgbClr val="FFFF00"/>
                </a:solidFill>
                <a:effectLst>
                  <a:outerShdw blurRad="38100" dist="38100" dir="2700000" algn="tl">
                    <a:srgbClr val="000000">
                      <a:alpha val="43137"/>
                    </a:srgbClr>
                  </a:outerShdw>
                </a:effectLst>
                <a:latin typeface="+mn-ea"/>
              </a:rPr>
              <a:t>(with chassis)</a:t>
            </a:r>
          </a:p>
        </p:txBody>
      </p:sp>
      <p:cxnSp>
        <p:nvCxnSpPr>
          <p:cNvPr id="12" name="直線矢印コネクタ 11"/>
          <p:cNvCxnSpPr/>
          <p:nvPr/>
        </p:nvCxnSpPr>
        <p:spPr bwMode="auto">
          <a:xfrm flipH="1" flipV="1">
            <a:off x="6236595" y="5480358"/>
            <a:ext cx="1412551" cy="133168"/>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flipV="1">
            <a:off x="6192726" y="4653136"/>
            <a:ext cx="442012" cy="182521"/>
          </a:xfrm>
          <a:prstGeom prst="straightConnector1">
            <a:avLst/>
          </a:prstGeom>
          <a:solidFill>
            <a:schemeClr val="accent1"/>
          </a:solidFill>
          <a:ln w="12700" cap="flat" cmpd="sng" algn="ctr">
            <a:solidFill>
              <a:schemeClr val="accent1">
                <a:lumMod val="40000"/>
                <a:lumOff val="60000"/>
              </a:schemeClr>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6022207" y="4184213"/>
            <a:ext cx="843501" cy="523220"/>
          </a:xfrm>
          <a:prstGeom prst="rect">
            <a:avLst/>
          </a:prstGeom>
          <a:noFill/>
        </p:spPr>
        <p:txBody>
          <a:bodyPr wrap="none" rtlCol="0">
            <a:spAutoFit/>
          </a:bodyPr>
          <a:lstStyle/>
          <a:p>
            <a:r>
              <a:rPr kumimoji="1" lang="en-US" altLang="ja-JP" sz="1400" b="1" dirty="0" smtClean="0">
                <a:solidFill>
                  <a:srgbClr val="FFFF00"/>
                </a:solidFill>
                <a:effectLst>
                  <a:outerShdw blurRad="38100" dist="38100" dir="2700000" algn="tl">
                    <a:srgbClr val="000000">
                      <a:alpha val="43137"/>
                    </a:srgbClr>
                  </a:outerShdw>
                </a:effectLst>
                <a:latin typeface="+mn-ea"/>
              </a:rPr>
              <a:t>Distance</a:t>
            </a:r>
          </a:p>
          <a:p>
            <a:r>
              <a:rPr kumimoji="1" lang="en-US" altLang="ja-JP" sz="1400" b="1" dirty="0" smtClean="0">
                <a:solidFill>
                  <a:srgbClr val="FFFF00"/>
                </a:solidFill>
                <a:effectLst>
                  <a:outerShdw blurRad="38100" dist="38100" dir="2700000" algn="tl">
                    <a:srgbClr val="000000">
                      <a:alpha val="43137"/>
                    </a:srgbClr>
                  </a:outerShdw>
                </a:effectLst>
                <a:latin typeface="+mn-ea"/>
              </a:rPr>
              <a:t>40 mm</a:t>
            </a:r>
            <a:endParaRPr kumimoji="1" lang="ja-JP" altLang="en-US" sz="1400" b="1" dirty="0">
              <a:solidFill>
                <a:srgbClr val="FFFF00"/>
              </a:solidFill>
              <a:effectLst>
                <a:outerShdw blurRad="38100" dist="38100" dir="2700000" algn="tl">
                  <a:srgbClr val="000000">
                    <a:alpha val="43137"/>
                  </a:srgbClr>
                </a:outerShdw>
              </a:effectLst>
              <a:latin typeface="+mn-ea"/>
            </a:endParaRPr>
          </a:p>
        </p:txBody>
      </p:sp>
      <p:grpSp>
        <p:nvGrpSpPr>
          <p:cNvPr id="19" name="グループ化 18"/>
          <p:cNvGrpSpPr/>
          <p:nvPr/>
        </p:nvGrpSpPr>
        <p:grpSpPr>
          <a:xfrm rot="10800000">
            <a:off x="2554991" y="3889693"/>
            <a:ext cx="360042" cy="208620"/>
            <a:chOff x="4644008" y="2651721"/>
            <a:chExt cx="720083" cy="417239"/>
          </a:xfrm>
        </p:grpSpPr>
        <p:sp>
          <p:nvSpPr>
            <p:cNvPr id="20" name="二等辺三角形 19"/>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 name="直線コネクタ 20"/>
            <p:cNvCxnSpPr>
              <a:stCxn id="20"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グループ化 21"/>
          <p:cNvGrpSpPr/>
          <p:nvPr/>
        </p:nvGrpSpPr>
        <p:grpSpPr>
          <a:xfrm>
            <a:off x="1114831" y="3889693"/>
            <a:ext cx="360042" cy="208620"/>
            <a:chOff x="4644008" y="2651721"/>
            <a:chExt cx="720083" cy="417239"/>
          </a:xfrm>
        </p:grpSpPr>
        <p:sp>
          <p:nvSpPr>
            <p:cNvPr id="23" name="二等辺三角形 22"/>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4" name="直線コネクタ 23"/>
            <p:cNvCxnSpPr>
              <a:stCxn id="23"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直線矢印コネクタ 24"/>
          <p:cNvCxnSpPr/>
          <p:nvPr/>
        </p:nvCxnSpPr>
        <p:spPr bwMode="auto">
          <a:xfrm>
            <a:off x="1404762" y="3527384"/>
            <a:ext cx="1137827" cy="0"/>
          </a:xfrm>
          <a:prstGeom prst="straightConnector1">
            <a:avLst/>
          </a:prstGeom>
          <a:solidFill>
            <a:schemeClr val="accent1"/>
          </a:solidFill>
          <a:ln w="12700"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1664936" y="3111351"/>
            <a:ext cx="724878" cy="461665"/>
          </a:xfrm>
          <a:prstGeom prst="rect">
            <a:avLst/>
          </a:prstGeom>
          <a:noFill/>
        </p:spPr>
        <p:txBody>
          <a:bodyPr wrap="none" rtlCol="0">
            <a:spAutoFit/>
          </a:bodyPr>
          <a:lstStyle/>
          <a:p>
            <a:r>
              <a:rPr kumimoji="1" lang="en-US" altLang="ja-JP" dirty="0" smtClean="0"/>
              <a:t>Distance</a:t>
            </a:r>
          </a:p>
          <a:p>
            <a:r>
              <a:rPr kumimoji="1" lang="en-US" altLang="ja-JP" dirty="0" smtClean="0"/>
              <a:t>40 mm</a:t>
            </a:r>
            <a:endParaRPr kumimoji="1" lang="ja-JP" altLang="en-US" dirty="0"/>
          </a:p>
        </p:txBody>
      </p:sp>
      <p:sp>
        <p:nvSpPr>
          <p:cNvPr id="27" name="平行四辺形 26"/>
          <p:cNvSpPr/>
          <p:nvPr/>
        </p:nvSpPr>
        <p:spPr bwMode="auto">
          <a:xfrm rot="16200000">
            <a:off x="2198344" y="3798846"/>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8" name="直線矢印コネクタ 27"/>
          <p:cNvCxnSpPr/>
          <p:nvPr/>
        </p:nvCxnSpPr>
        <p:spPr bwMode="auto">
          <a:xfrm>
            <a:off x="2370529" y="4299866"/>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flipV="1">
            <a:off x="2346119" y="3572162"/>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rot="16200000">
            <a:off x="1905286" y="366146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1" name="テキスト ボックス 30"/>
          <p:cNvSpPr txBox="1"/>
          <p:nvPr/>
        </p:nvSpPr>
        <p:spPr>
          <a:xfrm>
            <a:off x="2413966" y="449364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2" name="テキスト ボックス 31"/>
          <p:cNvSpPr txBox="1"/>
          <p:nvPr/>
        </p:nvSpPr>
        <p:spPr>
          <a:xfrm>
            <a:off x="3012889" y="3090375"/>
            <a:ext cx="1136486" cy="463380"/>
          </a:xfrm>
          <a:prstGeom prst="rect">
            <a:avLst/>
          </a:prstGeom>
          <a:noFill/>
        </p:spPr>
        <p:txBody>
          <a:bodyPr wrap="square" rtlCol="0">
            <a:spAutoFit/>
          </a:bodyPr>
          <a:lstStyle/>
          <a:p>
            <a:r>
              <a:rPr kumimoji="1" lang="en-US" altLang="ja-JP" dirty="0" smtClean="0">
                <a:solidFill>
                  <a:schemeClr val="accent1"/>
                </a:solidFill>
              </a:rPr>
              <a:t>Measurement area</a:t>
            </a:r>
            <a:r>
              <a:rPr kumimoji="1" lang="ja-JP" altLang="en-US" dirty="0" smtClean="0">
                <a:solidFill>
                  <a:schemeClr val="accent1"/>
                </a:solidFill>
              </a:rPr>
              <a:t>*</a:t>
            </a:r>
            <a:endParaRPr kumimoji="1" lang="ja-JP" altLang="en-US" dirty="0">
              <a:solidFill>
                <a:schemeClr val="accent1"/>
              </a:solidFill>
            </a:endParaRPr>
          </a:p>
        </p:txBody>
      </p:sp>
      <p:cxnSp>
        <p:nvCxnSpPr>
          <p:cNvPr id="33" name="曲線コネクタ 32"/>
          <p:cNvCxnSpPr/>
          <p:nvPr/>
        </p:nvCxnSpPr>
        <p:spPr bwMode="auto">
          <a:xfrm rot="10800000" flipV="1">
            <a:off x="2670409" y="3322065"/>
            <a:ext cx="342480" cy="356234"/>
          </a:xfrm>
          <a:prstGeom prst="curvedConnector2">
            <a:avLst/>
          </a:prstGeom>
          <a:solidFill>
            <a:schemeClr val="accent1"/>
          </a:solidFill>
          <a:ln w="3175"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3031443" y="3742830"/>
            <a:ext cx="781933" cy="461519"/>
          </a:xfrm>
          <a:prstGeom prst="rect">
            <a:avLst/>
          </a:prstGeom>
          <a:noFill/>
        </p:spPr>
        <p:txBody>
          <a:bodyPr wrap="square" rtlCol="0">
            <a:spAutoFit/>
          </a:bodyPr>
          <a:lstStyle/>
          <a:p>
            <a:r>
              <a:rPr kumimoji="1" lang="en-US" altLang="ja-JP" i="1" dirty="0" smtClean="0"/>
              <a:t>Portable device</a:t>
            </a:r>
            <a:endParaRPr kumimoji="1" lang="ja-JP" altLang="en-US" i="1" dirty="0"/>
          </a:p>
        </p:txBody>
      </p:sp>
      <p:sp>
        <p:nvSpPr>
          <p:cNvPr id="35" name="テキスト ボックス 34"/>
          <p:cNvSpPr txBox="1"/>
          <p:nvPr/>
        </p:nvSpPr>
        <p:spPr>
          <a:xfrm>
            <a:off x="1068084" y="4052145"/>
            <a:ext cx="535724" cy="276999"/>
          </a:xfrm>
          <a:prstGeom prst="rect">
            <a:avLst/>
          </a:prstGeom>
          <a:noFill/>
        </p:spPr>
        <p:txBody>
          <a:bodyPr wrap="none" rtlCol="0">
            <a:spAutoFit/>
          </a:bodyPr>
          <a:lstStyle/>
          <a:p>
            <a:r>
              <a:rPr kumimoji="1" lang="en-US" altLang="ja-JP" i="1" dirty="0"/>
              <a:t>Kiosk</a:t>
            </a:r>
            <a:endParaRPr kumimoji="1" lang="ja-JP" altLang="en-US" i="1" dirty="0"/>
          </a:p>
        </p:txBody>
      </p:sp>
      <p:sp>
        <p:nvSpPr>
          <p:cNvPr id="36" name="正方形/長方形 35"/>
          <p:cNvSpPr/>
          <p:nvPr/>
        </p:nvSpPr>
        <p:spPr bwMode="auto">
          <a:xfrm>
            <a:off x="1060809" y="4868503"/>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7" name="円/楕円 36"/>
          <p:cNvSpPr/>
          <p:nvPr/>
        </p:nvSpPr>
        <p:spPr bwMode="auto">
          <a:xfrm>
            <a:off x="2762158"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1261156"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2462911" y="5168387"/>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0" name="テキスト ボックス 39"/>
          <p:cNvSpPr txBox="1"/>
          <p:nvPr/>
        </p:nvSpPr>
        <p:spPr>
          <a:xfrm>
            <a:off x="1079315" y="5168387"/>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grpSp>
        <p:nvGrpSpPr>
          <p:cNvPr id="41" name="グループ化 40"/>
          <p:cNvGrpSpPr/>
          <p:nvPr/>
        </p:nvGrpSpPr>
        <p:grpSpPr>
          <a:xfrm>
            <a:off x="280971" y="3950826"/>
            <a:ext cx="717588" cy="756635"/>
            <a:chOff x="401618" y="3642601"/>
            <a:chExt cx="717588" cy="756635"/>
          </a:xfrm>
        </p:grpSpPr>
        <p:cxnSp>
          <p:nvCxnSpPr>
            <p:cNvPr id="42" name="直線矢印コネクタ 41"/>
            <p:cNvCxnSpPr/>
            <p:nvPr/>
          </p:nvCxnSpPr>
          <p:spPr bwMode="auto">
            <a:xfrm flipV="1">
              <a:off x="528416" y="4016226"/>
              <a:ext cx="288032" cy="2880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V="1">
              <a:off x="528416" y="3911639"/>
              <a:ext cx="0" cy="40156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530797" y="4309020"/>
              <a:ext cx="4320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p:cNvSpPr txBox="1"/>
            <p:nvPr/>
          </p:nvSpPr>
          <p:spPr>
            <a:xfrm>
              <a:off x="692632" y="3773139"/>
              <a:ext cx="253596" cy="276999"/>
            </a:xfrm>
            <a:prstGeom prst="rect">
              <a:avLst/>
            </a:prstGeom>
            <a:noFill/>
          </p:spPr>
          <p:txBody>
            <a:bodyPr wrap="none" rtlCol="0">
              <a:spAutoFit/>
            </a:bodyPr>
            <a:lstStyle/>
            <a:p>
              <a:r>
                <a:rPr kumimoji="1" lang="en-US" altLang="ja-JP" i="1" dirty="0"/>
                <a:t>x</a:t>
              </a:r>
              <a:endParaRPr kumimoji="1" lang="ja-JP" altLang="en-US" i="1" dirty="0"/>
            </a:p>
          </p:txBody>
        </p:sp>
        <p:sp>
          <p:nvSpPr>
            <p:cNvPr id="46" name="テキスト ボックス 45"/>
            <p:cNvSpPr txBox="1"/>
            <p:nvPr/>
          </p:nvSpPr>
          <p:spPr>
            <a:xfrm>
              <a:off x="401618" y="3642601"/>
              <a:ext cx="253596" cy="276999"/>
            </a:xfrm>
            <a:prstGeom prst="rect">
              <a:avLst/>
            </a:prstGeom>
            <a:noFill/>
          </p:spPr>
          <p:txBody>
            <a:bodyPr wrap="none" rtlCol="0">
              <a:spAutoFit/>
            </a:bodyPr>
            <a:lstStyle/>
            <a:p>
              <a:r>
                <a:rPr kumimoji="1" lang="en-US" altLang="ja-JP" i="1" dirty="0" smtClean="0"/>
                <a:t>y</a:t>
              </a:r>
              <a:endParaRPr kumimoji="1" lang="ja-JP" altLang="en-US" i="1" dirty="0"/>
            </a:p>
          </p:txBody>
        </p:sp>
        <p:sp>
          <p:nvSpPr>
            <p:cNvPr id="47" name="テキスト ボックス 46"/>
            <p:cNvSpPr txBox="1"/>
            <p:nvPr/>
          </p:nvSpPr>
          <p:spPr>
            <a:xfrm>
              <a:off x="875228" y="4122237"/>
              <a:ext cx="243978" cy="276999"/>
            </a:xfrm>
            <a:prstGeom prst="rect">
              <a:avLst/>
            </a:prstGeom>
            <a:noFill/>
          </p:spPr>
          <p:txBody>
            <a:bodyPr wrap="none" rtlCol="0">
              <a:spAutoFit/>
            </a:bodyPr>
            <a:lstStyle/>
            <a:p>
              <a:r>
                <a:rPr kumimoji="1" lang="en-US" altLang="ja-JP" i="1" dirty="0"/>
                <a:t>z</a:t>
              </a:r>
              <a:endParaRPr kumimoji="1" lang="ja-JP" altLang="en-US" i="1" dirty="0"/>
            </a:p>
          </p:txBody>
        </p:sp>
      </p:grpSp>
      <p:sp>
        <p:nvSpPr>
          <p:cNvPr id="48" name="フリーフォーム 47"/>
          <p:cNvSpPr/>
          <p:nvPr/>
        </p:nvSpPr>
        <p:spPr bwMode="auto">
          <a:xfrm>
            <a:off x="2822125" y="3982271"/>
            <a:ext cx="425242"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Lst>
            <a:ahLst/>
            <a:cxnLst>
              <a:cxn ang="0">
                <a:pos x="connsiteX0" y="connsiteY0"/>
              </a:cxn>
              <a:cxn ang="0">
                <a:pos x="connsiteX1" y="connsiteY1"/>
              </a:cxn>
              <a:cxn ang="0">
                <a:pos x="connsiteX2" y="connsiteY2"/>
              </a:cxn>
              <a:cxn ang="0">
                <a:pos x="connsiteX3" y="connsiteY3"/>
              </a:cxn>
            </a:cxnLst>
            <a:rect l="l" t="t" r="r" b="b"/>
            <a:pathLst>
              <a:path w="582240" h="1199626">
                <a:moveTo>
                  <a:pt x="117446" y="0"/>
                </a:moveTo>
                <a:cubicBezTo>
                  <a:pt x="241882" y="133525"/>
                  <a:pt x="546683" y="281032"/>
                  <a:pt x="578841" y="411061"/>
                </a:cubicBezTo>
                <a:cubicBezTo>
                  <a:pt x="610999" y="541090"/>
                  <a:pt x="406866" y="648749"/>
                  <a:pt x="310393" y="780176"/>
                </a:cubicBezTo>
                <a:cubicBezTo>
                  <a:pt x="213920" y="911603"/>
                  <a:pt x="67811" y="1055615"/>
                  <a:pt x="0" y="1199626"/>
                </a:cubicBezTo>
              </a:path>
            </a:pathLst>
          </a:custGeom>
          <a:no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9" name="曲線コネクタ 48"/>
          <p:cNvCxnSpPr>
            <a:stCxn id="38" idx="0"/>
          </p:cNvCxnSpPr>
          <p:nvPr/>
        </p:nvCxnSpPr>
        <p:spPr bwMode="auto">
          <a:xfrm rot="16200000" flipV="1">
            <a:off x="700344" y="4412072"/>
            <a:ext cx="1047312" cy="218329"/>
          </a:xfrm>
          <a:prstGeom prst="curvedConnector3">
            <a:avLst>
              <a:gd name="adj1" fmla="val 50000"/>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469627" y="2852936"/>
            <a:ext cx="1725152" cy="307777"/>
          </a:xfrm>
          <a:prstGeom prst="rect">
            <a:avLst/>
          </a:prstGeom>
          <a:noFill/>
        </p:spPr>
        <p:txBody>
          <a:bodyPr wrap="none" rtlCol="0">
            <a:spAutoFit/>
          </a:bodyPr>
          <a:lstStyle/>
          <a:p>
            <a:r>
              <a:rPr kumimoji="1" lang="en-US" altLang="ja-JP" sz="1400" dirty="0" smtClean="0"/>
              <a:t>System configuration</a:t>
            </a:r>
            <a:endParaRPr kumimoji="1" lang="ja-JP" altLang="en-US" sz="1400" dirty="0"/>
          </a:p>
        </p:txBody>
      </p:sp>
      <p:sp>
        <p:nvSpPr>
          <p:cNvPr id="59" name="テキスト ボックス 58"/>
          <p:cNvSpPr txBox="1"/>
          <p:nvPr/>
        </p:nvSpPr>
        <p:spPr>
          <a:xfrm>
            <a:off x="335162" y="5553448"/>
            <a:ext cx="3588766" cy="830997"/>
          </a:xfrm>
          <a:prstGeom prst="rect">
            <a:avLst/>
          </a:prstGeom>
          <a:noFill/>
        </p:spPr>
        <p:txBody>
          <a:bodyPr wrap="square" rtlCol="0">
            <a:spAutoFit/>
          </a:bodyPr>
          <a:lstStyle/>
          <a:p>
            <a:pPr algn="just"/>
            <a:r>
              <a:rPr kumimoji="1" lang="ja-JP" altLang="en-US" dirty="0" smtClean="0"/>
              <a:t>*</a:t>
            </a:r>
            <a:r>
              <a:rPr kumimoji="1" lang="en-US" altLang="ja-JP" dirty="0" smtClean="0"/>
              <a:t> The antenna in the portable device side is moved around within the square area and a number of impulse responses was measured. The responses are averaged along this area to get the power delay profile.</a:t>
            </a:r>
            <a:endParaRPr kumimoji="1" lang="ja-JP" altLang="en-US" dirty="0"/>
          </a:p>
        </p:txBody>
      </p:sp>
    </p:spTree>
    <p:extLst>
      <p:ext uri="{BB962C8B-B14F-4D97-AF65-F5344CB8AC3E}">
        <p14:creationId xmlns:p14="http://schemas.microsoft.com/office/powerpoint/2010/main" val="3843542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kumimoji="1" lang="en-US" altLang="ja-JP" dirty="0" smtClean="0"/>
              <a:t>hannel </a:t>
            </a:r>
            <a:r>
              <a:rPr lang="en-US" altLang="ja-JP" dirty="0" smtClean="0"/>
              <a:t>m</a:t>
            </a:r>
            <a:r>
              <a:rPr kumimoji="1" lang="en-US" altLang="ja-JP" dirty="0" smtClean="0"/>
              <a:t>easurement and parameter extraction </a:t>
            </a:r>
            <a:r>
              <a:rPr lang="en-US" altLang="ja-JP" dirty="0" smtClean="0"/>
              <a:t>procedure</a:t>
            </a:r>
            <a:endParaRPr kumimoji="1" lang="ja-JP" altLang="en-US" dirty="0"/>
          </a:p>
        </p:txBody>
      </p:sp>
      <p:sp>
        <p:nvSpPr>
          <p:cNvPr id="6" name="テキスト ボックス 5"/>
          <p:cNvSpPr txBox="1"/>
          <p:nvPr/>
        </p:nvSpPr>
        <p:spPr>
          <a:xfrm>
            <a:off x="2553653" y="3446872"/>
            <a:ext cx="1084013" cy="646331"/>
          </a:xfrm>
          <a:prstGeom prst="rect">
            <a:avLst/>
          </a:prstGeom>
          <a:noFill/>
        </p:spPr>
        <p:txBody>
          <a:bodyPr wrap="square" rtlCol="0">
            <a:spAutoFit/>
          </a:bodyPr>
          <a:lstStyle/>
          <a:p>
            <a:r>
              <a:rPr kumimoji="1" lang="en-US" altLang="ja-JP" b="1" dirty="0"/>
              <a:t>F</a:t>
            </a:r>
            <a:r>
              <a:rPr kumimoji="1" lang="en-US" altLang="ja-JP" b="1" dirty="0" smtClean="0"/>
              <a:t>requency domain measurement</a:t>
            </a:r>
          </a:p>
        </p:txBody>
      </p:sp>
      <p:grpSp>
        <p:nvGrpSpPr>
          <p:cNvPr id="10" name="グループ化 9"/>
          <p:cNvGrpSpPr/>
          <p:nvPr/>
        </p:nvGrpSpPr>
        <p:grpSpPr>
          <a:xfrm rot="10800000">
            <a:off x="1848856" y="3972245"/>
            <a:ext cx="360042" cy="208620"/>
            <a:chOff x="4644008" y="2651721"/>
            <a:chExt cx="720083" cy="417239"/>
          </a:xfrm>
        </p:grpSpPr>
        <p:sp>
          <p:nvSpPr>
            <p:cNvPr id="7" name="二等辺三角形 6"/>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9" name="直線コネクタ 8"/>
            <p:cNvCxnSpPr>
              <a:stCxn id="7"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 name="グループ化 10"/>
          <p:cNvGrpSpPr/>
          <p:nvPr/>
        </p:nvGrpSpPr>
        <p:grpSpPr>
          <a:xfrm>
            <a:off x="595611" y="3972245"/>
            <a:ext cx="360042" cy="208620"/>
            <a:chOff x="4644008" y="2651721"/>
            <a:chExt cx="720083" cy="417239"/>
          </a:xfrm>
        </p:grpSpPr>
        <p:sp>
          <p:nvSpPr>
            <p:cNvPr id="12" name="二等辺三角形 11"/>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 name="直線コネクタ 12"/>
            <p:cNvCxnSpPr>
              <a:stCxn id="12"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平行四辺形 16"/>
          <p:cNvSpPr/>
          <p:nvPr/>
        </p:nvSpPr>
        <p:spPr bwMode="auto">
          <a:xfrm rot="16200000">
            <a:off x="1492209" y="3881398"/>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 name="直線矢印コネクタ 17"/>
          <p:cNvCxnSpPr/>
          <p:nvPr/>
        </p:nvCxnSpPr>
        <p:spPr bwMode="auto">
          <a:xfrm>
            <a:off x="1664394" y="4382418"/>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V="1">
            <a:off x="1639984" y="3654714"/>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rot="16200000">
            <a:off x="1199151" y="3744021"/>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23" name="テキスト ボックス 22"/>
          <p:cNvSpPr txBox="1"/>
          <p:nvPr/>
        </p:nvSpPr>
        <p:spPr>
          <a:xfrm>
            <a:off x="1426332" y="4471096"/>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7" name="正方形/長方形 36"/>
          <p:cNvSpPr/>
          <p:nvPr/>
        </p:nvSpPr>
        <p:spPr bwMode="auto">
          <a:xfrm>
            <a:off x="354674" y="4951055"/>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8" name="円/楕円 37"/>
          <p:cNvSpPr/>
          <p:nvPr/>
        </p:nvSpPr>
        <p:spPr bwMode="auto">
          <a:xfrm>
            <a:off x="2056023"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555021"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テキスト ボックス 41"/>
          <p:cNvSpPr txBox="1"/>
          <p:nvPr/>
        </p:nvSpPr>
        <p:spPr>
          <a:xfrm>
            <a:off x="1756776" y="5250939"/>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3" name="テキスト ボックス 42"/>
          <p:cNvSpPr txBox="1"/>
          <p:nvPr/>
        </p:nvSpPr>
        <p:spPr>
          <a:xfrm>
            <a:off x="373180" y="5250939"/>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sp>
        <p:nvSpPr>
          <p:cNvPr id="57" name="テキスト ボックス 56"/>
          <p:cNvSpPr txBox="1"/>
          <p:nvPr/>
        </p:nvSpPr>
        <p:spPr>
          <a:xfrm>
            <a:off x="395171" y="2348880"/>
            <a:ext cx="5472973" cy="400110"/>
          </a:xfrm>
          <a:prstGeom prst="rect">
            <a:avLst/>
          </a:prstGeom>
          <a:noFill/>
        </p:spPr>
        <p:txBody>
          <a:bodyPr wrap="none" rtlCol="0">
            <a:spAutoFit/>
          </a:bodyPr>
          <a:lstStyle/>
          <a:p>
            <a:r>
              <a:rPr kumimoji="1" lang="en-US" altLang="ja-JP" sz="2000" dirty="0"/>
              <a:t>S</a:t>
            </a:r>
            <a:r>
              <a:rPr kumimoji="1" lang="en-US" altLang="ja-JP" sz="2000" dirty="0" smtClean="0"/>
              <a:t>imilar measurement to that described in the CMD.</a:t>
            </a:r>
            <a:endParaRPr kumimoji="1" lang="ja-JP" altLang="en-US" sz="2000" dirty="0"/>
          </a:p>
        </p:txBody>
      </p:sp>
      <p:sp>
        <p:nvSpPr>
          <p:cNvPr id="8" name="右矢印 7"/>
          <p:cNvSpPr/>
          <p:nvPr/>
        </p:nvSpPr>
        <p:spPr bwMode="auto">
          <a:xfrm>
            <a:off x="7092280" y="4410697"/>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5489465"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Time domain</a:t>
            </a:r>
          </a:p>
          <a:p>
            <a:r>
              <a:rPr kumimoji="1" lang="en-US" altLang="ja-JP" dirty="0" smtClean="0"/>
              <a:t>channel responses</a:t>
            </a:r>
          </a:p>
          <a:p>
            <a:r>
              <a:rPr kumimoji="1" lang="en-US" altLang="ja-JP" dirty="0" smtClean="0"/>
              <a:t>at thousands of points in the measurement area</a:t>
            </a:r>
            <a:endParaRPr kumimoji="1" lang="ja-JP" altLang="en-US" dirty="0"/>
          </a:p>
        </p:txBody>
      </p:sp>
      <p:sp>
        <p:nvSpPr>
          <p:cNvPr id="58" name="右矢印 57"/>
          <p:cNvSpPr/>
          <p:nvPr/>
        </p:nvSpPr>
        <p:spPr bwMode="auto">
          <a:xfrm>
            <a:off x="5076056" y="4416984"/>
            <a:ext cx="324036"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テキスト ボックス 18"/>
          <p:cNvSpPr txBox="1"/>
          <p:nvPr/>
        </p:nvSpPr>
        <p:spPr>
          <a:xfrm>
            <a:off x="6876256" y="3728065"/>
            <a:ext cx="912326" cy="276999"/>
          </a:xfrm>
          <a:prstGeom prst="rect">
            <a:avLst/>
          </a:prstGeom>
          <a:noFill/>
        </p:spPr>
        <p:txBody>
          <a:bodyPr wrap="square" rtlCol="0">
            <a:spAutoFit/>
          </a:bodyPr>
          <a:lstStyle/>
          <a:p>
            <a:r>
              <a:rPr kumimoji="1" lang="en-US" altLang="ja-JP" b="1" dirty="0" smtClean="0"/>
              <a:t>Averaging</a:t>
            </a:r>
            <a:endParaRPr kumimoji="1" lang="ja-JP" altLang="en-US" b="1" dirty="0"/>
          </a:p>
        </p:txBody>
      </p:sp>
      <p:sp>
        <p:nvSpPr>
          <p:cNvPr id="59" name="テキスト ボックス 58"/>
          <p:cNvSpPr txBox="1"/>
          <p:nvPr/>
        </p:nvSpPr>
        <p:spPr>
          <a:xfrm>
            <a:off x="3491880"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Frequency domain</a:t>
            </a:r>
          </a:p>
          <a:p>
            <a:r>
              <a:rPr kumimoji="1" lang="en-US" altLang="ja-JP" dirty="0" smtClean="0"/>
              <a:t>channel responses (S</a:t>
            </a:r>
            <a:r>
              <a:rPr kumimoji="1" lang="en-US" altLang="ja-JP" baseline="-25000" dirty="0" smtClean="0"/>
              <a:t>21</a:t>
            </a:r>
            <a:r>
              <a:rPr kumimoji="1" lang="en-US" altLang="ja-JP" dirty="0" smtClean="0"/>
              <a:t>)</a:t>
            </a:r>
            <a:r>
              <a:rPr kumimoji="1" lang="ja-JP" altLang="en-US" dirty="0"/>
              <a:t> </a:t>
            </a:r>
            <a:r>
              <a:rPr kumimoji="1" lang="en-US" altLang="ja-JP" dirty="0" smtClean="0"/>
              <a:t>at thousands of points in the measurement area</a:t>
            </a:r>
            <a:endParaRPr kumimoji="1" lang="ja-JP" altLang="en-US" dirty="0"/>
          </a:p>
        </p:txBody>
      </p:sp>
      <p:sp>
        <p:nvSpPr>
          <p:cNvPr id="21" name="フリーフォーム 20"/>
          <p:cNvSpPr/>
          <p:nvPr/>
        </p:nvSpPr>
        <p:spPr bwMode="auto">
          <a:xfrm>
            <a:off x="2115990" y="4064823"/>
            <a:ext cx="235614"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Lst>
            <a:ahLst/>
            <a:cxnLst>
              <a:cxn ang="0">
                <a:pos x="connsiteX0" y="connsiteY0"/>
              </a:cxn>
              <a:cxn ang="0">
                <a:pos x="connsiteX1" y="connsiteY1"/>
              </a:cxn>
              <a:cxn ang="0">
                <a:pos x="connsiteX2" y="connsiteY2"/>
              </a:cxn>
            </a:cxnLst>
            <a:rect l="l" t="t" r="r" b="b"/>
            <a:pathLst>
              <a:path w="322602" h="1199626">
                <a:moveTo>
                  <a:pt x="117446" y="0"/>
                </a:moveTo>
                <a:cubicBezTo>
                  <a:pt x="333772" y="66413"/>
                  <a:pt x="334233" y="303401"/>
                  <a:pt x="314659" y="503339"/>
                </a:cubicBezTo>
                <a:cubicBezTo>
                  <a:pt x="295085" y="703277"/>
                  <a:pt x="120592" y="1035342"/>
                  <a:pt x="0"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右矢印 65"/>
          <p:cNvSpPr/>
          <p:nvPr/>
        </p:nvSpPr>
        <p:spPr bwMode="auto">
          <a:xfrm>
            <a:off x="2855156" y="4416984"/>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7" name="テキスト ボックス 66"/>
          <p:cNvSpPr txBox="1"/>
          <p:nvPr/>
        </p:nvSpPr>
        <p:spPr>
          <a:xfrm>
            <a:off x="5004048" y="3717032"/>
            <a:ext cx="569820" cy="276999"/>
          </a:xfrm>
          <a:prstGeom prst="rect">
            <a:avLst/>
          </a:prstGeom>
          <a:noFill/>
        </p:spPr>
        <p:txBody>
          <a:bodyPr wrap="square" rtlCol="0">
            <a:spAutoFit/>
          </a:bodyPr>
          <a:lstStyle/>
          <a:p>
            <a:r>
              <a:rPr kumimoji="1" lang="en-US" altLang="ja-JP" b="1" dirty="0" smtClean="0"/>
              <a:t>IFFT</a:t>
            </a:r>
            <a:endParaRPr kumimoji="1" lang="ja-JP" altLang="en-US" b="1" dirty="0"/>
          </a:p>
        </p:txBody>
      </p:sp>
      <p:sp>
        <p:nvSpPr>
          <p:cNvPr id="68" name="正方形/長方形 67"/>
          <p:cNvSpPr/>
          <p:nvPr/>
        </p:nvSpPr>
        <p:spPr>
          <a:xfrm>
            <a:off x="7596336" y="4055598"/>
            <a:ext cx="1403300" cy="1015663"/>
          </a:xfrm>
          <a:prstGeom prst="rect">
            <a:avLst/>
          </a:prstGeom>
          <a:solidFill>
            <a:schemeClr val="accent5">
              <a:lumMod val="20000"/>
              <a:lumOff val="80000"/>
            </a:schemeClr>
          </a:solidFill>
          <a:ln>
            <a:solidFill>
              <a:schemeClr val="tx1"/>
            </a:solidFill>
          </a:ln>
        </p:spPr>
        <p:txBody>
          <a:bodyPr wrap="square">
            <a:spAutoFit/>
          </a:bodyPr>
          <a:lstStyle/>
          <a:p>
            <a:r>
              <a:rPr kumimoji="1" lang="en-US" altLang="ja-JP" dirty="0"/>
              <a:t>Power delay profile </a:t>
            </a:r>
            <a:r>
              <a:rPr kumimoji="1" lang="en-US" altLang="ja-JP" dirty="0" smtClean="0"/>
              <a:t>(PDP):</a:t>
            </a:r>
          </a:p>
          <a:p>
            <a:r>
              <a:rPr kumimoji="1" lang="en-US" altLang="ja-JP" dirty="0" smtClean="0"/>
              <a:t>averaged </a:t>
            </a:r>
            <a:r>
              <a:rPr kumimoji="1" lang="en-US" altLang="ja-JP" dirty="0"/>
              <a:t>through </a:t>
            </a:r>
            <a:r>
              <a:rPr kumimoji="1" lang="en-US" altLang="ja-JP" dirty="0" smtClean="0"/>
              <a:t>the measurement area in x-y plane</a:t>
            </a:r>
          </a:p>
        </p:txBody>
      </p:sp>
      <p:sp>
        <p:nvSpPr>
          <p:cNvPr id="70" name="正方形/長方形 69"/>
          <p:cNvSpPr/>
          <p:nvPr/>
        </p:nvSpPr>
        <p:spPr bwMode="auto">
          <a:xfrm>
            <a:off x="208382" y="3212976"/>
            <a:ext cx="2376264" cy="2564807"/>
          </a:xfrm>
          <a:prstGeom prst="rect">
            <a:avLst/>
          </a:prstGeom>
          <a:no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1" name="テキスト ボックス 70"/>
          <p:cNvSpPr txBox="1"/>
          <p:nvPr/>
        </p:nvSpPr>
        <p:spPr>
          <a:xfrm>
            <a:off x="262425" y="3435282"/>
            <a:ext cx="699230" cy="276999"/>
          </a:xfrm>
          <a:prstGeom prst="rect">
            <a:avLst/>
          </a:prstGeom>
          <a:noFill/>
        </p:spPr>
        <p:txBody>
          <a:bodyPr wrap="none" rtlCol="0">
            <a:spAutoFit/>
          </a:bodyPr>
          <a:lstStyle/>
          <a:p>
            <a:r>
              <a:rPr kumimoji="1" lang="en-US" altLang="ja-JP" dirty="0" smtClean="0"/>
              <a:t>Channel</a:t>
            </a:r>
            <a:endParaRPr kumimoji="1" lang="ja-JP" altLang="en-US" dirty="0"/>
          </a:p>
        </p:txBody>
      </p:sp>
      <p:sp>
        <p:nvSpPr>
          <p:cNvPr id="73" name="フリーフォーム 72"/>
          <p:cNvSpPr/>
          <p:nvPr/>
        </p:nvSpPr>
        <p:spPr bwMode="auto">
          <a:xfrm flipH="1">
            <a:off x="417437" y="4064746"/>
            <a:ext cx="201202" cy="1126317"/>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 name="connsiteX0" fmla="*/ 0 w 382128"/>
              <a:gd name="connsiteY0" fmla="*/ 0 h 1199626"/>
              <a:gd name="connsiteX1" fmla="*/ 381691 w 382128"/>
              <a:gd name="connsiteY1" fmla="*/ 503339 h 1199626"/>
              <a:gd name="connsiteX2" fmla="*/ 67032 w 382128"/>
              <a:gd name="connsiteY2" fmla="*/ 1199626 h 1199626"/>
            </a:gdLst>
            <a:ahLst/>
            <a:cxnLst>
              <a:cxn ang="0">
                <a:pos x="connsiteX0" y="connsiteY0"/>
              </a:cxn>
              <a:cxn ang="0">
                <a:pos x="connsiteX1" y="connsiteY1"/>
              </a:cxn>
              <a:cxn ang="0">
                <a:pos x="connsiteX2" y="connsiteY2"/>
              </a:cxn>
            </a:cxnLst>
            <a:rect l="l" t="t" r="r" b="b"/>
            <a:pathLst>
              <a:path w="382128" h="1199626">
                <a:moveTo>
                  <a:pt x="0" y="0"/>
                </a:moveTo>
                <a:cubicBezTo>
                  <a:pt x="216326" y="66413"/>
                  <a:pt x="370519" y="303401"/>
                  <a:pt x="381691" y="503339"/>
                </a:cubicBezTo>
                <a:cubicBezTo>
                  <a:pt x="392863" y="703277"/>
                  <a:pt x="187624" y="1035342"/>
                  <a:pt x="67032"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4" name="テキスト ボックス 73"/>
          <p:cNvSpPr txBox="1"/>
          <p:nvPr/>
        </p:nvSpPr>
        <p:spPr>
          <a:xfrm>
            <a:off x="1578425" y="3200598"/>
            <a:ext cx="1074092" cy="461665"/>
          </a:xfrm>
          <a:prstGeom prst="rect">
            <a:avLst/>
          </a:prstGeom>
          <a:noFill/>
        </p:spPr>
        <p:txBody>
          <a:bodyPr wrap="square" rtlCol="0">
            <a:spAutoFit/>
          </a:bodyPr>
          <a:lstStyle/>
          <a:p>
            <a:r>
              <a:rPr kumimoji="1" lang="en-US" altLang="ja-JP" dirty="0" smtClean="0">
                <a:solidFill>
                  <a:schemeClr val="accent1"/>
                </a:solidFill>
              </a:rPr>
              <a:t>Measurement area</a:t>
            </a:r>
            <a:endParaRPr kumimoji="1" lang="ja-JP" altLang="en-US" dirty="0">
              <a:solidFill>
                <a:schemeClr val="accent1"/>
              </a:solidFill>
            </a:endParaRPr>
          </a:p>
        </p:txBody>
      </p:sp>
    </p:spTree>
    <p:extLst>
      <p:ext uri="{BB962C8B-B14F-4D97-AF65-F5344CB8AC3E}">
        <p14:creationId xmlns:p14="http://schemas.microsoft.com/office/powerpoint/2010/main" val="2924842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PDP and c</a:t>
            </a:r>
            <a:r>
              <a:rPr lang="en-US" altLang="ja-JP" dirty="0"/>
              <a:t>h</a:t>
            </a:r>
            <a:r>
              <a:rPr lang="en-US" altLang="ja-JP" dirty="0" smtClean="0"/>
              <a:t>annel model</a:t>
            </a:r>
            <a:endParaRPr kumimoji="1" lang="ja-JP" altLang="en-US" dirty="0"/>
          </a:p>
        </p:txBody>
      </p:sp>
      <p:graphicFrame>
        <p:nvGraphicFramePr>
          <p:cNvPr id="3" name="グラフ 2"/>
          <p:cNvGraphicFramePr>
            <a:graphicFrameLocks/>
          </p:cNvGraphicFramePr>
          <p:nvPr>
            <p:extLst>
              <p:ext uri="{D42A27DB-BD31-4B8C-83A1-F6EECF244321}">
                <p14:modId xmlns:p14="http://schemas.microsoft.com/office/powerpoint/2010/main" val="1454041600"/>
              </p:ext>
            </p:extLst>
          </p:nvPr>
        </p:nvGraphicFramePr>
        <p:xfrm>
          <a:off x="539552" y="2420888"/>
          <a:ext cx="3911839" cy="35901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表 3"/>
          <p:cNvGraphicFramePr>
            <a:graphicFrameLocks noGrp="1"/>
          </p:cNvGraphicFramePr>
          <p:nvPr>
            <p:extLst>
              <p:ext uri="{D42A27DB-BD31-4B8C-83A1-F6EECF244321}">
                <p14:modId xmlns:p14="http://schemas.microsoft.com/office/powerpoint/2010/main" val="705256760"/>
              </p:ext>
            </p:extLst>
          </p:nvPr>
        </p:nvGraphicFramePr>
        <p:xfrm>
          <a:off x="4692980" y="2603957"/>
          <a:ext cx="3672758" cy="3561342"/>
        </p:xfrm>
        <a:graphic>
          <a:graphicData uri="http://schemas.openxmlformats.org/drawingml/2006/table">
            <a:tbl>
              <a:tblPr>
                <a:tableStyleId>{8EC20E35-A176-4012-BC5E-935CFFF8708E}</a:tableStyleId>
              </a:tblPr>
              <a:tblGrid>
                <a:gridCol w="1025525"/>
                <a:gridCol w="977121"/>
                <a:gridCol w="814694"/>
                <a:gridCol w="855418"/>
              </a:tblGrid>
              <a:tr h="464625">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Sample#</a:t>
                      </a:r>
                    </a:p>
                    <a:p>
                      <a:pPr algn="ctr" fontAlgn="b"/>
                      <a:r>
                        <a:rPr lang="en-US" altLang="ja-JP" sz="1200" u="none" strike="noStrike" dirty="0" smtClean="0">
                          <a:effectLst/>
                          <a:latin typeface="Times New Roman" panose="02020603050405020304" pitchFamily="18" charset="0"/>
                          <a:cs typeface="Times New Roman" panose="02020603050405020304" pitchFamily="18" charset="0"/>
                        </a:rPr>
                        <a:t>(oversample=4)</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Time [</a:t>
                      </a:r>
                      <a:r>
                        <a:rPr lang="en-US" altLang="ja-JP" sz="1200" u="none" strike="noStrike" dirty="0" err="1" smtClean="0">
                          <a:effectLst/>
                          <a:latin typeface="Times New Roman" panose="02020603050405020304" pitchFamily="18" charset="0"/>
                          <a:cs typeface="Times New Roman" panose="02020603050405020304" pitchFamily="18" charset="0"/>
                        </a:rPr>
                        <a:t>nsec</a:t>
                      </a:r>
                      <a:r>
                        <a:rPr lang="en-US" altLang="ja-JP" sz="1200" u="none" strike="noStrike" dirty="0" smtClean="0">
                          <a:effectLst/>
                          <a:latin typeface="Times New Roman" panose="02020603050405020304" pitchFamily="18" charset="0"/>
                          <a:cs typeface="Times New Roman" panose="02020603050405020304" pitchFamily="18" charset="0"/>
                        </a:rPr>
                        <a:t>]</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Level[dB]</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Phase</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38209">
                <a:tc>
                  <a:txBody>
                    <a:bodyPr/>
                    <a:lstStyle/>
                    <a:p>
                      <a:pPr algn="ctr" fontAlgn="b"/>
                      <a:r>
                        <a:rPr lang="en-US" altLang="ja-JP" sz="1200" u="none" strike="noStrike" dirty="0">
                          <a:effectLst/>
                          <a:latin typeface="Times New Roman" panose="02020603050405020304" pitchFamily="18" charset="0"/>
                          <a:cs typeface="Times New Roman" panose="02020603050405020304" pitchFamily="18" charset="0"/>
                        </a:rPr>
                        <a:t>0</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altLang="ja-JP" sz="1200" u="none" strike="noStrike" dirty="0">
                          <a:effectLst/>
                          <a:latin typeface="Times New Roman" panose="02020603050405020304" pitchFamily="18" charset="0"/>
                          <a:cs typeface="Times New Roman" panose="02020603050405020304" pitchFamily="18" charset="0"/>
                        </a:rPr>
                        <a:t>0</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b"/>
                      <a:r>
                        <a:rPr lang="en-US" altLang="ja-JP" sz="1200" b="0" i="0" u="none" strike="noStrike">
                          <a:solidFill>
                            <a:srgbClr val="000000"/>
                          </a:solidFill>
                          <a:effectLst/>
                          <a:latin typeface="Times New Roman"/>
                        </a:rPr>
                        <a:t>0.00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0°</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38209">
                <a:tc>
                  <a:txBody>
                    <a:bodyPr/>
                    <a:lstStyle/>
                    <a:p>
                      <a:pPr algn="ctr" fontAlgn="b"/>
                      <a:r>
                        <a:rPr lang="en-US" altLang="ja-JP" sz="1200" u="none" strike="noStrike" dirty="0">
                          <a:effectLst/>
                          <a:latin typeface="Times New Roman" panose="02020603050405020304" pitchFamily="18" charset="0"/>
                          <a:cs typeface="Times New Roman" panose="02020603050405020304" pitchFamily="18" charset="0"/>
                        </a:rPr>
                        <a:t>1</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dirty="0">
                          <a:effectLst/>
                          <a:latin typeface="Times New Roman" panose="02020603050405020304" pitchFamily="18" charset="0"/>
                          <a:cs typeface="Times New Roman" panose="02020603050405020304" pitchFamily="18" charset="0"/>
                        </a:rPr>
                        <a:t>0.145</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-6.88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2</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0.29</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-13.24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dirty="0">
                          <a:effectLst/>
                          <a:latin typeface="Times New Roman" panose="02020603050405020304" pitchFamily="18" charset="0"/>
                          <a:cs typeface="Times New Roman" panose="02020603050405020304" pitchFamily="18" charset="0"/>
                        </a:rPr>
                        <a:t>3</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0.435</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dirty="0">
                          <a:solidFill>
                            <a:srgbClr val="000000"/>
                          </a:solidFill>
                          <a:effectLst/>
                          <a:latin typeface="Times New Roman"/>
                        </a:rPr>
                        <a:t>-25.37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4</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0.58</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-31.30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5</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0.725</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-40.77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6</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0.87</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-43.38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7</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dirty="0">
                          <a:effectLst/>
                          <a:latin typeface="Times New Roman" panose="02020603050405020304" pitchFamily="18" charset="0"/>
                          <a:cs typeface="Times New Roman" panose="02020603050405020304" pitchFamily="18" charset="0"/>
                        </a:rPr>
                        <a:t>1.015</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-49.56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8</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1.16</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-49.59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9</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1.305</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-49.06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10</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1.45</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-41.16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a:effectLst/>
                          <a:latin typeface="Times New Roman" panose="02020603050405020304" pitchFamily="18" charset="0"/>
                          <a:cs typeface="Times New Roman" panose="02020603050405020304" pitchFamily="18" charset="0"/>
                        </a:rPr>
                        <a:t>11</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a:effectLst/>
                          <a:latin typeface="Times New Roman" panose="02020603050405020304" pitchFamily="18" charset="0"/>
                          <a:cs typeface="Times New Roman" panose="02020603050405020304" pitchFamily="18" charset="0"/>
                        </a:rPr>
                        <a:t>1.595</a:t>
                      </a:r>
                      <a:endParaRPr lang="en-US" altLang="ja-JP" sz="1200" b="0" i="0" u="none" strike="noStrike">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a:solidFill>
                            <a:srgbClr val="000000"/>
                          </a:solidFill>
                          <a:effectLst/>
                          <a:latin typeface="Times New Roman"/>
                        </a:rPr>
                        <a:t>-52.24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238209">
                <a:tc>
                  <a:txBody>
                    <a:bodyPr/>
                    <a:lstStyle/>
                    <a:p>
                      <a:pPr algn="ctr" fontAlgn="b"/>
                      <a:r>
                        <a:rPr lang="en-US" altLang="ja-JP" sz="1200" u="none" strike="noStrike" dirty="0">
                          <a:effectLst/>
                          <a:latin typeface="Times New Roman" panose="02020603050405020304" pitchFamily="18" charset="0"/>
                          <a:cs typeface="Times New Roman" panose="02020603050405020304" pitchFamily="18" charset="0"/>
                        </a:rPr>
                        <a:t>12</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altLang="ja-JP" sz="1200" u="none" strike="noStrike" dirty="0">
                          <a:effectLst/>
                          <a:latin typeface="Times New Roman" panose="02020603050405020304" pitchFamily="18" charset="0"/>
                          <a:cs typeface="Times New Roman" panose="02020603050405020304" pitchFamily="18" charset="0"/>
                        </a:rPr>
                        <a:t>1.74</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b"/>
                      <a:r>
                        <a:rPr lang="en-US" altLang="ja-JP" sz="1200" b="0" i="0" u="none" strike="noStrike" dirty="0">
                          <a:solidFill>
                            <a:srgbClr val="000000"/>
                          </a:solidFill>
                          <a:effectLst/>
                          <a:latin typeface="Times New Roman"/>
                        </a:rPr>
                        <a:t>-50.72 </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200" u="none" strike="noStrike" dirty="0" smtClean="0">
                          <a:effectLst/>
                          <a:latin typeface="Times New Roman" panose="02020603050405020304" pitchFamily="18" charset="0"/>
                          <a:cs typeface="Times New Roman" panose="02020603050405020304" pitchFamily="18" charset="0"/>
                        </a:rPr>
                        <a:t>random</a:t>
                      </a:r>
                      <a:endParaRPr lang="en-US" altLang="ja-JP"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bl>
          </a:graphicData>
        </a:graphic>
      </p:graphicFrame>
      <p:sp>
        <p:nvSpPr>
          <p:cNvPr id="5" name="正方形/長方形 4"/>
          <p:cNvSpPr/>
          <p:nvPr/>
        </p:nvSpPr>
        <p:spPr>
          <a:xfrm>
            <a:off x="5796136" y="2071808"/>
            <a:ext cx="1826141" cy="415498"/>
          </a:xfrm>
          <a:prstGeom prst="rect">
            <a:avLst/>
          </a:prstGeom>
        </p:spPr>
        <p:txBody>
          <a:bodyPr wrap="none">
            <a:spAutoFit/>
          </a:bodyPr>
          <a:lstStyle/>
          <a:p>
            <a:r>
              <a:rPr kumimoji="1" lang="en-US" altLang="ja-JP" sz="2100" dirty="0" smtClean="0"/>
              <a:t>Channel model</a:t>
            </a:r>
            <a:endParaRPr lang="ja-JP" altLang="en-US" sz="2100" dirty="0"/>
          </a:p>
        </p:txBody>
      </p:sp>
      <p:sp>
        <p:nvSpPr>
          <p:cNvPr id="6" name="正方形/長方形 5"/>
          <p:cNvSpPr/>
          <p:nvPr/>
        </p:nvSpPr>
        <p:spPr>
          <a:xfrm>
            <a:off x="395536" y="2060848"/>
            <a:ext cx="4227055" cy="415498"/>
          </a:xfrm>
          <a:prstGeom prst="rect">
            <a:avLst/>
          </a:prstGeom>
        </p:spPr>
        <p:txBody>
          <a:bodyPr wrap="none">
            <a:spAutoFit/>
          </a:bodyPr>
          <a:lstStyle/>
          <a:p>
            <a:r>
              <a:rPr lang="en-US" altLang="ja-JP" sz="2100" dirty="0" smtClean="0"/>
              <a:t>PDP obtained from the measurement</a:t>
            </a:r>
            <a:endParaRPr lang="ja-JP" altLang="en-US" sz="2100" dirty="0"/>
          </a:p>
        </p:txBody>
      </p:sp>
    </p:spTree>
    <p:extLst>
      <p:ext uri="{BB962C8B-B14F-4D97-AF65-F5344CB8AC3E}">
        <p14:creationId xmlns:p14="http://schemas.microsoft.com/office/powerpoint/2010/main" val="230551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IEEE-P802_15</Template>
  <TotalTime>7478</TotalTime>
  <Words>1187</Words>
  <Application>Microsoft Office PowerPoint</Application>
  <PresentationFormat>画面に合わせる (4:3)</PresentationFormat>
  <Paragraphs>358</Paragraphs>
  <Slides>14</Slides>
  <Notes>8</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IEEE-P802_15</vt:lpstr>
      <vt:lpstr>数式</vt:lpstr>
      <vt:lpstr>PowerPoint プレゼンテーション</vt:lpstr>
      <vt:lpstr>Contents</vt:lpstr>
      <vt:lpstr>1. MIMO for high rate</vt:lpstr>
      <vt:lpstr>MIMO MCS</vt:lpstr>
      <vt:lpstr>Channel aggregation</vt:lpstr>
      <vt:lpstr>PHY frame structure design</vt:lpstr>
      <vt:lpstr>2. HRCP channel model HRCP channel measurement scenario</vt:lpstr>
      <vt:lpstr>Channel measurement and parameter extraction procedure</vt:lpstr>
      <vt:lpstr>PDP and channel model</vt:lpstr>
      <vt:lpstr>MIMO extension of channel model</vt:lpstr>
      <vt:lpstr>MIMO extension: how to make hji</vt:lpstr>
      <vt:lpstr>MIMO extension: Optimum element spacing</vt:lpstr>
      <vt:lpstr>PowerPoint プレゼンテーション</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139</cp:revision>
  <cp:lastPrinted>2015-07-10T00:15:04Z</cp:lastPrinted>
  <dcterms:created xsi:type="dcterms:W3CDTF">2014-04-18T03:44:09Z</dcterms:created>
  <dcterms:modified xsi:type="dcterms:W3CDTF">2015-07-10T02:54:56Z</dcterms:modified>
</cp:coreProperties>
</file>