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handoutMasterIdLst>
    <p:handoutMasterId r:id="rId23"/>
  </p:handoutMasterIdLst>
  <p:sldIdLst>
    <p:sldId id="287" r:id="rId2"/>
    <p:sldId id="264" r:id="rId3"/>
    <p:sldId id="311" r:id="rId4"/>
    <p:sldId id="312" r:id="rId5"/>
    <p:sldId id="313" r:id="rId6"/>
    <p:sldId id="314" r:id="rId7"/>
    <p:sldId id="315" r:id="rId8"/>
    <p:sldId id="294" r:id="rId9"/>
    <p:sldId id="324" r:id="rId10"/>
    <p:sldId id="295" r:id="rId11"/>
    <p:sldId id="317" r:id="rId12"/>
    <p:sldId id="316" r:id="rId13"/>
    <p:sldId id="319" r:id="rId14"/>
    <p:sldId id="320" r:id="rId15"/>
    <p:sldId id="321" r:id="rId16"/>
    <p:sldId id="322" r:id="rId17"/>
    <p:sldId id="289" r:id="rId18"/>
    <p:sldId id="290" r:id="rId19"/>
    <p:sldId id="293" r:id="rId20"/>
    <p:sldId id="274" r:id="rId2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100" d="100"/>
          <a:sy n="100" d="100"/>
        </p:scale>
        <p:origin x="-2032" y="-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3</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ABCDE03-AA07-5547-8ECA-0C5B0375BB5F}" type="slidenum">
              <a:rPr lang="en-US"/>
              <a:pPr/>
              <a:t>7</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&lt;July 2015&gt;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&lt;July 2015&gt;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&lt;July 2015&gt;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&lt;July 2015&gt;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15-0552-00-006T</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hyperlink" Target="https://tools.ietf.org/html/draft-ietf-6tisch-architecture-07"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8.xml.rels><?xml version="1.0" encoding="UTF-8" standalone="yes"?>
<Relationships xmlns="http://schemas.openxmlformats.org/package/2006/relationships"><Relationship Id="rId3" Type="http://schemas.openxmlformats.org/officeDocument/2006/relationships/hyperlink" Target="mailto:6tisch@ietf.org" TargetMode="External"/><Relationship Id="rId4" Type="http://schemas.openxmlformats.org/officeDocument/2006/relationships/hyperlink" Target="https://www.ietf.org/mailman/listinfo/6tisch" TargetMode="External"/><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9.xml.rels><?xml version="1.0" encoding="UTF-8" standalone="yes"?>
<Relationships xmlns="http://schemas.openxmlformats.org/package/2006/relationships"><Relationship Id="rId3" Type="http://schemas.openxmlformats.org/officeDocument/2006/relationships/hyperlink" Target="http://grouper.ieee.org/groups/802/15/pub/Subscribe.html" TargetMode="External"/><Relationship Id="rId4" Type="http://schemas.openxmlformats.org/officeDocument/2006/relationships/hyperlink" Target="stds-802-15-ig6t@listserv.ieee.org" TargetMode="External"/><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IG 6tisch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July 2015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14 July 2015</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IG 6tisch</a:t>
            </a:r>
            <a:r>
              <a:rPr lang="en-US" sz="1600" dirty="0" smtClean="0">
                <a:solidFill>
                  <a:srgbClr val="000000"/>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July 2015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July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2015&gt;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457200" y="457200"/>
            <a:ext cx="7772400" cy="990600"/>
          </a:xfrm>
        </p:spPr>
        <p:txBody>
          <a:bodyPr/>
          <a:lstStyle/>
          <a:p>
            <a:r>
              <a:rPr lang="en-US" b="1" dirty="0" smtClean="0">
                <a:latin typeface="Times New Roman" charset="0"/>
                <a:ea typeface="ＭＳ Ｐゴシック" charset="0"/>
                <a:cs typeface="ＭＳ Ｐゴシック" charset="0"/>
              </a:rPr>
              <a:t>6TISCH Minimal (r6) - Intent</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143000"/>
            <a:ext cx="8763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buClr>
                <a:srgbClr val="FF0000"/>
              </a:buClr>
            </a:pPr>
            <a:endParaRPr lang="en-US" sz="2000" b="1" dirty="0" smtClean="0"/>
          </a:p>
        </p:txBody>
      </p:sp>
      <p:sp>
        <p:nvSpPr>
          <p:cNvPr id="2" name="Rectangle 1"/>
          <p:cNvSpPr/>
          <p:nvPr/>
        </p:nvSpPr>
        <p:spPr>
          <a:xfrm>
            <a:off x="381000" y="1447800"/>
            <a:ext cx="8610600" cy="5262979"/>
          </a:xfrm>
          <a:prstGeom prst="rect">
            <a:avLst/>
          </a:prstGeom>
        </p:spPr>
        <p:txBody>
          <a:bodyPr wrap="square">
            <a:spAutoFit/>
          </a:bodyPr>
          <a:lstStyle/>
          <a:p>
            <a:r>
              <a:rPr lang="en-US" sz="2400" u="sng" dirty="0" smtClean="0"/>
              <a:t>Abstract</a:t>
            </a:r>
            <a:r>
              <a:rPr lang="en-US" sz="2400" dirty="0" smtClean="0"/>
              <a:t>: This </a:t>
            </a:r>
            <a:r>
              <a:rPr lang="en-US" sz="2400" dirty="0"/>
              <a:t>document describes the minimal set of rules to operate an </a:t>
            </a:r>
            <a:r>
              <a:rPr lang="en-US" sz="2400" dirty="0" smtClean="0"/>
              <a:t>IEEE 802.15.4e Time Slotted </a:t>
            </a:r>
            <a:r>
              <a:rPr lang="en-US" sz="2400" dirty="0"/>
              <a:t>Channel Hopping (TSCH) network.  This </a:t>
            </a:r>
            <a:r>
              <a:rPr lang="en-US" sz="2400" dirty="0" smtClean="0"/>
              <a:t>minimal </a:t>
            </a:r>
            <a:r>
              <a:rPr lang="en-US" sz="2400" dirty="0"/>
              <a:t>mode of operation can be used during network bootstrap, as a </a:t>
            </a:r>
            <a:r>
              <a:rPr lang="en-US" sz="2400" dirty="0" err="1"/>
              <a:t>fall</a:t>
            </a:r>
            <a:r>
              <a:rPr lang="en-US" sz="2400" dirty="0" err="1" smtClean="0"/>
              <a:t>-back</a:t>
            </a:r>
            <a:r>
              <a:rPr lang="en-US" sz="2400" dirty="0" smtClean="0"/>
              <a:t> </a:t>
            </a:r>
            <a:r>
              <a:rPr lang="en-US" sz="2400" dirty="0"/>
              <a:t>mode of operation when no dynamic scheduling solution </a:t>
            </a:r>
            <a:r>
              <a:rPr lang="en-US" sz="2400" dirty="0" smtClean="0"/>
              <a:t>is available </a:t>
            </a:r>
            <a:r>
              <a:rPr lang="en-US" sz="2400" dirty="0"/>
              <a:t>or functioning, or during early interoperability </a:t>
            </a:r>
            <a:r>
              <a:rPr lang="en-US" sz="2400" dirty="0" smtClean="0"/>
              <a:t>testing </a:t>
            </a:r>
            <a:r>
              <a:rPr lang="en-US" sz="2400" dirty="0"/>
              <a:t>and development</a:t>
            </a:r>
            <a:r>
              <a:rPr lang="en-US" sz="2400" dirty="0" smtClean="0"/>
              <a:t>.</a:t>
            </a:r>
          </a:p>
          <a:p>
            <a:endParaRPr lang="en-US" sz="2400" dirty="0" smtClean="0"/>
          </a:p>
          <a:p>
            <a:r>
              <a:rPr lang="en-US" sz="2400" dirty="0" smtClean="0"/>
              <a:t>Contents include: Minimal Schedule configuration, Enhanced Beacons configuration and content (Sync IE, TSCH Timeslot IE, Channel Hopping IE, Frame and Link IE), Acknowledgment (Ack/</a:t>
            </a:r>
            <a:r>
              <a:rPr lang="en-US" sz="2400" dirty="0" err="1" smtClean="0"/>
              <a:t>Nack</a:t>
            </a:r>
            <a:r>
              <a:rPr lang="en-US" sz="2400" dirty="0" smtClean="0"/>
              <a:t> time correction IE), Neighbor Information (Table, Time Source selection), Queues and Priorities, Security, RPL (RPL objective function, RPL configuration).</a:t>
            </a:r>
          </a:p>
          <a:p>
            <a:endParaRPr lang="en-US" sz="2400" dirty="0"/>
          </a:p>
        </p:txBody>
      </p:sp>
    </p:spTree>
    <p:extLst>
      <p:ext uri="{BB962C8B-B14F-4D97-AF65-F5344CB8AC3E}">
        <p14:creationId xmlns:p14="http://schemas.microsoft.com/office/powerpoint/2010/main" val="247174745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381000" y="609600"/>
            <a:ext cx="7772400" cy="990600"/>
          </a:xfrm>
        </p:spPr>
        <p:txBody>
          <a:bodyPr/>
          <a:lstStyle/>
          <a:p>
            <a:r>
              <a:rPr lang="en-US" b="1" dirty="0">
                <a:latin typeface="Times New Roman" charset="0"/>
                <a:ea typeface="ＭＳ Ｐゴシック" charset="0"/>
                <a:cs typeface="ＭＳ Ｐゴシック" charset="0"/>
              </a:rPr>
              <a:t>6TISCH Minimal Issues – References to 802.15.4</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143000"/>
            <a:ext cx="8763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buClr>
                <a:srgbClr val="FF0000"/>
              </a:buClr>
            </a:pPr>
            <a:endParaRPr lang="en-US" sz="2000" b="1" dirty="0" smtClean="0"/>
          </a:p>
        </p:txBody>
      </p:sp>
      <p:sp>
        <p:nvSpPr>
          <p:cNvPr id="2" name="Rectangle 1"/>
          <p:cNvSpPr/>
          <p:nvPr/>
        </p:nvSpPr>
        <p:spPr>
          <a:xfrm>
            <a:off x="381000" y="1676400"/>
            <a:ext cx="8305800" cy="4524315"/>
          </a:xfrm>
          <a:prstGeom prst="rect">
            <a:avLst/>
          </a:prstGeom>
        </p:spPr>
        <p:txBody>
          <a:bodyPr wrap="square">
            <a:spAutoFit/>
          </a:bodyPr>
          <a:lstStyle/>
          <a:p>
            <a:r>
              <a:rPr lang="en-US" sz="2400" dirty="0" smtClean="0"/>
              <a:t>Issue as to how to reference IEEE 802.15.4</a:t>
            </a:r>
          </a:p>
          <a:p>
            <a:pPr marL="342900" indent="-342900">
              <a:buFont typeface="Arial"/>
              <a:buChar char="•"/>
            </a:pPr>
            <a:r>
              <a:rPr lang="en-US" sz="2400" dirty="0" smtClean="0"/>
              <a:t>Initial text referred to subclause numbers of 802.15.4e and 802.15.4-2011</a:t>
            </a:r>
          </a:p>
          <a:p>
            <a:pPr marL="342900" indent="-342900">
              <a:buFont typeface="Arial"/>
              <a:buChar char="•"/>
            </a:pPr>
            <a:r>
              <a:rPr lang="en-US" sz="2400" dirty="0" smtClean="0"/>
              <a:t>Comment made to not reference subclause numbers</a:t>
            </a:r>
          </a:p>
          <a:p>
            <a:pPr marL="342900" indent="-342900">
              <a:buFont typeface="Arial"/>
              <a:buChar char="•"/>
            </a:pPr>
            <a:r>
              <a:rPr lang="en-US" sz="2400" dirty="0" smtClean="0"/>
              <a:t>Comment made to not call out 802.15.4e in the text, but put that information in the Normative Reference section</a:t>
            </a:r>
          </a:p>
          <a:p>
            <a:pPr marL="342900" indent="-342900">
              <a:buFont typeface="Arial"/>
              <a:buChar char="•"/>
            </a:pPr>
            <a:r>
              <a:rPr lang="en-US" sz="2400" dirty="0" smtClean="0"/>
              <a:t>Comment made to just state 802.15.4 without specifying a specific document e.g. 2011</a:t>
            </a:r>
          </a:p>
          <a:p>
            <a:pPr marL="800100" lvl="1" indent="-342900">
              <a:buFont typeface="Arial"/>
              <a:buChar char="•"/>
            </a:pPr>
            <a:r>
              <a:rPr lang="en-US" sz="2400" dirty="0" smtClean="0"/>
              <a:t>Significant push back from those who did not trust IEEE 802.15 as to backwards compatibility, i.e. what if IEEE 802.15 changed the revision and deleted critical portions of the text?</a:t>
            </a:r>
            <a:endParaRPr lang="en-US" sz="2400" dirty="0"/>
          </a:p>
        </p:txBody>
      </p:sp>
    </p:spTree>
    <p:extLst>
      <p:ext uri="{BB962C8B-B14F-4D97-AF65-F5344CB8AC3E}">
        <p14:creationId xmlns:p14="http://schemas.microsoft.com/office/powerpoint/2010/main" val="169581675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381000" y="609600"/>
            <a:ext cx="7772400" cy="990600"/>
          </a:xfrm>
        </p:spPr>
        <p:txBody>
          <a:bodyPr/>
          <a:lstStyle/>
          <a:p>
            <a:r>
              <a:rPr lang="en-US" b="1" dirty="0">
                <a:latin typeface="Times New Roman" charset="0"/>
                <a:ea typeface="ＭＳ Ｐゴシック" charset="0"/>
                <a:cs typeface="ＭＳ Ｐゴシック" charset="0"/>
              </a:rPr>
              <a:t>6TISCH Minimal Issues </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143000"/>
            <a:ext cx="8763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buClr>
                <a:srgbClr val="FF0000"/>
              </a:buClr>
            </a:pPr>
            <a:endParaRPr lang="en-US" sz="2000" b="1" dirty="0" smtClean="0"/>
          </a:p>
        </p:txBody>
      </p:sp>
      <p:sp>
        <p:nvSpPr>
          <p:cNvPr id="2" name="Rectangle 1"/>
          <p:cNvSpPr/>
          <p:nvPr/>
        </p:nvSpPr>
        <p:spPr>
          <a:xfrm>
            <a:off x="381000" y="1676400"/>
            <a:ext cx="8305800" cy="2308324"/>
          </a:xfrm>
          <a:prstGeom prst="rect">
            <a:avLst/>
          </a:prstGeom>
        </p:spPr>
        <p:txBody>
          <a:bodyPr wrap="square">
            <a:spAutoFit/>
          </a:bodyPr>
          <a:lstStyle/>
          <a:p>
            <a:r>
              <a:rPr lang="en-US" sz="2400" dirty="0" smtClean="0"/>
              <a:t>IEs: questions as to use of Header termination IEs due to confusion and disagreement with standard</a:t>
            </a:r>
          </a:p>
          <a:p>
            <a:r>
              <a:rPr lang="en-US" sz="2400" dirty="0" smtClean="0"/>
              <a:t>Bit Ordering: questions as to proper ordering of transmitted packets</a:t>
            </a:r>
          </a:p>
          <a:p>
            <a:r>
              <a:rPr lang="en-US" sz="2400" dirty="0" smtClean="0"/>
              <a:t>Security: issues with </a:t>
            </a:r>
            <a:r>
              <a:rPr lang="en-US" sz="2400" dirty="0" err="1" smtClean="0"/>
              <a:t>nonce’s</a:t>
            </a:r>
            <a:r>
              <a:rPr lang="en-US" sz="2400" dirty="0" smtClean="0"/>
              <a:t> use of short address and extended address</a:t>
            </a:r>
            <a:endParaRPr lang="en-US" sz="2400" dirty="0"/>
          </a:p>
        </p:txBody>
      </p:sp>
    </p:spTree>
    <p:extLst>
      <p:ext uri="{BB962C8B-B14F-4D97-AF65-F5344CB8AC3E}">
        <p14:creationId xmlns:p14="http://schemas.microsoft.com/office/powerpoint/2010/main" val="43605089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381000" y="609600"/>
            <a:ext cx="7772400" cy="990600"/>
          </a:xfrm>
        </p:spPr>
        <p:txBody>
          <a:bodyPr/>
          <a:lstStyle/>
          <a:p>
            <a:r>
              <a:rPr lang="en-US" b="1" dirty="0">
                <a:latin typeface="Times New Roman" charset="0"/>
                <a:ea typeface="ＭＳ Ｐゴシック" charset="0"/>
                <a:cs typeface="ＭＳ Ｐゴシック" charset="0"/>
              </a:rPr>
              <a:t>6TISCH </a:t>
            </a:r>
            <a:r>
              <a:rPr lang="en-US" b="1" dirty="0" smtClean="0">
                <a:latin typeface="Times New Roman" charset="0"/>
                <a:ea typeface="ＭＳ Ｐゴシック" charset="0"/>
                <a:cs typeface="ＭＳ Ｐゴシック" charset="0"/>
              </a:rPr>
              <a:t>Architecture (r7)</a:t>
            </a:r>
            <a:r>
              <a:rPr lang="en-US" b="1" dirty="0">
                <a:latin typeface="Times New Roman" charset="0"/>
                <a:ea typeface="ＭＳ Ｐゴシック" charset="0"/>
                <a:cs typeface="ＭＳ Ｐゴシック" charset="0"/>
              </a:rPr>
              <a:t>– Intent</a:t>
            </a:r>
            <a:br>
              <a:rPr lang="en-US" b="1" dirty="0">
                <a:latin typeface="Times New Roman" charset="0"/>
                <a:ea typeface="ＭＳ Ｐゴシック" charset="0"/>
                <a:cs typeface="ＭＳ Ｐゴシック" charset="0"/>
              </a:rPr>
            </a:br>
            <a:r>
              <a:rPr lang="en-US" sz="2400" dirty="0">
                <a:ln>
                  <a:solidFill>
                    <a:srgbClr val="0000FF"/>
                  </a:solidFill>
                </a:ln>
                <a:latin typeface="Times New Roman" charset="0"/>
                <a:ea typeface="ＭＳ Ｐゴシック" charset="0"/>
                <a:cs typeface="ＭＳ Ｐゴシック" charset="0"/>
                <a:hlinkClick r:id="rId3"/>
              </a:rPr>
              <a:t>https://</a:t>
            </a:r>
            <a:r>
              <a:rPr lang="en-US" sz="2400" dirty="0" err="1">
                <a:ln>
                  <a:solidFill>
                    <a:srgbClr val="0000FF"/>
                  </a:solidFill>
                </a:ln>
                <a:latin typeface="Times New Roman" charset="0"/>
                <a:ea typeface="ＭＳ Ｐゴシック" charset="0"/>
                <a:cs typeface="ＭＳ Ｐゴシック" charset="0"/>
                <a:hlinkClick r:id="rId3"/>
              </a:rPr>
              <a:t>tools.ietf.org</a:t>
            </a:r>
            <a:r>
              <a:rPr lang="en-US" sz="2400" dirty="0">
                <a:ln>
                  <a:solidFill>
                    <a:srgbClr val="0000FF"/>
                  </a:solidFill>
                </a:ln>
                <a:latin typeface="Times New Roman" charset="0"/>
                <a:ea typeface="ＭＳ Ｐゴシック" charset="0"/>
                <a:cs typeface="ＭＳ Ｐゴシック" charset="0"/>
                <a:hlinkClick r:id="rId3"/>
              </a:rPr>
              <a:t>/html/draft-ietf-6tisch-architecture-07</a:t>
            </a:r>
            <a:endParaRPr lang="en-US" sz="2400" dirty="0">
              <a:ln>
                <a:solidFill>
                  <a:srgbClr val="0000FF"/>
                </a:solidFill>
              </a:ln>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143000"/>
            <a:ext cx="8763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buClr>
                <a:srgbClr val="FF0000"/>
              </a:buClr>
            </a:pPr>
            <a:endParaRPr lang="en-US" sz="2000" b="1" dirty="0" smtClean="0"/>
          </a:p>
        </p:txBody>
      </p:sp>
      <p:sp>
        <p:nvSpPr>
          <p:cNvPr id="3" name="Rectangle 2"/>
          <p:cNvSpPr/>
          <p:nvPr/>
        </p:nvSpPr>
        <p:spPr>
          <a:xfrm>
            <a:off x="457200" y="1600200"/>
            <a:ext cx="8382000" cy="3539431"/>
          </a:xfrm>
          <a:prstGeom prst="rect">
            <a:avLst/>
          </a:prstGeom>
        </p:spPr>
        <p:txBody>
          <a:bodyPr wrap="square">
            <a:spAutoFit/>
          </a:bodyPr>
          <a:lstStyle/>
          <a:p>
            <a:r>
              <a:rPr lang="en-US" sz="2800" u="sng" dirty="0" smtClean="0"/>
              <a:t>Abstract: </a:t>
            </a:r>
            <a:r>
              <a:rPr lang="en-US" sz="2800" dirty="0" smtClean="0"/>
              <a:t>This </a:t>
            </a:r>
            <a:r>
              <a:rPr lang="en-US" sz="2800" dirty="0"/>
              <a:t>document is the first volume of the 6TiSCH architecture of </a:t>
            </a:r>
            <a:r>
              <a:rPr lang="en-US" sz="2800" dirty="0" smtClean="0"/>
              <a:t>an </a:t>
            </a:r>
            <a:r>
              <a:rPr lang="en-US" sz="2800" dirty="0"/>
              <a:t>IPv6 Multi-Link subnet that is composed of a high speed </a:t>
            </a:r>
            <a:r>
              <a:rPr lang="en-US" sz="2800" dirty="0" smtClean="0"/>
              <a:t>powered backbone </a:t>
            </a:r>
            <a:r>
              <a:rPr lang="en-US" sz="2800" dirty="0"/>
              <a:t>and a number of IEEE802.15.4e TSCH low-power </a:t>
            </a:r>
            <a:r>
              <a:rPr lang="en-US" sz="2800" dirty="0" smtClean="0"/>
              <a:t>wireless networks </a:t>
            </a:r>
            <a:r>
              <a:rPr lang="en-US" sz="2800" dirty="0"/>
              <a:t>attached and synchronized by Backbone Routers.  </a:t>
            </a:r>
            <a:r>
              <a:rPr lang="en-US" sz="2800" dirty="0" smtClean="0"/>
              <a:t>The architecture </a:t>
            </a:r>
            <a:r>
              <a:rPr lang="en-US" sz="2800" dirty="0"/>
              <a:t>defines mechanisms to establish and maintain routing </a:t>
            </a:r>
            <a:r>
              <a:rPr lang="en-US" sz="2800" dirty="0" smtClean="0"/>
              <a:t>and scheduling </a:t>
            </a:r>
            <a:r>
              <a:rPr lang="en-US" sz="2800" dirty="0"/>
              <a:t>in a centralized, distributed, or mixed fashion.</a:t>
            </a:r>
          </a:p>
        </p:txBody>
      </p:sp>
    </p:spTree>
    <p:extLst>
      <p:ext uri="{BB962C8B-B14F-4D97-AF65-F5344CB8AC3E}">
        <p14:creationId xmlns:p14="http://schemas.microsoft.com/office/powerpoint/2010/main" val="33418899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&lt;July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14</a:t>
            </a:fld>
            <a:endParaRPr lang="en-US"/>
          </a:p>
        </p:txBody>
      </p:sp>
      <p:sp>
        <p:nvSpPr>
          <p:cNvPr id="5" name="Rectangle 4"/>
          <p:cNvSpPr/>
          <p:nvPr/>
        </p:nvSpPr>
        <p:spPr>
          <a:xfrm>
            <a:off x="457200" y="1143000"/>
            <a:ext cx="8458200" cy="5262979"/>
          </a:xfrm>
          <a:prstGeom prst="rect">
            <a:avLst/>
          </a:prstGeom>
        </p:spPr>
        <p:txBody>
          <a:bodyPr wrap="square">
            <a:spAutoFit/>
          </a:bodyPr>
          <a:lstStyle/>
          <a:p>
            <a:r>
              <a:rPr lang="en-US" sz="2400" dirty="0" smtClean="0"/>
              <a:t>Route </a:t>
            </a:r>
            <a:r>
              <a:rPr lang="en-US" sz="2400" dirty="0"/>
              <a:t>Computation may be </a:t>
            </a:r>
            <a:r>
              <a:rPr lang="en-US" sz="2400" dirty="0" smtClean="0"/>
              <a:t>achieved in </a:t>
            </a:r>
            <a:r>
              <a:rPr lang="en-US" sz="2400" dirty="0"/>
              <a:t>a centralized fashion by a Path Computation Element (PCE</a:t>
            </a:r>
            <a:r>
              <a:rPr lang="en-US" sz="2400" dirty="0" smtClean="0"/>
              <a:t>), in </a:t>
            </a:r>
            <a:r>
              <a:rPr lang="en-US" sz="2400" dirty="0"/>
              <a:t>a distributed fashion using the Routing Protocol for Low Power </a:t>
            </a:r>
            <a:r>
              <a:rPr lang="en-US" sz="2400" dirty="0" smtClean="0"/>
              <a:t>and Lossy </a:t>
            </a:r>
            <a:r>
              <a:rPr lang="en-US" sz="2400" dirty="0"/>
              <a:t>Networks (RPL) [RFC6550], or in a mixed mode. </a:t>
            </a:r>
            <a:endParaRPr lang="en-US" sz="2400" dirty="0" smtClean="0"/>
          </a:p>
          <a:p>
            <a:endParaRPr lang="en-US" sz="2400" dirty="0" smtClean="0"/>
          </a:p>
          <a:p>
            <a:r>
              <a:rPr lang="en-US" sz="2400" dirty="0" smtClean="0"/>
              <a:t>The Backbone Routers </a:t>
            </a:r>
            <a:r>
              <a:rPr lang="en-US" sz="2400" dirty="0"/>
              <a:t>may perform proxy IPv6 </a:t>
            </a:r>
            <a:r>
              <a:rPr lang="en-US" sz="2400" dirty="0" smtClean="0"/>
              <a:t>Neighbor Discovery </a:t>
            </a:r>
            <a:r>
              <a:rPr lang="en-US" sz="2400" dirty="0"/>
              <a:t>(ND) [RFC4861</a:t>
            </a:r>
            <a:r>
              <a:rPr lang="en-US" sz="2400" dirty="0" smtClean="0"/>
              <a:t>] operations </a:t>
            </a:r>
            <a:r>
              <a:rPr lang="en-US" sz="2400" dirty="0"/>
              <a:t>over the backbone on behalf of the wireless devices (</a:t>
            </a:r>
            <a:r>
              <a:rPr lang="en-US" sz="2400" dirty="0" smtClean="0"/>
              <a:t>also </a:t>
            </a:r>
            <a:r>
              <a:rPr lang="en-US" sz="2400" dirty="0"/>
              <a:t>called motes), so they can share a same IPv6 subnet and appear to </a:t>
            </a:r>
            <a:r>
              <a:rPr lang="en-US" sz="2400" dirty="0" smtClean="0"/>
              <a:t>be connected </a:t>
            </a:r>
            <a:r>
              <a:rPr lang="en-US" sz="2400" dirty="0"/>
              <a:t>to the same backbone as classical devices. </a:t>
            </a:r>
            <a:endParaRPr lang="en-US" sz="2400" dirty="0" smtClean="0"/>
          </a:p>
          <a:p>
            <a:r>
              <a:rPr lang="en-US" sz="2400" dirty="0" smtClean="0"/>
              <a:t>The Backbone Routers </a:t>
            </a:r>
            <a:r>
              <a:rPr lang="en-US" sz="2400" dirty="0"/>
              <a:t>may alternatively redistribute the registration in a </a:t>
            </a:r>
            <a:r>
              <a:rPr lang="en-US" sz="2400" dirty="0" smtClean="0"/>
              <a:t>routing protocol </a:t>
            </a:r>
            <a:r>
              <a:rPr lang="en-US" sz="2400" dirty="0"/>
              <a:t>such as OSPF [RFC5340] or BGP [RFC2545], or inject them in </a:t>
            </a:r>
            <a:r>
              <a:rPr lang="en-US" sz="2400" dirty="0" smtClean="0"/>
              <a:t>a mobility </a:t>
            </a:r>
            <a:r>
              <a:rPr lang="en-US" sz="2400" dirty="0"/>
              <a:t>protocol such as MIPv6 [RFC6275], NEMO [RFC3963], or </a:t>
            </a:r>
            <a:r>
              <a:rPr lang="en-US" sz="2400" dirty="0" smtClean="0"/>
              <a:t>LISP</a:t>
            </a:r>
            <a:endParaRPr lang="en-US" sz="2400" dirty="0"/>
          </a:p>
        </p:txBody>
      </p:sp>
      <p:sp>
        <p:nvSpPr>
          <p:cNvPr id="6" name="Rectangle 5"/>
          <p:cNvSpPr/>
          <p:nvPr/>
        </p:nvSpPr>
        <p:spPr>
          <a:xfrm>
            <a:off x="1524000" y="609600"/>
            <a:ext cx="5720837" cy="584776"/>
          </a:xfrm>
          <a:prstGeom prst="rect">
            <a:avLst/>
          </a:prstGeom>
        </p:spPr>
        <p:txBody>
          <a:bodyPr wrap="none">
            <a:spAutoFit/>
          </a:bodyPr>
          <a:lstStyle/>
          <a:p>
            <a:r>
              <a:rPr lang="en-US" sz="3200" b="1" dirty="0"/>
              <a:t>6TISCH </a:t>
            </a:r>
            <a:r>
              <a:rPr lang="en-US" sz="3200" b="1" dirty="0" smtClean="0"/>
              <a:t>Architecture - Routing </a:t>
            </a:r>
            <a:endParaRPr lang="en-US" sz="3200" dirty="0"/>
          </a:p>
        </p:txBody>
      </p:sp>
    </p:spTree>
    <p:extLst>
      <p:ext uri="{BB962C8B-B14F-4D97-AF65-F5344CB8AC3E}">
        <p14:creationId xmlns:p14="http://schemas.microsoft.com/office/powerpoint/2010/main" val="14357443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&lt;July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15</a:t>
            </a:fld>
            <a:endParaRPr lang="en-US"/>
          </a:p>
        </p:txBody>
      </p:sp>
      <p:sp>
        <p:nvSpPr>
          <p:cNvPr id="5" name="Rectangle 4"/>
          <p:cNvSpPr/>
          <p:nvPr/>
        </p:nvSpPr>
        <p:spPr>
          <a:xfrm>
            <a:off x="304800" y="1447800"/>
            <a:ext cx="8534400" cy="4524315"/>
          </a:xfrm>
          <a:prstGeom prst="rect">
            <a:avLst/>
          </a:prstGeom>
        </p:spPr>
        <p:txBody>
          <a:bodyPr wrap="square">
            <a:spAutoFit/>
          </a:bodyPr>
          <a:lstStyle/>
          <a:p>
            <a:r>
              <a:rPr lang="en-US" sz="2400" dirty="0" smtClean="0"/>
              <a:t>The </a:t>
            </a:r>
            <a:r>
              <a:rPr lang="en-US" sz="2400" dirty="0"/>
              <a:t>6TiSCH architecture defines four ways a schedule can be </a:t>
            </a:r>
            <a:r>
              <a:rPr lang="en-US" sz="2400" dirty="0" smtClean="0"/>
              <a:t>managed and </a:t>
            </a:r>
            <a:r>
              <a:rPr lang="en-US" sz="2400" dirty="0" err="1"/>
              <a:t>TimeSlots</a:t>
            </a:r>
            <a:r>
              <a:rPr lang="en-US" sz="2400" dirty="0"/>
              <a:t> can be allocated: </a:t>
            </a:r>
            <a:endParaRPr lang="en-US" sz="2400" dirty="0" smtClean="0"/>
          </a:p>
          <a:p>
            <a:pPr marL="457200" indent="-457200">
              <a:buFont typeface="+mj-lt"/>
              <a:buAutoNum type="arabicPeriod"/>
            </a:pPr>
            <a:r>
              <a:rPr lang="en-US" sz="2400" dirty="0" smtClean="0"/>
              <a:t>Static Scheduling </a:t>
            </a:r>
          </a:p>
          <a:p>
            <a:pPr marL="457200" indent="-457200">
              <a:buFont typeface="+mj-lt"/>
              <a:buAutoNum type="arabicPeriod"/>
            </a:pPr>
            <a:r>
              <a:rPr lang="en-US" sz="2400" dirty="0"/>
              <a:t>N</a:t>
            </a:r>
            <a:r>
              <a:rPr lang="en-US" sz="2400" dirty="0" smtClean="0"/>
              <a:t>eighbor</a:t>
            </a:r>
            <a:r>
              <a:rPr lang="en-US" sz="2400" dirty="0"/>
              <a:t>-to</a:t>
            </a:r>
            <a:r>
              <a:rPr lang="en-US" sz="2400" dirty="0" smtClean="0"/>
              <a:t>-Neighbor Scheduling </a:t>
            </a:r>
          </a:p>
          <a:p>
            <a:pPr marL="457200" indent="-457200">
              <a:buFont typeface="+mj-lt"/>
              <a:buAutoNum type="arabicPeriod"/>
            </a:pPr>
            <a:r>
              <a:rPr lang="en-US" sz="2400" dirty="0"/>
              <a:t>R</a:t>
            </a:r>
            <a:r>
              <a:rPr lang="en-US" sz="2400" dirty="0" smtClean="0"/>
              <a:t>emote </a:t>
            </a:r>
            <a:r>
              <a:rPr lang="en-US" sz="2400" dirty="0"/>
              <a:t>monitoring and S</a:t>
            </a:r>
            <a:r>
              <a:rPr lang="en-US" sz="2400" dirty="0" smtClean="0"/>
              <a:t>cheduling management</a:t>
            </a:r>
          </a:p>
          <a:p>
            <a:pPr marL="457200" indent="-457200">
              <a:buFont typeface="+mj-lt"/>
              <a:buAutoNum type="arabicPeriod"/>
            </a:pPr>
            <a:r>
              <a:rPr lang="en-US" sz="2400" dirty="0" smtClean="0"/>
              <a:t>Hop</a:t>
            </a:r>
            <a:r>
              <a:rPr lang="en-US" sz="2400" dirty="0"/>
              <a:t>-by-hop scheduling. </a:t>
            </a:r>
            <a:endParaRPr lang="en-US" sz="2400" dirty="0" smtClean="0"/>
          </a:p>
          <a:p>
            <a:endParaRPr lang="en-US" sz="2400" dirty="0" smtClean="0"/>
          </a:p>
          <a:p>
            <a:r>
              <a:rPr lang="en-US" sz="2400" dirty="0" smtClean="0"/>
              <a:t>In </a:t>
            </a:r>
            <a:r>
              <a:rPr lang="en-US" sz="2400" dirty="0"/>
              <a:t>the case of remote monitoring </a:t>
            </a:r>
            <a:r>
              <a:rPr lang="en-US" sz="2400" dirty="0" smtClean="0"/>
              <a:t>and scheduling </a:t>
            </a:r>
            <a:r>
              <a:rPr lang="en-US" sz="2400" dirty="0"/>
              <a:t>management, </a:t>
            </a:r>
            <a:r>
              <a:rPr lang="en-US" sz="2400" dirty="0" err="1"/>
              <a:t>TimeSlots</a:t>
            </a:r>
            <a:r>
              <a:rPr lang="en-US" sz="2400" dirty="0"/>
              <a:t> and other device resources </a:t>
            </a:r>
            <a:r>
              <a:rPr lang="en-US" sz="2400" dirty="0" smtClean="0"/>
              <a:t>are managed </a:t>
            </a:r>
            <a:r>
              <a:rPr lang="en-US" sz="2400" dirty="0"/>
              <a:t>by an abstract Network Management Entity (NME), which </a:t>
            </a:r>
            <a:r>
              <a:rPr lang="en-US" sz="2400" dirty="0" smtClean="0"/>
              <a:t>may cooperate </a:t>
            </a:r>
            <a:r>
              <a:rPr lang="en-US" sz="2400" dirty="0"/>
              <a:t>with the PCE in order to minimize the interaction with </a:t>
            </a:r>
            <a:r>
              <a:rPr lang="en-US" sz="2400" dirty="0" smtClean="0"/>
              <a:t>and the </a:t>
            </a:r>
            <a:r>
              <a:rPr lang="en-US" sz="2400" dirty="0"/>
              <a:t>load on </a:t>
            </a:r>
            <a:r>
              <a:rPr lang="en-US" sz="2400" dirty="0" smtClean="0"/>
              <a:t>the constrained </a:t>
            </a:r>
            <a:r>
              <a:rPr lang="en-US" sz="2400" dirty="0"/>
              <a:t>device</a:t>
            </a:r>
            <a:r>
              <a:rPr lang="en-US" sz="2400" dirty="0" smtClean="0"/>
              <a:t>.</a:t>
            </a:r>
            <a:endParaRPr lang="en-US" sz="2400" dirty="0"/>
          </a:p>
        </p:txBody>
      </p:sp>
      <p:sp>
        <p:nvSpPr>
          <p:cNvPr id="6" name="Rectangle 5"/>
          <p:cNvSpPr/>
          <p:nvPr/>
        </p:nvSpPr>
        <p:spPr>
          <a:xfrm>
            <a:off x="457200" y="685800"/>
            <a:ext cx="8353569" cy="584776"/>
          </a:xfrm>
          <a:prstGeom prst="rect">
            <a:avLst/>
          </a:prstGeom>
        </p:spPr>
        <p:txBody>
          <a:bodyPr wrap="none">
            <a:spAutoFit/>
          </a:bodyPr>
          <a:lstStyle/>
          <a:p>
            <a:r>
              <a:rPr lang="en-US" sz="3200" b="1" dirty="0"/>
              <a:t>6TISCH </a:t>
            </a:r>
            <a:r>
              <a:rPr lang="en-US" sz="3200" b="1" dirty="0" smtClean="0"/>
              <a:t>Architecture – Schedule Management </a:t>
            </a:r>
            <a:endParaRPr lang="en-US" sz="3200" dirty="0"/>
          </a:p>
        </p:txBody>
      </p:sp>
    </p:spTree>
    <p:extLst>
      <p:ext uri="{BB962C8B-B14F-4D97-AF65-F5344CB8AC3E}">
        <p14:creationId xmlns:p14="http://schemas.microsoft.com/office/powerpoint/2010/main" val="5467491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&lt;July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16</a:t>
            </a:fld>
            <a:endParaRPr lang="en-US"/>
          </a:p>
        </p:txBody>
      </p:sp>
      <p:sp>
        <p:nvSpPr>
          <p:cNvPr id="5" name="Rectangle 4"/>
          <p:cNvSpPr/>
          <p:nvPr/>
        </p:nvSpPr>
        <p:spPr>
          <a:xfrm>
            <a:off x="457200" y="2057400"/>
            <a:ext cx="8534400" cy="2246769"/>
          </a:xfrm>
          <a:prstGeom prst="rect">
            <a:avLst/>
          </a:prstGeom>
        </p:spPr>
        <p:txBody>
          <a:bodyPr wrap="square">
            <a:spAutoFit/>
          </a:bodyPr>
          <a:lstStyle/>
          <a:p>
            <a:r>
              <a:rPr lang="en-US" sz="2000" dirty="0" smtClean="0"/>
              <a:t> The </a:t>
            </a:r>
            <a:r>
              <a:rPr lang="en-US" sz="2000" dirty="0"/>
              <a:t>6TiSCH architecture supports three different forwarding </a:t>
            </a:r>
            <a:r>
              <a:rPr lang="en-US" sz="2000" dirty="0" smtClean="0"/>
              <a:t>models:</a:t>
            </a:r>
            <a:endParaRPr lang="en-US" sz="2000" dirty="0"/>
          </a:p>
          <a:p>
            <a:pPr marL="457200" indent="-457200">
              <a:buFont typeface="+mj-lt"/>
              <a:buAutoNum type="arabicPeriod"/>
            </a:pPr>
            <a:r>
              <a:rPr lang="en-US" sz="2000" dirty="0"/>
              <a:t> G-MPLS Track Forwarding, which switches a frame received at </a:t>
            </a:r>
            <a:r>
              <a:rPr lang="en-US" sz="2000" dirty="0" smtClean="0"/>
              <a:t>a particular </a:t>
            </a:r>
            <a:r>
              <a:rPr lang="en-US" sz="2000" dirty="0" err="1"/>
              <a:t>TimeSlot</a:t>
            </a:r>
            <a:r>
              <a:rPr lang="en-US" sz="2000" dirty="0"/>
              <a:t> into another </a:t>
            </a:r>
            <a:r>
              <a:rPr lang="en-US" sz="2000" dirty="0" err="1" smtClean="0"/>
              <a:t>TimeSlot</a:t>
            </a:r>
            <a:r>
              <a:rPr lang="en-US" sz="2000" dirty="0" smtClean="0"/>
              <a:t> </a:t>
            </a:r>
            <a:r>
              <a:rPr lang="en-US" sz="2000" dirty="0"/>
              <a:t>at Layer-</a:t>
            </a:r>
            <a:r>
              <a:rPr lang="en-US" sz="2000" dirty="0" smtClean="0"/>
              <a:t>2</a:t>
            </a:r>
          </a:p>
          <a:p>
            <a:pPr marL="457200" indent="-457200">
              <a:buFont typeface="+mj-lt"/>
              <a:buAutoNum type="arabicPeriod"/>
            </a:pPr>
            <a:r>
              <a:rPr lang="en-US" sz="2000" dirty="0" smtClean="0"/>
              <a:t>6LoWPAN Fragment </a:t>
            </a:r>
            <a:r>
              <a:rPr lang="en-US" sz="2000" dirty="0"/>
              <a:t>Forwarding, which allows to forward individual </a:t>
            </a:r>
            <a:r>
              <a:rPr lang="en-US" sz="2000" dirty="0" smtClean="0"/>
              <a:t>6loWPAN fragments </a:t>
            </a:r>
            <a:r>
              <a:rPr lang="en-US" sz="2000" dirty="0"/>
              <a:t>along the route set by the first fragment, and </a:t>
            </a:r>
            <a:endParaRPr lang="en-US" sz="2000" dirty="0" smtClean="0"/>
          </a:p>
          <a:p>
            <a:pPr marL="457200" indent="-457200">
              <a:buFont typeface="+mj-lt"/>
              <a:buAutoNum type="arabicPeriod"/>
            </a:pPr>
            <a:r>
              <a:rPr lang="en-US" sz="2000" dirty="0" smtClean="0"/>
              <a:t>Classical IPv6 </a:t>
            </a:r>
            <a:r>
              <a:rPr lang="en-US" sz="2000" dirty="0"/>
              <a:t>Forwarding, where the node selects a feasible successor </a:t>
            </a:r>
            <a:r>
              <a:rPr lang="en-US" sz="2000" dirty="0" smtClean="0"/>
              <a:t>at Layer</a:t>
            </a:r>
            <a:r>
              <a:rPr lang="en-US" sz="2000" dirty="0"/>
              <a:t>-3 on a per packet basis, based on its routing table.</a:t>
            </a:r>
          </a:p>
        </p:txBody>
      </p:sp>
      <p:sp>
        <p:nvSpPr>
          <p:cNvPr id="6" name="Rectangle 5"/>
          <p:cNvSpPr/>
          <p:nvPr/>
        </p:nvSpPr>
        <p:spPr>
          <a:xfrm>
            <a:off x="457200" y="838200"/>
            <a:ext cx="7852029" cy="584776"/>
          </a:xfrm>
          <a:prstGeom prst="rect">
            <a:avLst/>
          </a:prstGeom>
        </p:spPr>
        <p:txBody>
          <a:bodyPr wrap="none">
            <a:spAutoFit/>
          </a:bodyPr>
          <a:lstStyle/>
          <a:p>
            <a:r>
              <a:rPr lang="en-US" sz="3200" b="1" dirty="0"/>
              <a:t>6TISCH Architecture – </a:t>
            </a:r>
            <a:r>
              <a:rPr lang="en-US" sz="3200" b="1" dirty="0" smtClean="0"/>
              <a:t>Forwarding Models</a:t>
            </a:r>
            <a:endParaRPr lang="en-US" sz="3200" dirty="0"/>
          </a:p>
        </p:txBody>
      </p:sp>
    </p:spTree>
    <p:extLst>
      <p:ext uri="{BB962C8B-B14F-4D97-AF65-F5344CB8AC3E}">
        <p14:creationId xmlns:p14="http://schemas.microsoft.com/office/powerpoint/2010/main" val="41253623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17</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295400"/>
            <a:ext cx="88392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914400" lvl="1" indent="-457200">
              <a:buClr>
                <a:srgbClr val="FF0000"/>
              </a:buClr>
              <a:buFont typeface="Wingdings" charset="2"/>
              <a:buChar char="q"/>
            </a:pPr>
            <a:r>
              <a:rPr lang="en-US" sz="2800" dirty="0" smtClean="0"/>
              <a:t>No changes to 802.15.4 required</a:t>
            </a:r>
          </a:p>
          <a:p>
            <a:pPr marL="914400" lvl="1" indent="-457200">
              <a:buClr>
                <a:srgbClr val="FF0000"/>
              </a:buClr>
              <a:buFont typeface="Wingdings" charset="2"/>
              <a:buChar char="q"/>
            </a:pPr>
            <a:r>
              <a:rPr lang="en-US" sz="2800" b="1" dirty="0" smtClean="0"/>
              <a:t> </a:t>
            </a:r>
            <a:r>
              <a:rPr lang="en-US" sz="2800" dirty="0" smtClean="0"/>
              <a:t>Guide would be very helpful, but could use white paper on bit ordering examples</a:t>
            </a:r>
          </a:p>
        </p:txBody>
      </p:sp>
    </p:spTree>
    <p:extLst>
      <p:ext uri="{BB962C8B-B14F-4D97-AF65-F5344CB8AC3E}">
        <p14:creationId xmlns:p14="http://schemas.microsoft.com/office/powerpoint/2010/main" val="384228538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18</a:t>
            </a:fld>
            <a:endParaRPr lang="en-US"/>
          </a:p>
        </p:txBody>
      </p:sp>
      <p:sp>
        <p:nvSpPr>
          <p:cNvPr id="21509" name="Rectangle 2"/>
          <p:cNvSpPr>
            <a:spLocks noGrp="1" noChangeArrowheads="1"/>
          </p:cNvSpPr>
          <p:nvPr>
            <p:ph type="title" idx="4294967295"/>
          </p:nvPr>
        </p:nvSpPr>
        <p:spPr>
          <a:xfrm>
            <a:off x="533400" y="685800"/>
            <a:ext cx="8458200" cy="762000"/>
          </a:xfrm>
        </p:spPr>
        <p:txBody>
          <a:bodyPr/>
          <a:lstStyle/>
          <a:p>
            <a:r>
              <a:rPr lang="en-US" b="1" dirty="0" smtClean="0">
                <a:latin typeface="Times New Roman" charset="0"/>
                <a:ea typeface="ＭＳ Ｐゴシック" charset="0"/>
                <a:cs typeface="ＭＳ Ｐゴシック" charset="0"/>
              </a:rPr>
              <a:t>IETF 6TISCH Mailing List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3600" u="sng" dirty="0" smtClean="0">
                <a:ln>
                  <a:solidFill>
                    <a:srgbClr val="0000FF"/>
                  </a:solidFill>
                </a:ln>
                <a:hlinkClick r:id="rId3"/>
              </a:rPr>
              <a:t>6tisch</a:t>
            </a:r>
            <a:r>
              <a:rPr lang="en-US" sz="3600" u="sng" dirty="0">
                <a:ln>
                  <a:solidFill>
                    <a:srgbClr val="0000FF"/>
                  </a:solidFill>
                </a:ln>
                <a:hlinkClick r:id="rId3"/>
              </a:rPr>
              <a:t>@</a:t>
            </a:r>
            <a:r>
              <a:rPr lang="en-US" sz="3600" u="sng" dirty="0" smtClean="0">
                <a:ln>
                  <a:solidFill>
                    <a:srgbClr val="0000FF"/>
                  </a:solidFill>
                </a:ln>
                <a:hlinkClick r:id="rId3"/>
              </a:rPr>
              <a:t>ietf.org</a:t>
            </a:r>
          </a:p>
          <a:p>
            <a:endParaRPr lang="en-US" sz="3600" u="sng" dirty="0">
              <a:ln>
                <a:solidFill>
                  <a:srgbClr val="0000FF"/>
                </a:solidFill>
              </a:ln>
              <a:hlinkClick r:id="rId3"/>
            </a:endParaRPr>
          </a:p>
          <a:p>
            <a:r>
              <a:rPr lang="en-US" sz="3600" u="sng" dirty="0">
                <a:ln>
                  <a:solidFill>
                    <a:srgbClr val="0000FF"/>
                  </a:solidFill>
                </a:ln>
                <a:hlinkClick r:id="rId4"/>
              </a:rPr>
              <a:t>https://www.ietf.org/mailman/listinfo/6tisch</a:t>
            </a:r>
            <a:endParaRPr lang="en-US" sz="2800" dirty="0" smtClean="0">
              <a:ln>
                <a:solidFill>
                  <a:srgbClr val="0000FF"/>
                </a:solidFill>
              </a:ln>
            </a:endParaRPr>
          </a:p>
        </p:txBody>
      </p:sp>
    </p:spTree>
    <p:extLst>
      <p:ext uri="{BB962C8B-B14F-4D97-AF65-F5344CB8AC3E}">
        <p14:creationId xmlns:p14="http://schemas.microsoft.com/office/powerpoint/2010/main" val="79515905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19</a:t>
            </a:fld>
            <a:endParaRPr lang="en-US"/>
          </a:p>
        </p:txBody>
      </p:sp>
      <p:sp>
        <p:nvSpPr>
          <p:cNvPr id="21509" name="Rectangle 2"/>
          <p:cNvSpPr>
            <a:spLocks noGrp="1" noChangeArrowheads="1"/>
          </p:cNvSpPr>
          <p:nvPr>
            <p:ph type="title" idx="4294967295"/>
          </p:nvPr>
        </p:nvSpPr>
        <p:spPr>
          <a:xfrm>
            <a:off x="533400" y="762000"/>
            <a:ext cx="7772400" cy="762000"/>
          </a:xfrm>
        </p:spPr>
        <p:txBody>
          <a:bodyPr/>
          <a:lstStyle/>
          <a:p>
            <a:r>
              <a:rPr lang="en-US" b="1" dirty="0" smtClean="0">
                <a:latin typeface="Times New Roman" charset="0"/>
                <a:ea typeface="ＭＳ Ｐゴシック" charset="0"/>
                <a:cs typeface="ＭＳ Ｐゴシック" charset="0"/>
              </a:rPr>
              <a:t>IG 6TISCH reflector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95400"/>
            <a:ext cx="87630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2400" dirty="0" smtClean="0">
              <a:hlinkClick r:id="rId3"/>
            </a:endParaRPr>
          </a:p>
          <a:p>
            <a:r>
              <a:rPr lang="en-US" sz="3200" b="1" dirty="0">
                <a:ln>
                  <a:solidFill>
                    <a:srgbClr val="0000FF"/>
                  </a:solidFill>
                </a:ln>
                <a:hlinkClick r:id="rId4" action="ppaction://hlinkfile"/>
              </a:rPr>
              <a:t>stds-802-15-</a:t>
            </a:r>
            <a:r>
              <a:rPr lang="en-US" sz="3200" b="1" dirty="0" smtClean="0">
                <a:ln>
                  <a:solidFill>
                    <a:srgbClr val="0000FF"/>
                  </a:solidFill>
                </a:ln>
                <a:hlinkClick r:id="rId4" action="ppaction://hlinkfile"/>
              </a:rPr>
              <a:t>ig6t@</a:t>
            </a:r>
            <a:r>
              <a:rPr lang="en-US" sz="3200" b="1" dirty="0">
                <a:ln>
                  <a:solidFill>
                    <a:srgbClr val="0000FF"/>
                  </a:solidFill>
                </a:ln>
                <a:hlinkClick r:id="rId4" action="ppaction://hlinkfile"/>
              </a:rPr>
              <a:t>listserv.ieee.org</a:t>
            </a:r>
            <a:endParaRPr lang="en-US" sz="3200" dirty="0">
              <a:ln>
                <a:solidFill>
                  <a:srgbClr val="0000FF"/>
                </a:solidFill>
              </a:ln>
              <a:hlinkClick r:id="rId3"/>
            </a:endParaRPr>
          </a:p>
          <a:p>
            <a:endParaRPr lang="en-US" sz="3200" dirty="0" smtClean="0">
              <a:ln>
                <a:solidFill>
                  <a:srgbClr val="0000FF"/>
                </a:solidFill>
              </a:ln>
              <a:hlinkClick r:id="rId3"/>
            </a:endParaRPr>
          </a:p>
          <a:p>
            <a:endParaRPr lang="en-US" sz="3200" dirty="0">
              <a:ln>
                <a:solidFill>
                  <a:srgbClr val="0000FF"/>
                </a:solidFill>
              </a:ln>
              <a:hlinkClick r:id="rId3"/>
            </a:endParaRPr>
          </a:p>
          <a:p>
            <a:r>
              <a:rPr lang="en-US" sz="3200" dirty="0" smtClean="0">
                <a:ln>
                  <a:solidFill>
                    <a:srgbClr val="0000FF"/>
                  </a:solidFill>
                </a:ln>
                <a:hlinkClick r:id="rId3"/>
              </a:rPr>
              <a:t>http</a:t>
            </a:r>
            <a:r>
              <a:rPr lang="en-US" sz="3200" dirty="0">
                <a:ln>
                  <a:solidFill>
                    <a:srgbClr val="0000FF"/>
                  </a:solidFill>
                </a:ln>
                <a:hlinkClick r:id="rId3"/>
              </a:rPr>
              <a:t>://grouper.ieee.org/groups/802/15/pub/</a:t>
            </a:r>
            <a:r>
              <a:rPr lang="en-US" sz="3200" dirty="0" smtClean="0">
                <a:ln>
                  <a:solidFill>
                    <a:srgbClr val="0000FF"/>
                  </a:solidFill>
                </a:ln>
                <a:hlinkClick r:id="rId3"/>
              </a:rPr>
              <a:t>Subscribe.html</a:t>
            </a:r>
            <a:endParaRPr lang="en-US" sz="3200" dirty="0" smtClean="0">
              <a:ln>
                <a:solidFill>
                  <a:srgbClr val="0000FF"/>
                </a:solidFill>
              </a:ln>
            </a:endParaRPr>
          </a:p>
        </p:txBody>
      </p:sp>
    </p:spTree>
    <p:extLst>
      <p:ext uri="{BB962C8B-B14F-4D97-AF65-F5344CB8AC3E}">
        <p14:creationId xmlns:p14="http://schemas.microsoft.com/office/powerpoint/2010/main" val="395548669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IG 6T Meeting Goals </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1295400"/>
            <a:ext cx="87630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800" b="1" dirty="0" smtClean="0"/>
              <a:t>Tuesday 14 July, </a:t>
            </a:r>
            <a:r>
              <a:rPr lang="en-US" sz="2800" b="1" dirty="0"/>
              <a:t>A</a:t>
            </a:r>
            <a:r>
              <a:rPr lang="en-US" sz="2800" b="1" dirty="0" smtClean="0"/>
              <a:t>M2: </a:t>
            </a:r>
          </a:p>
          <a:p>
            <a:pPr marL="800100" lvl="1" indent="-342900">
              <a:buClr>
                <a:srgbClr val="FF0000"/>
              </a:buClr>
              <a:buFont typeface="Wingdings" charset="2"/>
              <a:buChar char="q"/>
            </a:pPr>
            <a:r>
              <a:rPr lang="en-US" sz="2800" dirty="0" smtClean="0">
                <a:solidFill>
                  <a:srgbClr val="000000"/>
                </a:solidFill>
                <a:latin typeface="+mj-lt"/>
                <a:ea typeface="Lucida Grande"/>
                <a:cs typeface="Lucida Grande"/>
              </a:rPr>
              <a:t>Status of </a:t>
            </a:r>
            <a:r>
              <a:rPr lang="en-US" sz="2800" dirty="0">
                <a:solidFill>
                  <a:srgbClr val="000000"/>
                </a:solidFill>
                <a:latin typeface="+mj-lt"/>
                <a:ea typeface="Lucida Grande"/>
                <a:cs typeface="Lucida Grande"/>
              </a:rPr>
              <a:t>IETF </a:t>
            </a:r>
            <a:r>
              <a:rPr lang="en-US" sz="2800" dirty="0" smtClean="0">
                <a:solidFill>
                  <a:srgbClr val="000000"/>
                </a:solidFill>
                <a:latin typeface="+mj-lt"/>
                <a:ea typeface="Lucida Grande"/>
                <a:cs typeface="Lucida Grande"/>
              </a:rPr>
              <a:t>6TiSCH</a:t>
            </a:r>
          </a:p>
          <a:p>
            <a:pPr marL="800100" lvl="1" indent="-342900">
              <a:buClr>
                <a:srgbClr val="FF0000"/>
              </a:buClr>
              <a:buFont typeface="Wingdings" charset="2"/>
              <a:buChar char="q"/>
            </a:pPr>
            <a:r>
              <a:rPr lang="en-US" sz="2800" dirty="0" smtClean="0">
                <a:solidFill>
                  <a:srgbClr val="000000"/>
                </a:solidFill>
                <a:latin typeface="+mj-lt"/>
                <a:ea typeface="Lucida Grande"/>
                <a:cs typeface="Lucida Grande"/>
              </a:rPr>
              <a:t>6tisch </a:t>
            </a:r>
            <a:r>
              <a:rPr lang="en-US" sz="2800" dirty="0">
                <a:solidFill>
                  <a:srgbClr val="000000"/>
                </a:solidFill>
                <a:latin typeface="+mj-lt"/>
                <a:ea typeface="Lucida Grande"/>
                <a:cs typeface="Lucida Grande"/>
              </a:rPr>
              <a:t>issues </a:t>
            </a:r>
            <a:r>
              <a:rPr lang="en-US" sz="2800" dirty="0" smtClean="0">
                <a:solidFill>
                  <a:srgbClr val="000000"/>
                </a:solidFill>
                <a:latin typeface="+mj-lt"/>
                <a:ea typeface="Lucida Grande"/>
                <a:cs typeface="Lucida Grande"/>
              </a:rPr>
              <a:t>discussion</a:t>
            </a:r>
          </a:p>
          <a:p>
            <a:pPr marL="1257300" lvl="2" indent="-342900">
              <a:buClr>
                <a:srgbClr val="FF0000"/>
              </a:buClr>
              <a:buFont typeface="Wingdings" charset="2"/>
              <a:buChar char="q"/>
            </a:pPr>
            <a:r>
              <a:rPr lang="en-US" sz="2800" dirty="0" smtClean="0">
                <a:solidFill>
                  <a:srgbClr val="000000"/>
                </a:solidFill>
                <a:latin typeface="+mj-lt"/>
                <a:ea typeface="Lucida Grande"/>
                <a:cs typeface="Lucida Grande"/>
              </a:rPr>
              <a:t>Minimal</a:t>
            </a:r>
          </a:p>
          <a:p>
            <a:pPr marL="1257300" lvl="2" indent="-342900">
              <a:buClr>
                <a:srgbClr val="FF0000"/>
              </a:buClr>
              <a:buFont typeface="Wingdings" charset="2"/>
              <a:buChar char="q"/>
            </a:pPr>
            <a:r>
              <a:rPr lang="en-US" sz="2800" dirty="0" smtClean="0">
                <a:solidFill>
                  <a:srgbClr val="000000"/>
                </a:solidFill>
                <a:latin typeface="+mj-lt"/>
                <a:ea typeface="Lucida Grande"/>
                <a:cs typeface="Lucida Grande"/>
              </a:rPr>
              <a:t>15.4 confusions: IEs, little vs. big endian, </a:t>
            </a:r>
            <a:r>
              <a:rPr lang="en-US" sz="2800" dirty="0" err="1" smtClean="0">
                <a:solidFill>
                  <a:srgbClr val="000000"/>
                </a:solidFill>
                <a:latin typeface="+mj-lt"/>
                <a:ea typeface="Lucida Grande"/>
                <a:cs typeface="Lucida Grande"/>
              </a:rPr>
              <a:t>etc</a:t>
            </a:r>
            <a:endParaRPr lang="en-US" sz="2800" dirty="0" smtClean="0">
              <a:solidFill>
                <a:srgbClr val="000000"/>
              </a:solidFill>
              <a:latin typeface="+mj-lt"/>
              <a:ea typeface="Lucida Grande"/>
              <a:cs typeface="Lucida Grande"/>
            </a:endParaRPr>
          </a:p>
          <a:p>
            <a:pPr marL="1257300" lvl="2" indent="-342900">
              <a:buClr>
                <a:srgbClr val="FF0000"/>
              </a:buClr>
              <a:buFont typeface="Wingdings" charset="2"/>
              <a:buChar char="q"/>
            </a:pPr>
            <a:r>
              <a:rPr lang="en-US" sz="2800" dirty="0" err="1" smtClean="0">
                <a:solidFill>
                  <a:srgbClr val="000000"/>
                </a:solidFill>
                <a:latin typeface="+mj-lt"/>
                <a:ea typeface="Lucida Grande"/>
                <a:cs typeface="Lucida Grande"/>
              </a:rPr>
              <a:t>ReCharter</a:t>
            </a:r>
            <a:endParaRPr lang="en-US" sz="2800" dirty="0" smtClean="0">
              <a:solidFill>
                <a:srgbClr val="000000"/>
              </a:solidFill>
              <a:latin typeface="+mj-lt"/>
              <a:ea typeface="Lucida Grande"/>
              <a:cs typeface="Lucida Grande"/>
            </a:endParaRPr>
          </a:p>
          <a:p>
            <a:pPr marL="800100" lvl="1" indent="-342900">
              <a:buClr>
                <a:srgbClr val="FF0000"/>
              </a:buClr>
              <a:buFont typeface="Wingdings" charset="2"/>
              <a:buChar char="q"/>
            </a:pPr>
            <a:r>
              <a:rPr lang="en-US" sz="2800" dirty="0" smtClean="0">
                <a:solidFill>
                  <a:srgbClr val="000000"/>
                </a:solidFill>
                <a:latin typeface="+mj-lt"/>
                <a:ea typeface="Lucida Grande"/>
                <a:cs typeface="Lucida Grande"/>
              </a:rPr>
              <a:t>Next 6tisch Meeting – IETF93, Prague; 20 – 25 July 2015</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20</a:t>
            </a:fld>
            <a:endParaRPr lang="en-US"/>
          </a:p>
        </p:txBody>
      </p:sp>
      <p:sp>
        <p:nvSpPr>
          <p:cNvPr id="21509" name="Rectangle 2"/>
          <p:cNvSpPr>
            <a:spLocks noGrp="1" noChangeArrowheads="1"/>
          </p:cNvSpPr>
          <p:nvPr>
            <p:ph type="title" idx="4294967295"/>
          </p:nvPr>
        </p:nvSpPr>
        <p:spPr>
          <a:xfrm>
            <a:off x="457200" y="609600"/>
            <a:ext cx="8305800" cy="762000"/>
          </a:xfrm>
        </p:spPr>
        <p:txBody>
          <a:bodyPr/>
          <a:lstStyle/>
          <a:p>
            <a:r>
              <a:rPr lang="en-US" b="1" dirty="0" smtClean="0">
                <a:latin typeface="Times New Roman" charset="0"/>
                <a:ea typeface="ＭＳ Ｐゴシック" charset="0"/>
                <a:cs typeface="ＭＳ Ｐゴシック" charset="0"/>
              </a:rPr>
              <a:t>IETF 6tisch Working Group Scope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fontAlgn="b" hangingPunct="0">
              <a:buClr>
                <a:srgbClr val="FF0000"/>
              </a:buClr>
            </a:pPr>
            <a:endParaRPr lang="en-US" sz="2800" dirty="0" smtClean="0"/>
          </a:p>
        </p:txBody>
      </p:sp>
      <p:sp>
        <p:nvSpPr>
          <p:cNvPr id="3" name="Rectangle 2"/>
          <p:cNvSpPr/>
          <p:nvPr/>
        </p:nvSpPr>
        <p:spPr>
          <a:xfrm>
            <a:off x="304800" y="1371600"/>
            <a:ext cx="8534400" cy="4385816"/>
          </a:xfrm>
          <a:prstGeom prst="rect">
            <a:avLst/>
          </a:prstGeom>
        </p:spPr>
        <p:txBody>
          <a:bodyPr wrap="square">
            <a:spAutoFit/>
          </a:bodyPr>
          <a:lstStyle/>
          <a:p>
            <a:r>
              <a:rPr lang="en-US" sz="1800" b="1" dirty="0"/>
              <a:t>6tisch </a:t>
            </a:r>
            <a:r>
              <a:rPr lang="en-US" sz="1800" b="1" dirty="0" smtClean="0"/>
              <a:t>Goal</a:t>
            </a:r>
            <a:r>
              <a:rPr lang="en-US" sz="1800" dirty="0" smtClean="0"/>
              <a:t>: </a:t>
            </a:r>
            <a:r>
              <a:rPr lang="en-US" sz="1600" dirty="0" smtClean="0"/>
              <a:t>The </a:t>
            </a:r>
            <a:r>
              <a:rPr lang="en-US" sz="1600" dirty="0"/>
              <a:t>6tisch Working Group is focused upon enabling IPv6 over the TSCH mode of the IEEE802.15.4e standard. The extent of the problem space for the WG is one or more Low Power and Lossy Networks (LLNs), eventually federated through a common backbone link via one or more LLN Border Routers (LBRs).</a:t>
            </a:r>
          </a:p>
          <a:p>
            <a:pPr marL="4763">
              <a:spcBef>
                <a:spcPts val="600"/>
              </a:spcBef>
            </a:pPr>
            <a:r>
              <a:rPr lang="en-US" sz="1800" b="1" dirty="0"/>
              <a:t>Work Item </a:t>
            </a:r>
            <a:r>
              <a:rPr lang="en-US" sz="1800" b="1" dirty="0" smtClean="0"/>
              <a:t>1</a:t>
            </a:r>
            <a:r>
              <a:rPr lang="en-US" sz="1800" dirty="0" smtClean="0"/>
              <a:t>: </a:t>
            </a:r>
            <a:r>
              <a:rPr lang="en-US" sz="1600" dirty="0" smtClean="0"/>
              <a:t>Produce </a:t>
            </a:r>
            <a:r>
              <a:rPr lang="en-US" sz="1600" dirty="0"/>
              <a:t>"</a:t>
            </a:r>
            <a:r>
              <a:rPr lang="en-US" sz="1600" b="1" dirty="0"/>
              <a:t>6TiSCH architecture</a:t>
            </a:r>
            <a:r>
              <a:rPr lang="en-US" sz="1600" dirty="0"/>
              <a:t>" to describe the design of 6TiSCH  networks. This document will highlight the different architectural blocks and signaling flows, including the operation of the network in the presence of </a:t>
            </a:r>
            <a:r>
              <a:rPr lang="en-US" sz="1600" b="1" dirty="0"/>
              <a:t>multiple LBRs</a:t>
            </a:r>
            <a:r>
              <a:rPr lang="en-US" sz="1600" dirty="0"/>
              <a:t>. Initially, the document will focus on </a:t>
            </a:r>
            <a:r>
              <a:rPr lang="en-US" sz="1600" b="1" dirty="0"/>
              <a:t>distributed routing operation over a static TSCH schedule</a:t>
            </a:r>
            <a:r>
              <a:rPr lang="en-US" sz="1600" dirty="0"/>
              <a:t>.</a:t>
            </a:r>
          </a:p>
          <a:p>
            <a:pPr>
              <a:spcBef>
                <a:spcPts val="600"/>
              </a:spcBef>
            </a:pPr>
            <a:r>
              <a:rPr lang="en-US" sz="1800" b="1" dirty="0"/>
              <a:t>Work Item </a:t>
            </a:r>
            <a:r>
              <a:rPr lang="en-US" sz="1800" b="1" dirty="0" smtClean="0"/>
              <a:t>2</a:t>
            </a:r>
            <a:r>
              <a:rPr lang="en-US" sz="1800" dirty="0" smtClean="0"/>
              <a:t>: </a:t>
            </a:r>
            <a:r>
              <a:rPr lang="en-US" sz="1600" dirty="0" smtClean="0"/>
              <a:t>Produce </a:t>
            </a:r>
            <a:r>
              <a:rPr lang="en-US" sz="1600" dirty="0"/>
              <a:t>an </a:t>
            </a:r>
            <a:r>
              <a:rPr lang="en-US" sz="1600" b="1" dirty="0"/>
              <a:t>Information Model</a:t>
            </a:r>
            <a:r>
              <a:rPr lang="en-US" sz="1600" dirty="0"/>
              <a:t> containing the management requirements of a 6TiSCH node. This includes describing how an entity can manage the TSCH schedule on a 6TiSCH node, and query timeslot information from that node. A data model mapping for an existing protocol (such as Concise Binary Object Representation (</a:t>
            </a:r>
            <a:r>
              <a:rPr lang="en-US" sz="1600" b="1" dirty="0"/>
              <a:t>CBOR</a:t>
            </a:r>
            <a:r>
              <a:rPr lang="en-US" sz="1600" dirty="0"/>
              <a:t>) over the Constrained Application Protocol (</a:t>
            </a:r>
            <a:r>
              <a:rPr lang="en-US" sz="1600" b="1" dirty="0" err="1"/>
              <a:t>CoAP</a:t>
            </a:r>
            <a:r>
              <a:rPr lang="en-US" sz="1600" dirty="0"/>
              <a:t>)) will be provided.</a:t>
            </a:r>
          </a:p>
          <a:p>
            <a:pPr>
              <a:spcBef>
                <a:spcPts val="600"/>
              </a:spcBef>
            </a:pPr>
            <a:r>
              <a:rPr lang="en-US" sz="1800" b="1" dirty="0" smtClean="0"/>
              <a:t>Work </a:t>
            </a:r>
            <a:r>
              <a:rPr lang="en-US" sz="1800" b="1" dirty="0"/>
              <a:t>Item </a:t>
            </a:r>
            <a:r>
              <a:rPr lang="en-US" sz="1800" b="1" dirty="0" smtClean="0"/>
              <a:t>3</a:t>
            </a:r>
            <a:r>
              <a:rPr lang="en-US" sz="1800" dirty="0" smtClean="0"/>
              <a:t>: </a:t>
            </a:r>
            <a:r>
              <a:rPr lang="en-US" sz="1600" dirty="0" smtClean="0"/>
              <a:t>Produce </a:t>
            </a:r>
            <a:r>
              <a:rPr lang="en-US" sz="1600" dirty="0"/>
              <a:t>"</a:t>
            </a:r>
            <a:r>
              <a:rPr lang="en-US" sz="1600" b="1" dirty="0"/>
              <a:t>Minimal 6TiSCH Configuration</a:t>
            </a:r>
            <a:r>
              <a:rPr lang="en-US" sz="1600" dirty="0"/>
              <a:t>" defining how to build a 6TiSCH network using the Routing Protocol for LLNs (</a:t>
            </a:r>
            <a:r>
              <a:rPr lang="en-US" sz="1600" b="1" dirty="0"/>
              <a:t>RPL</a:t>
            </a:r>
            <a:r>
              <a:rPr lang="en-US" sz="1600" dirty="0"/>
              <a:t>) and a </a:t>
            </a:r>
            <a:r>
              <a:rPr lang="en-US" sz="1600" b="1" dirty="0"/>
              <a:t>static TSCH schedule</a:t>
            </a:r>
            <a:r>
              <a:rPr lang="en-US" sz="1600" dirty="0"/>
              <a:t>. It is expected that RPL and the Objective Function 0 (</a:t>
            </a:r>
            <a:r>
              <a:rPr lang="en-US" sz="1600" b="1" dirty="0"/>
              <a:t>OF0</a:t>
            </a:r>
            <a:r>
              <a:rPr lang="en-US" sz="1600" dirty="0"/>
              <a:t>) will be reused as-is.</a:t>
            </a:r>
          </a:p>
        </p:txBody>
      </p:sp>
    </p:spTree>
    <p:extLst>
      <p:ext uri="{BB962C8B-B14F-4D97-AF65-F5344CB8AC3E}">
        <p14:creationId xmlns:p14="http://schemas.microsoft.com/office/powerpoint/2010/main" val="152235503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889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&lt;July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0" y="1295400"/>
            <a:ext cx="91440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114800" y="64627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&lt;July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4114800" y="6491287"/>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&lt;July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p:txBody>
          <a:bodyPr/>
          <a:lstStyle/>
          <a:p>
            <a:pPr>
              <a:buFont typeface="Arial" charset="0"/>
              <a:buChar char="•"/>
            </a:pPr>
            <a:r>
              <a:rPr lang="en-US" sz="280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a:latin typeface="Arial" charset="0"/>
              </a:rPr>
              <a:t>Either speak up now or</a:t>
            </a:r>
          </a:p>
          <a:p>
            <a:pPr lvl="1">
              <a:buFont typeface="Arial" charset="0"/>
              <a:buChar char="•"/>
            </a:pPr>
            <a:r>
              <a:rPr lang="en-US" sz="2000">
                <a:latin typeface="Arial" charset="0"/>
              </a:rPr>
              <a:t>Provide the chair of this group with the identity of the holder(s) of any and all such claims as soon as possible or</a:t>
            </a:r>
          </a:p>
          <a:p>
            <a:pPr lvl="1">
              <a:buFont typeface="Arial" charset="0"/>
              <a:buChar char="•"/>
            </a:pPr>
            <a:r>
              <a:rPr lang="en-US" sz="2000">
                <a:latin typeface="Arial" charset="0"/>
              </a:rPr>
              <a:t>Cause an LOA to be submitted</a:t>
            </a:r>
          </a:p>
        </p:txBody>
      </p:sp>
      <p:sp>
        <p:nvSpPr>
          <p:cNvPr id="10244" name="Text Box 1028"/>
          <p:cNvSpPr txBox="1">
            <a:spLocks noChangeArrowheads="1"/>
          </p:cNvSpPr>
          <p:nvPr/>
        </p:nvSpPr>
        <p:spPr bwMode="auto">
          <a:xfrm>
            <a:off x="4114800" y="6488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&lt;July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762000"/>
            <a:ext cx="8458200" cy="609600"/>
          </a:xfrm>
        </p:spPr>
        <p:txBody>
          <a:bodyPr/>
          <a:lstStyle/>
          <a:p>
            <a:r>
              <a:rPr lang="en-US" sz="3200" u="sng" dirty="0">
                <a:latin typeface="Arial" charset="0"/>
              </a:rPr>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533400" y="15240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a:solidFill>
                <a:srgbClr val="FF0000"/>
              </a:solidFill>
              <a:latin typeface="Arial" charset="0"/>
            </a:endParaRPr>
          </a:p>
          <a:p>
            <a:pPr marL="230188" indent="-230188" eaLnBrk="0" hangingPunct="0">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charset="0"/>
              <a:buNone/>
            </a:pPr>
            <a:r>
              <a:rPr lang="en-US" sz="1000" b="1" dirty="0">
                <a:solidFill>
                  <a:srgbClr val="000099"/>
                </a:solidFill>
                <a:latin typeface="Arial" charset="0"/>
              </a:rPr>
              <a:t>---------------------------------------------------------------   </a:t>
            </a:r>
            <a:endParaRPr lang="en-US" sz="1200" b="1" dirty="0">
              <a:solidFill>
                <a:srgbClr val="000099"/>
              </a:solidFill>
              <a:latin typeface="Arial" charset="0"/>
            </a:endParaRPr>
          </a:p>
          <a:p>
            <a:pPr marL="230188" indent="-230188" algn="ctr" eaLnBrk="0" hangingPunct="0">
              <a:lnSpc>
                <a:spcPct val="80000"/>
              </a:lnSpc>
              <a:spcBef>
                <a:spcPct val="20000"/>
              </a:spcBef>
              <a:buClr>
                <a:srgbClr val="CC3300"/>
              </a:buClr>
              <a:buSzPct val="50000"/>
              <a:buFont typeface="Monotype Sorts" charset="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p:txBody>
      </p:sp>
      <p:sp>
        <p:nvSpPr>
          <p:cNvPr id="11269" name="Text Box 7"/>
          <p:cNvSpPr txBox="1">
            <a:spLocks noChangeArrowheads="1"/>
          </p:cNvSpPr>
          <p:nvPr/>
        </p:nvSpPr>
        <p:spPr bwMode="auto">
          <a:xfrm>
            <a:off x="4114800" y="63246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#4</a:t>
            </a:r>
            <a:endParaRPr lang="en-US" sz="2400" dirty="0">
              <a:solidFill>
                <a:schemeClr val="tx1"/>
              </a:solidFill>
              <a:latin typeface="Times New Roman" charset="0"/>
            </a:endParaRPr>
          </a:p>
        </p:txBody>
      </p:sp>
      <p:sp>
        <p:nvSpPr>
          <p:cNvPr id="2" name="Date Placeholder 1"/>
          <p:cNvSpPr>
            <a:spLocks noGrp="1"/>
          </p:cNvSpPr>
          <p:nvPr>
            <p:ph type="dt" sz="half" idx="10"/>
          </p:nvPr>
        </p:nvSpPr>
        <p:spPr/>
        <p:txBody>
          <a:bodyPr/>
          <a:lstStyle/>
          <a:p>
            <a:pPr>
              <a:defRPr/>
            </a:pPr>
            <a:r>
              <a:rPr lang="en-US" smtClean="0"/>
              <a:t>&lt;July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7</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pPr marL="1257300" lvl="2" indent="-342900"/>
            <a:r>
              <a:rPr lang="en-US" b="1" dirty="0" smtClean="0">
                <a:latin typeface="Times New Roman" charset="0"/>
                <a:ea typeface="ＭＳ Ｐゴシック" charset="0"/>
                <a:cs typeface="ＭＳ Ｐゴシック" charset="0"/>
              </a:rPr>
              <a:t>6TISCH Status</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762000" y="1600200"/>
            <a:ext cx="75438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800100" lvl="1" indent="-342900">
              <a:buClr>
                <a:srgbClr val="FF0000"/>
              </a:buClr>
              <a:buFont typeface="Wingdings" charset="2"/>
              <a:buChar char="q"/>
            </a:pPr>
            <a:r>
              <a:rPr lang="en-US" sz="2000" dirty="0" smtClean="0"/>
              <a:t>IETF </a:t>
            </a:r>
            <a:r>
              <a:rPr lang="en-US" sz="2000" dirty="0" err="1" smtClean="0"/>
              <a:t>Hackathon</a:t>
            </a:r>
            <a:r>
              <a:rPr lang="en-US" sz="2000" dirty="0" smtClean="0"/>
              <a:t> – 18, 19 July</a:t>
            </a:r>
          </a:p>
          <a:p>
            <a:pPr marL="800100" lvl="1" indent="-342900">
              <a:buClr>
                <a:srgbClr val="FF0000"/>
              </a:buClr>
              <a:buFont typeface="Wingdings" charset="2"/>
              <a:buChar char="q"/>
            </a:pPr>
            <a:r>
              <a:rPr lang="en-US" sz="2000" dirty="0" smtClean="0"/>
              <a:t>Minimal</a:t>
            </a:r>
          </a:p>
          <a:p>
            <a:pPr marL="1257300" lvl="2" indent="-342900">
              <a:buClr>
                <a:srgbClr val="FF0000"/>
              </a:buClr>
              <a:buFont typeface="Wingdings" charset="2"/>
              <a:buChar char="q"/>
            </a:pPr>
            <a:r>
              <a:rPr lang="en-US" sz="2000" dirty="0" smtClean="0"/>
              <a:t>Significant email discussion on 802.15.4 behaviors such as:</a:t>
            </a:r>
          </a:p>
          <a:p>
            <a:pPr marL="1714500" lvl="3" indent="-342900">
              <a:buClr>
                <a:srgbClr val="FF0000"/>
              </a:buClr>
              <a:buFont typeface="Wingdings" charset="2"/>
              <a:buChar char="q"/>
            </a:pPr>
            <a:r>
              <a:rPr lang="en-US" sz="2000" dirty="0" smtClean="0">
                <a:solidFill>
                  <a:srgbClr val="000000"/>
                </a:solidFill>
                <a:ea typeface="Lucida Grande"/>
                <a:cs typeface="Lucida Grande"/>
              </a:rPr>
              <a:t>IE termination header use</a:t>
            </a:r>
          </a:p>
          <a:p>
            <a:pPr marL="1714500" lvl="3" indent="-342900">
              <a:buClr>
                <a:srgbClr val="FF0000"/>
              </a:buClr>
              <a:buFont typeface="Wingdings" charset="2"/>
              <a:buChar char="q"/>
            </a:pPr>
            <a:r>
              <a:rPr lang="en-US" sz="2000" dirty="0" smtClean="0">
                <a:solidFill>
                  <a:srgbClr val="000000"/>
                </a:solidFill>
                <a:ea typeface="Lucida Grande"/>
                <a:cs typeface="Lucida Grande"/>
              </a:rPr>
              <a:t>Bit ordering for transmission</a:t>
            </a:r>
          </a:p>
          <a:p>
            <a:pPr marL="1714500" lvl="3" indent="-342900">
              <a:buClr>
                <a:srgbClr val="FF0000"/>
              </a:buClr>
              <a:buFont typeface="Wingdings" charset="2"/>
              <a:buChar char="q"/>
            </a:pPr>
            <a:endParaRPr lang="en-US" sz="2000" dirty="0" smtClean="0">
              <a:solidFill>
                <a:srgbClr val="000000"/>
              </a:solidFill>
              <a:ea typeface="Lucida Grande"/>
              <a:cs typeface="Lucida Grande"/>
            </a:endParaRPr>
          </a:p>
        </p:txBody>
      </p:sp>
    </p:spTree>
    <p:extLst>
      <p:ext uri="{BB962C8B-B14F-4D97-AF65-F5344CB8AC3E}">
        <p14:creationId xmlns:p14="http://schemas.microsoft.com/office/powerpoint/2010/main" val="366774573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pPr marL="1257300" lvl="2" indent="-342900"/>
            <a:r>
              <a:rPr lang="en-US" b="1" dirty="0" smtClean="0">
                <a:latin typeface="Times New Roman" charset="0"/>
                <a:ea typeface="ＭＳ Ｐゴシック" charset="0"/>
                <a:cs typeface="ＭＳ Ｐゴシック" charset="0"/>
              </a:rPr>
              <a:t>6TISCH Status - Dependencies</a:t>
            </a:r>
            <a:endParaRPr lang="en-US" b="1" dirty="0">
              <a:solidFill>
                <a:srgbClr val="000000"/>
              </a:solidFill>
              <a:ea typeface="Lucida Grande"/>
              <a:cs typeface="Lucida Grande"/>
            </a:endParaRPr>
          </a:p>
        </p:txBody>
      </p:sp>
      <p:pic>
        <p:nvPicPr>
          <p:cNvPr id="3" name="Picture 2"/>
          <p:cNvPicPr>
            <a:picLocks noChangeAspect="1"/>
          </p:cNvPicPr>
          <p:nvPr/>
        </p:nvPicPr>
        <p:blipFill>
          <a:blip r:embed="rId3"/>
          <a:stretch>
            <a:fillRect/>
          </a:stretch>
        </p:blipFill>
        <p:spPr>
          <a:xfrm>
            <a:off x="0" y="1143000"/>
            <a:ext cx="9144000" cy="4800600"/>
          </a:xfrm>
          <a:prstGeom prst="rect">
            <a:avLst/>
          </a:prstGeom>
        </p:spPr>
      </p:pic>
    </p:spTree>
    <p:extLst>
      <p:ext uri="{BB962C8B-B14F-4D97-AF65-F5344CB8AC3E}">
        <p14:creationId xmlns:p14="http://schemas.microsoft.com/office/powerpoint/2010/main" val="251759970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34038</TotalTime>
  <Words>2353</Words>
  <Application>Microsoft Macintosh PowerPoint</Application>
  <PresentationFormat>On-screen Show (4:3)</PresentationFormat>
  <Paragraphs>269</Paragraphs>
  <Slides>20</Slides>
  <Notes>14</Notes>
  <HiddenSlides>9</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Default Design</vt:lpstr>
      <vt:lpstr>PowerPoint Presentation</vt:lpstr>
      <vt:lpstr>IG 6T Meeting Goals </vt:lpstr>
      <vt:lpstr>Instructions for the WG Chair</vt:lpstr>
      <vt:lpstr>Participants, Patents, and Duty to Inform</vt:lpstr>
      <vt:lpstr>Patent Related Links</vt:lpstr>
      <vt:lpstr>Call for Potentially Essential Patents</vt:lpstr>
      <vt:lpstr>Other Guidelines for IEEE WG Meetings</vt:lpstr>
      <vt:lpstr>6TISCH Status</vt:lpstr>
      <vt:lpstr>6TISCH Status - Dependencies</vt:lpstr>
      <vt:lpstr>6TISCH Minimal (r6) - Intent</vt:lpstr>
      <vt:lpstr>6TISCH Minimal Issues – References to 802.15.4</vt:lpstr>
      <vt:lpstr>6TISCH Minimal Issues </vt:lpstr>
      <vt:lpstr>6TISCH Architecture (r7)– Intent https://tools.ietf.org/html/draft-ietf-6tisch-architecture-07</vt:lpstr>
      <vt:lpstr>PowerPoint Presentation</vt:lpstr>
      <vt:lpstr>PowerPoint Presentation</vt:lpstr>
      <vt:lpstr>PowerPoint Presentation</vt:lpstr>
      <vt:lpstr>Meeting Accomplishments </vt:lpstr>
      <vt:lpstr>IETF 6TISCH Mailing List Information</vt:lpstr>
      <vt:lpstr>IG 6TISCH reflector information</vt:lpstr>
      <vt:lpstr>IETF 6tisch Working Group Scope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Waikoloa</dc:title>
  <dc:subject>IEEE 802.15 &lt;IG 6tisch Report&gt;</dc:subject>
  <dc:creator>Pat Kinney</dc:creator>
  <cp:keywords/>
  <dc:description>&lt;15-15-0552-00-00IG6t&gt;</dc:description>
  <cp:lastModifiedBy>Pat Kinney</cp:lastModifiedBy>
  <cp:revision>597</cp:revision>
  <cp:lastPrinted>2015-07-14T16:02:16Z</cp:lastPrinted>
  <dcterms:created xsi:type="dcterms:W3CDTF">2009-07-12T16:25:16Z</dcterms:created>
  <dcterms:modified xsi:type="dcterms:W3CDTF">2015-07-17T00:39:07Z</dcterms:modified>
  <cp:category/>
</cp:coreProperties>
</file>