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87" r:id="rId2"/>
    <p:sldId id="264" r:id="rId3"/>
    <p:sldId id="311" r:id="rId4"/>
    <p:sldId id="312" r:id="rId5"/>
    <p:sldId id="313" r:id="rId6"/>
    <p:sldId id="314" r:id="rId7"/>
    <p:sldId id="315" r:id="rId8"/>
    <p:sldId id="294" r:id="rId9"/>
    <p:sldId id="323" r:id="rId10"/>
    <p:sldId id="324" r:id="rId11"/>
    <p:sldId id="295" r:id="rId12"/>
    <p:sldId id="317" r:id="rId13"/>
    <p:sldId id="320" r:id="rId14"/>
    <p:sldId id="321" r:id="rId15"/>
    <p:sldId id="322" r:id="rId16"/>
    <p:sldId id="325" r:id="rId17"/>
    <p:sldId id="326" r:id="rId18"/>
    <p:sldId id="327" r:id="rId19"/>
    <p:sldId id="289" r:id="rId20"/>
    <p:sldId id="290" r:id="rId21"/>
    <p:sldId id="291" r:id="rId22"/>
    <p:sldId id="293" r:id="rId23"/>
    <p:sldId id="274"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81" d="100"/>
          <a:sy n="81" d="100"/>
        </p:scale>
        <p:origin x="-3224" y="-12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ABCDE03-AA07-5547-8ECA-0C5B0375BB5F}"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0704-</a:t>
            </a:r>
            <a:r>
              <a:rPr lang="en-US" b="1" dirty="0" smtClean="0"/>
              <a:t>00-006T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s://ciscosales.webex.com/ciscosales/j.php?ED=219615007&amp;UID=481905242&amp;PW=NZTRkNDAwOTE1&amp;RT=MiMyMw=="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Sept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Sept2015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2015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Secure Join Process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76200" y="838200"/>
            <a:ext cx="8915400" cy="5724646"/>
          </a:xfrm>
          <a:prstGeom prst="rect">
            <a:avLst/>
          </a:prstGeom>
        </p:spPr>
        <p:txBody>
          <a:bodyPr wrap="square">
            <a:spAutoFit/>
          </a:bodyPr>
          <a:lstStyle/>
          <a:p>
            <a:r>
              <a:rPr lang="en-US" sz="1600" b="1" dirty="0">
                <a:latin typeface="+mn-lt"/>
              </a:rPr>
              <a:t>Initial assumptions:</a:t>
            </a:r>
            <a:endParaRPr lang="en-US" sz="1600" dirty="0">
              <a:latin typeface="+mn-lt"/>
            </a:endParaRPr>
          </a:p>
          <a:p>
            <a:pPr marL="342900" indent="-342900">
              <a:buFont typeface="+mj-lt"/>
              <a:buAutoNum type="alphaUcPeriod"/>
            </a:pPr>
            <a:r>
              <a:rPr lang="en-US" sz="1600" dirty="0">
                <a:latin typeface="+mn-lt"/>
              </a:rPr>
              <a:t>A</a:t>
            </a:r>
            <a:r>
              <a:rPr lang="en-US" sz="1600" dirty="0" smtClean="0">
                <a:latin typeface="+mn-lt"/>
              </a:rPr>
              <a:t>ll </a:t>
            </a:r>
            <a:r>
              <a:rPr lang="en-US" sz="1600" dirty="0">
                <a:latin typeface="+mn-lt"/>
              </a:rPr>
              <a:t>nodes </a:t>
            </a:r>
            <a:r>
              <a:rPr lang="en-US" sz="1600" dirty="0" smtClean="0">
                <a:latin typeface="+mn-lt"/>
              </a:rPr>
              <a:t>have a known K1 (i.e. well-known key)</a:t>
            </a:r>
            <a:endParaRPr lang="en-US" sz="1600" dirty="0">
              <a:latin typeface="+mn-lt"/>
            </a:endParaRPr>
          </a:p>
          <a:p>
            <a:pPr marL="342900" indent="-342900">
              <a:buFont typeface="+mj-lt"/>
              <a:buAutoNum type="alphaUcPeriod"/>
            </a:pPr>
            <a:r>
              <a:rPr lang="en-US" sz="1600" dirty="0">
                <a:latin typeface="+mn-lt"/>
              </a:rPr>
              <a:t>E</a:t>
            </a:r>
            <a:r>
              <a:rPr lang="en-US" sz="1600" dirty="0" smtClean="0">
                <a:latin typeface="+mn-lt"/>
              </a:rPr>
              <a:t>ach </a:t>
            </a:r>
            <a:r>
              <a:rPr lang="en-US" sz="1600" dirty="0">
                <a:latin typeface="+mn-lt"/>
              </a:rPr>
              <a:t>node shares a </a:t>
            </a:r>
            <a:r>
              <a:rPr lang="en-US" sz="1600" dirty="0" smtClean="0">
                <a:latin typeface="+mn-lt"/>
              </a:rPr>
              <a:t>unique </a:t>
            </a:r>
            <a:r>
              <a:rPr lang="en-US" sz="1600" dirty="0">
                <a:latin typeface="+mn-lt"/>
              </a:rPr>
              <a:t>PSK per JN </a:t>
            </a:r>
            <a:r>
              <a:rPr lang="en-US" sz="1600" dirty="0" smtClean="0">
                <a:latin typeface="+mn-lt"/>
              </a:rPr>
              <a:t>with </a:t>
            </a:r>
            <a:r>
              <a:rPr lang="en-US" sz="1600" dirty="0">
                <a:latin typeface="+mn-lt"/>
              </a:rPr>
              <a:t>the JCE. It is used for authentication purposes during the join </a:t>
            </a:r>
            <a:r>
              <a:rPr lang="en-US" sz="1600" dirty="0" smtClean="0">
                <a:latin typeface="+mn-lt"/>
              </a:rPr>
              <a:t>process</a:t>
            </a:r>
          </a:p>
          <a:p>
            <a:pPr marL="342900" indent="-342900">
              <a:buFont typeface="+mj-lt"/>
              <a:buAutoNum type="alphaUcPeriod"/>
            </a:pPr>
            <a:r>
              <a:rPr lang="en-US" sz="1600" dirty="0">
                <a:latin typeface="+mn-lt"/>
              </a:rPr>
              <a:t>T</a:t>
            </a:r>
            <a:r>
              <a:rPr lang="en-US" sz="1600" dirty="0" smtClean="0">
                <a:latin typeface="+mn-lt"/>
              </a:rPr>
              <a:t>he </a:t>
            </a:r>
            <a:r>
              <a:rPr lang="en-US" sz="1600" dirty="0">
                <a:latin typeface="+mn-lt"/>
              </a:rPr>
              <a:t>join process is handled at the </a:t>
            </a:r>
            <a:r>
              <a:rPr lang="en-US" sz="1600" dirty="0" smtClean="0">
                <a:latin typeface="+mn-lt"/>
              </a:rPr>
              <a:t>application </a:t>
            </a:r>
            <a:r>
              <a:rPr lang="en-US" sz="1600" dirty="0">
                <a:latin typeface="+mn-lt"/>
              </a:rPr>
              <a:t>layer through COAP. </a:t>
            </a:r>
            <a:r>
              <a:rPr lang="en-US" sz="1600" dirty="0" smtClean="0">
                <a:latin typeface="+mn-lt"/>
              </a:rPr>
              <a:t> A </a:t>
            </a:r>
            <a:r>
              <a:rPr lang="en-US" sz="1600" dirty="0">
                <a:latin typeface="+mn-lt"/>
              </a:rPr>
              <a:t>message is sent by the JN, forwarded by the </a:t>
            </a:r>
            <a:r>
              <a:rPr lang="en-US" sz="1600" dirty="0" smtClean="0">
                <a:latin typeface="+mn-lt"/>
              </a:rPr>
              <a:t>JA and </a:t>
            </a:r>
            <a:r>
              <a:rPr lang="en-US" sz="1600" dirty="0">
                <a:latin typeface="+mn-lt"/>
              </a:rPr>
              <a:t>processed by the </a:t>
            </a:r>
            <a:r>
              <a:rPr lang="en-US" sz="1600" dirty="0" smtClean="0">
                <a:latin typeface="+mn-lt"/>
              </a:rPr>
              <a:t>JCE</a:t>
            </a:r>
          </a:p>
          <a:p>
            <a:pPr marL="342900" indent="-342900">
              <a:buFont typeface="+mj-lt"/>
              <a:buAutoNum type="alphaUcPeriod"/>
            </a:pPr>
            <a:r>
              <a:rPr lang="en-US" sz="1600" dirty="0">
                <a:latin typeface="+mn-lt"/>
              </a:rPr>
              <a:t>I</a:t>
            </a:r>
            <a:r>
              <a:rPr lang="en-US" sz="1600" dirty="0" smtClean="0">
                <a:latin typeface="+mn-lt"/>
              </a:rPr>
              <a:t>f </a:t>
            </a:r>
            <a:r>
              <a:rPr lang="en-US" sz="1600" dirty="0">
                <a:latin typeface="+mn-lt"/>
              </a:rPr>
              <a:t>the JN is authenticated by the JCE, the JCE sends the K2 (stored and encrypted with the </a:t>
            </a:r>
            <a:r>
              <a:rPr lang="en-US" sz="1600" dirty="0" smtClean="0">
                <a:latin typeface="+mn-lt"/>
              </a:rPr>
              <a:t>aforementioned </a:t>
            </a:r>
            <a:r>
              <a:rPr lang="en-US" sz="1600" dirty="0">
                <a:latin typeface="+mn-lt"/>
              </a:rPr>
              <a:t>PSK in a COAP message</a:t>
            </a:r>
            <a:r>
              <a:rPr lang="en-US" sz="1600" dirty="0" smtClean="0">
                <a:latin typeface="+mn-lt"/>
              </a:rPr>
              <a:t>)</a:t>
            </a:r>
            <a:endParaRPr lang="en-US" sz="1600" dirty="0">
              <a:latin typeface="+mn-lt"/>
            </a:endParaRPr>
          </a:p>
          <a:p>
            <a:pPr marL="342900" indent="-342900">
              <a:buFont typeface="+mj-lt"/>
              <a:buAutoNum type="alphaUcPeriod"/>
            </a:pPr>
            <a:r>
              <a:rPr lang="en-US" sz="1600" dirty="0" smtClean="0">
                <a:latin typeface="+mn-lt"/>
              </a:rPr>
              <a:t>JN </a:t>
            </a:r>
            <a:r>
              <a:rPr lang="en-US" sz="1600" dirty="0">
                <a:latin typeface="+mn-lt"/>
              </a:rPr>
              <a:t>processes the received COAP message and installs K2</a:t>
            </a:r>
            <a:r>
              <a:rPr lang="en-US" sz="1600" dirty="0" smtClean="0"/>
              <a:t>.</a:t>
            </a:r>
          </a:p>
          <a:p>
            <a:endParaRPr lang="en-US" sz="1400" b="1" dirty="0" smtClean="0">
              <a:latin typeface="+mn-lt"/>
            </a:endParaRPr>
          </a:p>
          <a:p>
            <a:r>
              <a:rPr lang="en-US" sz="1600" b="1" dirty="0" smtClean="0">
                <a:latin typeface="+mn-lt"/>
              </a:rPr>
              <a:t>Main </a:t>
            </a:r>
            <a:r>
              <a:rPr lang="en-US" sz="1600" b="1" dirty="0">
                <a:latin typeface="+mn-lt"/>
              </a:rPr>
              <a:t>open issues:</a:t>
            </a:r>
            <a:endParaRPr lang="en-US" sz="1600" dirty="0">
              <a:latin typeface="+mn-lt"/>
            </a:endParaRPr>
          </a:p>
          <a:p>
            <a:pPr marL="342900" indent="-342900">
              <a:buFont typeface="+mj-lt"/>
              <a:buAutoNum type="arabicPeriod"/>
            </a:pPr>
            <a:r>
              <a:rPr lang="en-US" sz="1600" dirty="0">
                <a:latin typeface="+mn-lt"/>
              </a:rPr>
              <a:t>M</a:t>
            </a:r>
            <a:r>
              <a:rPr lang="en-US" sz="1600" dirty="0" smtClean="0">
                <a:latin typeface="+mn-lt"/>
              </a:rPr>
              <a:t>essages </a:t>
            </a:r>
            <a:r>
              <a:rPr lang="en-US" sz="1600" dirty="0">
                <a:latin typeface="+mn-lt"/>
              </a:rPr>
              <a:t>exchanged between JN and JA must be "protected". For the moment we can assume to use K1</a:t>
            </a:r>
            <a:r>
              <a:rPr lang="en-US" sz="1600" dirty="0" smtClean="0">
                <a:latin typeface="+mn-lt"/>
              </a:rPr>
              <a:t>.</a:t>
            </a:r>
            <a:endParaRPr lang="en-US" sz="1600" dirty="0">
              <a:latin typeface="+mn-lt"/>
            </a:endParaRPr>
          </a:p>
          <a:p>
            <a:pPr marL="342900" indent="-342900">
              <a:buFont typeface="+mj-lt"/>
              <a:buAutoNum type="arabicPeriod"/>
            </a:pPr>
            <a:r>
              <a:rPr lang="en-US" sz="1600" dirty="0" smtClean="0">
                <a:latin typeface="+mn-lt"/>
              </a:rPr>
              <a:t>JA </a:t>
            </a:r>
            <a:r>
              <a:rPr lang="en-US" sz="1600" dirty="0">
                <a:latin typeface="+mn-lt"/>
              </a:rPr>
              <a:t>does not know JN; it does not have the corresponding Device Descriptor for JN; it must </a:t>
            </a:r>
            <a:r>
              <a:rPr lang="en-US" sz="1600" dirty="0" smtClean="0">
                <a:latin typeface="+mn-lt"/>
              </a:rPr>
              <a:t>implement </a:t>
            </a:r>
            <a:r>
              <a:rPr lang="en-US" sz="1600" dirty="0">
                <a:latin typeface="+mn-lt"/>
              </a:rPr>
              <a:t>a procedure for understanding if the join message should be forwarded or not (protection against DoS ? )</a:t>
            </a:r>
            <a:r>
              <a:rPr lang="en-US" sz="1600" dirty="0" smtClean="0">
                <a:latin typeface="+mn-lt"/>
              </a:rPr>
              <a:t>.</a:t>
            </a:r>
          </a:p>
          <a:p>
            <a:pPr marL="342900" indent="-342900">
              <a:buFont typeface="+mj-lt"/>
              <a:buAutoNum type="arabicPeriod"/>
            </a:pPr>
            <a:r>
              <a:rPr lang="en-US" sz="1600" dirty="0">
                <a:latin typeface="+mn-lt"/>
              </a:rPr>
              <a:t>T</a:t>
            </a:r>
            <a:r>
              <a:rPr lang="en-US" sz="1600" dirty="0" smtClean="0">
                <a:latin typeface="+mn-lt"/>
              </a:rPr>
              <a:t>he </a:t>
            </a:r>
            <a:r>
              <a:rPr lang="en-US" sz="1600" dirty="0">
                <a:latin typeface="+mn-lt"/>
              </a:rPr>
              <a:t>format of join packets should be defined. Input from COSE. The first packet sent by JN should also contain the ASN (of course, also this field is protected by the PSK). This should avoid replay </a:t>
            </a:r>
            <a:r>
              <a:rPr lang="en-US" sz="1600" dirty="0" smtClean="0">
                <a:latin typeface="+mn-lt"/>
              </a:rPr>
              <a:t>attacks.</a:t>
            </a:r>
          </a:p>
          <a:p>
            <a:pPr marL="342900" indent="-342900">
              <a:buFont typeface="+mj-lt"/>
              <a:buAutoNum type="arabicPeriod"/>
            </a:pPr>
            <a:r>
              <a:rPr lang="en-US" sz="1600" dirty="0">
                <a:latin typeface="+mn-lt"/>
              </a:rPr>
              <a:t>D</a:t>
            </a:r>
            <a:r>
              <a:rPr lang="en-US" sz="1600" dirty="0" smtClean="0">
                <a:latin typeface="+mn-lt"/>
              </a:rPr>
              <a:t>efinition </a:t>
            </a:r>
            <a:r>
              <a:rPr lang="en-US" sz="1600" dirty="0">
                <a:latin typeface="+mn-lt"/>
              </a:rPr>
              <a:t>of mechanisms for installing K2 in </a:t>
            </a:r>
            <a:r>
              <a:rPr lang="en-US" sz="1600" dirty="0" smtClean="0">
                <a:latin typeface="+mn-lt"/>
              </a:rPr>
              <a:t>JN</a:t>
            </a:r>
          </a:p>
          <a:p>
            <a:pPr marL="342900" indent="-342900">
              <a:buFont typeface="+mj-lt"/>
              <a:buAutoNum type="arabicPeriod"/>
            </a:pPr>
            <a:r>
              <a:rPr lang="en-US" sz="1600" dirty="0">
                <a:latin typeface="+mn-lt"/>
              </a:rPr>
              <a:t>T</a:t>
            </a:r>
            <a:r>
              <a:rPr lang="en-US" sz="1600" dirty="0" smtClean="0">
                <a:latin typeface="+mn-lt"/>
              </a:rPr>
              <a:t>he </a:t>
            </a:r>
            <a:r>
              <a:rPr lang="en-US" sz="1600" dirty="0">
                <a:latin typeface="+mn-lt"/>
              </a:rPr>
              <a:t>distribution of link layer keys is another problem. Two possibilities: centralized (JCE distribute keys) or distributed (KMP). </a:t>
            </a:r>
            <a:r>
              <a:rPr lang="en-US" sz="1600" dirty="0" smtClean="0">
                <a:latin typeface="+mn-lt"/>
              </a:rPr>
              <a:t>Should </a:t>
            </a:r>
            <a:r>
              <a:rPr lang="en-US" sz="1600" dirty="0">
                <a:latin typeface="+mn-lt"/>
              </a:rPr>
              <a:t>we define procedures/message formats for both of </a:t>
            </a:r>
            <a:r>
              <a:rPr lang="en-US" sz="1600" dirty="0" smtClean="0">
                <a:latin typeface="+mn-lt"/>
              </a:rPr>
              <a:t>them?</a:t>
            </a:r>
            <a:endParaRPr lang="en-US" sz="1600" dirty="0">
              <a:latin typeface="+mn-lt"/>
            </a:endParaRPr>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smtClean="0">
                <a:latin typeface="Times New Roman" charset="0"/>
                <a:ea typeface="ＭＳ Ｐゴシック" charset="0"/>
                <a:cs typeface="ＭＳ Ｐゴシック" charset="0"/>
              </a:rPr>
              <a:t>6TISCH Minimal (r6) - Intent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447800"/>
            <a:ext cx="8610600" cy="5262979"/>
          </a:xfrm>
          <a:prstGeom prst="rect">
            <a:avLst/>
          </a:prstGeom>
        </p:spPr>
        <p:txBody>
          <a:bodyPr wrap="square">
            <a:spAutoFit/>
          </a:bodyPr>
          <a:lstStyle/>
          <a:p>
            <a:r>
              <a:rPr lang="en-US" sz="2400" u="sng" dirty="0" smtClean="0"/>
              <a:t>Abstract</a:t>
            </a:r>
            <a:r>
              <a:rPr lang="en-US" sz="2400" dirty="0" smtClean="0"/>
              <a:t>: This </a:t>
            </a:r>
            <a:r>
              <a:rPr lang="en-US" sz="2400" dirty="0"/>
              <a:t>document describes the minimal set of rules to operate an </a:t>
            </a:r>
            <a:r>
              <a:rPr lang="en-US" sz="2400" dirty="0" smtClean="0"/>
              <a:t>IEEE 802.15.4e Time Slotted </a:t>
            </a:r>
            <a:r>
              <a:rPr lang="en-US" sz="2400" dirty="0"/>
              <a:t>Channel Hopping (TSCH) network.  This </a:t>
            </a:r>
            <a:r>
              <a:rPr lang="en-US" sz="2400" dirty="0" smtClean="0"/>
              <a:t>minimal </a:t>
            </a:r>
            <a:r>
              <a:rPr lang="en-US" sz="2400" dirty="0"/>
              <a:t>mode of operation can be used during network bootstrap, as a </a:t>
            </a:r>
            <a:r>
              <a:rPr lang="en-US" sz="2400" dirty="0" err="1"/>
              <a:t>fall</a:t>
            </a:r>
            <a:r>
              <a:rPr lang="en-US" sz="2400" dirty="0" err="1" smtClean="0"/>
              <a:t>-back</a:t>
            </a:r>
            <a:r>
              <a:rPr lang="en-US" sz="2400" dirty="0" smtClean="0"/>
              <a:t> </a:t>
            </a:r>
            <a:r>
              <a:rPr lang="en-US" sz="2400" dirty="0"/>
              <a:t>mode of operation when no dynamic scheduling solution </a:t>
            </a:r>
            <a:r>
              <a:rPr lang="en-US" sz="2400" dirty="0" smtClean="0"/>
              <a:t>is available </a:t>
            </a:r>
            <a:r>
              <a:rPr lang="en-US" sz="2400" dirty="0"/>
              <a:t>or functioning, or during early interoperability </a:t>
            </a:r>
            <a:r>
              <a:rPr lang="en-US" sz="2400" dirty="0" smtClean="0"/>
              <a:t>testing </a:t>
            </a:r>
            <a:r>
              <a:rPr lang="en-US" sz="2400" dirty="0"/>
              <a:t>and development</a:t>
            </a:r>
            <a:r>
              <a:rPr lang="en-US" sz="2400" dirty="0" smtClean="0"/>
              <a:t>.</a:t>
            </a:r>
          </a:p>
          <a:p>
            <a:endParaRPr lang="en-US" sz="2400" dirty="0" smtClean="0"/>
          </a:p>
          <a:p>
            <a:r>
              <a:rPr lang="en-US" sz="2400" dirty="0" smtClean="0"/>
              <a:t>Contents include: Minimal Schedule configuration, Enhanced Beacons configuration and content (Sync IE, TSCH Timeslot IE, Channel Hopping IE, Frame and Link IE), Acknowledgment (Ack/</a:t>
            </a:r>
            <a:r>
              <a:rPr lang="en-US" sz="2400" dirty="0" err="1" smtClean="0"/>
              <a:t>Nack</a:t>
            </a:r>
            <a:r>
              <a:rPr lang="en-US" sz="2400" dirty="0" smtClean="0"/>
              <a:t> time correction IE), Neighbor Information (Table, Time Source selection), Queues and Priorities, Security, RPL (RPL objective function, RPL configuration).</a:t>
            </a:r>
          </a:p>
          <a:p>
            <a:endParaRPr lang="en-US" sz="2400" dirty="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b="1" dirty="0">
                <a:latin typeface="Times New Roman" charset="0"/>
                <a:ea typeface="ＭＳ Ｐゴシック" charset="0"/>
                <a:cs typeface="ＭＳ Ｐゴシック" charset="0"/>
              </a:rPr>
              <a:t>6TISCH Minimal </a:t>
            </a:r>
            <a:r>
              <a:rPr lang="en-US" b="1" dirty="0" smtClean="0">
                <a:latin typeface="Times New Roman" charset="0"/>
                <a:ea typeface="ＭＳ Ｐゴシック" charset="0"/>
                <a:cs typeface="ＭＳ Ｐゴシック" charset="0"/>
              </a:rPr>
              <a:t>Issues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04800" y="1143000"/>
            <a:ext cx="8686800" cy="5262978"/>
          </a:xfrm>
          <a:prstGeom prst="rect">
            <a:avLst/>
          </a:prstGeom>
        </p:spPr>
        <p:txBody>
          <a:bodyPr wrap="square">
            <a:spAutoFit/>
          </a:bodyPr>
          <a:lstStyle/>
          <a:p>
            <a:r>
              <a:rPr lang="en-US" sz="1400" dirty="0" smtClean="0">
                <a:latin typeface="+mn-lt"/>
              </a:rPr>
              <a:t>The </a:t>
            </a:r>
            <a:r>
              <a:rPr lang="en-US" sz="1400" dirty="0">
                <a:latin typeface="+mn-lt"/>
              </a:rPr>
              <a:t>section mandating the use of certain 2012 specific configuration needs to be changed so we can be independent to the evolution of the 15.4 spec. </a:t>
            </a:r>
            <a:r>
              <a:rPr lang="en-US" sz="1400" dirty="0" smtClean="0">
                <a:latin typeface="+mn-lt"/>
              </a:rPr>
              <a:t>The </a:t>
            </a:r>
            <a:r>
              <a:rPr lang="en-US" sz="1400" dirty="0">
                <a:latin typeface="+mn-lt"/>
              </a:rPr>
              <a:t>current text is:</a:t>
            </a:r>
          </a:p>
          <a:p>
            <a:endParaRPr lang="en-US" sz="1400" dirty="0">
              <a:latin typeface="+mn-lt"/>
            </a:endParaRPr>
          </a:p>
          <a:p>
            <a:r>
              <a:rPr lang="en-US" sz="1400" dirty="0">
                <a:latin typeface="+mn-lt"/>
              </a:rPr>
              <a:t>The IEEE802.15.4 header of all frames MUST include the Sequence Number field, the Source Address field and the Destination Address field.</a:t>
            </a:r>
          </a:p>
          <a:p>
            <a:endParaRPr lang="en-US" sz="1400" dirty="0" smtClean="0">
              <a:latin typeface="+mn-lt"/>
            </a:endParaRPr>
          </a:p>
          <a:p>
            <a:r>
              <a:rPr lang="en-US" sz="1400" dirty="0" smtClean="0">
                <a:latin typeface="+mn-lt"/>
              </a:rPr>
              <a:t>In </a:t>
            </a:r>
            <a:r>
              <a:rPr lang="en-US" sz="1400" dirty="0">
                <a:latin typeface="+mn-lt"/>
              </a:rPr>
              <a:t>the Frame Control Field, this translates </a:t>
            </a:r>
            <a:r>
              <a:rPr lang="en-US" sz="1400" dirty="0" smtClean="0">
                <a:latin typeface="+mn-lt"/>
              </a:rPr>
              <a:t>to:</a:t>
            </a:r>
          </a:p>
          <a:p>
            <a:pPr marL="285750" indent="-285750">
              <a:buFont typeface="Arial"/>
              <a:buChar char="•"/>
            </a:pPr>
            <a:r>
              <a:rPr lang="en-US" sz="1400" dirty="0" smtClean="0">
                <a:latin typeface="+mn-lt"/>
              </a:rPr>
              <a:t>the </a:t>
            </a:r>
            <a:r>
              <a:rPr lang="en-US" sz="1400" dirty="0">
                <a:latin typeface="+mn-lt"/>
              </a:rPr>
              <a:t>Frame Version field MUST be set to 0b10 (Frame Version 2</a:t>
            </a:r>
            <a:r>
              <a:rPr lang="en-US" sz="1400" dirty="0" smtClean="0">
                <a:latin typeface="+mn-lt"/>
              </a:rPr>
              <a:t>)</a:t>
            </a:r>
          </a:p>
          <a:p>
            <a:pPr marL="285750" indent="-285750">
              <a:buFont typeface="Arial"/>
              <a:buChar char="•"/>
            </a:pPr>
            <a:r>
              <a:rPr lang="en-US" sz="1400" dirty="0" smtClean="0">
                <a:latin typeface="+mn-lt"/>
              </a:rPr>
              <a:t>the </a:t>
            </a:r>
            <a:r>
              <a:rPr lang="en-US" sz="1400" dirty="0">
                <a:latin typeface="+mn-lt"/>
              </a:rPr>
              <a:t>Sequence Number Suppression bit MUST be set to 0b0 </a:t>
            </a:r>
            <a:endParaRPr lang="en-US" sz="1400" dirty="0" smtClean="0">
              <a:latin typeface="+mn-lt"/>
            </a:endParaRPr>
          </a:p>
          <a:p>
            <a:pPr marL="285750" indent="-285750">
              <a:buFont typeface="Arial"/>
              <a:buChar char="•"/>
            </a:pPr>
            <a:r>
              <a:rPr lang="en-US" sz="1400" dirty="0" smtClean="0">
                <a:latin typeface="+mn-lt"/>
              </a:rPr>
              <a:t>the </a:t>
            </a:r>
            <a:r>
              <a:rPr lang="en-US" sz="1400" dirty="0">
                <a:latin typeface="+mn-lt"/>
              </a:rPr>
              <a:t>Source Addressing Mode MUST set to 0b11 (long address</a:t>
            </a:r>
            <a:r>
              <a:rPr lang="en-US" sz="1400" dirty="0" smtClean="0">
                <a:latin typeface="+mn-lt"/>
              </a:rPr>
              <a:t>)</a:t>
            </a:r>
          </a:p>
          <a:p>
            <a:pPr marL="285750" indent="-285750">
              <a:buFont typeface="Arial"/>
              <a:buChar char="•"/>
            </a:pPr>
            <a:r>
              <a:rPr lang="en-US" sz="1400" dirty="0" smtClean="0">
                <a:latin typeface="+mn-lt"/>
              </a:rPr>
              <a:t>the </a:t>
            </a:r>
            <a:r>
              <a:rPr lang="en-US" sz="1400" dirty="0">
                <a:latin typeface="+mn-lt"/>
              </a:rPr>
              <a:t>Destination Addressing Mode MUST set to 0b11 (long address) except for the broadcast address for which Destination Addressing Mode SHOULD set to 0b10 (short address). The use of long addresses is a REQUIRED as no association procedure is defined in this </a:t>
            </a:r>
            <a:r>
              <a:rPr lang="en-US" sz="1400" dirty="0" smtClean="0">
                <a:latin typeface="+mn-lt"/>
              </a:rPr>
              <a:t>document.</a:t>
            </a:r>
          </a:p>
          <a:p>
            <a:pPr marL="285750" indent="-285750">
              <a:buFont typeface="Arial"/>
              <a:buChar char="•"/>
            </a:pPr>
            <a:r>
              <a:rPr lang="en-US" sz="1400" dirty="0" smtClean="0">
                <a:latin typeface="+mn-lt"/>
              </a:rPr>
              <a:t>the </a:t>
            </a:r>
            <a:r>
              <a:rPr lang="en-US" sz="1400" dirty="0">
                <a:latin typeface="+mn-lt"/>
              </a:rPr>
              <a:t>PAN ID Compression bit MUST be set to 0b0. According to the Table 2a in IEEE802154-2012 this translates into the Destination PAN ID field being "Present" and the Source PAN ID field being "Not Present".</a:t>
            </a:r>
          </a:p>
          <a:p>
            <a:endParaRPr lang="en-US" sz="1400" dirty="0">
              <a:latin typeface="+mn-lt"/>
            </a:endParaRPr>
          </a:p>
          <a:p>
            <a:r>
              <a:rPr lang="en-US" sz="1400" dirty="0">
                <a:latin typeface="+mn-lt"/>
              </a:rPr>
              <a:t>I propose the following text which I think is aligned with what has been commented during the </a:t>
            </a:r>
            <a:r>
              <a:rPr lang="en-US" sz="1400" dirty="0" smtClean="0">
                <a:latin typeface="+mn-lt"/>
              </a:rPr>
              <a:t>discussion:</a:t>
            </a:r>
            <a:endParaRPr lang="en-US" sz="1400" dirty="0">
              <a:latin typeface="+mn-lt"/>
            </a:endParaRPr>
          </a:p>
          <a:p>
            <a:endParaRPr lang="en-US" sz="1400" dirty="0" smtClean="0">
              <a:latin typeface="+mn-lt"/>
            </a:endParaRPr>
          </a:p>
          <a:p>
            <a:r>
              <a:rPr lang="en-US" sz="1400" dirty="0" smtClean="0">
                <a:latin typeface="+mn-lt"/>
              </a:rPr>
              <a:t>The </a:t>
            </a:r>
            <a:r>
              <a:rPr lang="en-US" sz="1400" dirty="0">
                <a:latin typeface="+mn-lt"/>
              </a:rPr>
              <a:t>IEEE802.15.4 header of all frames MUST include the Sequence Number field, the Source Address field and the Destination Address field and only the Destination PANID. Source and destination address fields MUST be filled with an extended address (64 bit) and this be indicated in the corresponding Frame Control field. In case of a destination broadcast address, the address field MUST be filled by a short addresses (16bit). The Destination PANID MUST be present and the Source PANID MUST be elided</a:t>
            </a:r>
            <a:endParaRPr lang="en-US" sz="1400" dirty="0">
              <a:latin typeface="+mn-lt"/>
            </a:endParaRPr>
          </a:p>
        </p:txBody>
      </p:sp>
    </p:spTree>
    <p:extLst>
      <p:ext uri="{BB962C8B-B14F-4D97-AF65-F5344CB8AC3E}">
        <p14:creationId xmlns:p14="http://schemas.microsoft.com/office/powerpoint/2010/main" val="16958167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13</a:t>
            </a:fld>
            <a:endParaRPr lang="en-US"/>
          </a:p>
        </p:txBody>
      </p:sp>
      <p:sp>
        <p:nvSpPr>
          <p:cNvPr id="5" name="Rectangle 4"/>
          <p:cNvSpPr/>
          <p:nvPr/>
        </p:nvSpPr>
        <p:spPr>
          <a:xfrm>
            <a:off x="457200" y="1143000"/>
            <a:ext cx="8458200" cy="5262979"/>
          </a:xfrm>
          <a:prstGeom prst="rect">
            <a:avLst/>
          </a:prstGeom>
        </p:spPr>
        <p:txBody>
          <a:bodyPr wrap="square">
            <a:spAutoFit/>
          </a:bodyPr>
          <a:lstStyle/>
          <a:p>
            <a:r>
              <a:rPr lang="en-US" sz="2400" dirty="0" smtClean="0"/>
              <a:t>Route </a:t>
            </a:r>
            <a:r>
              <a:rPr lang="en-US" sz="2400" dirty="0"/>
              <a:t>Computation may be </a:t>
            </a:r>
            <a:r>
              <a:rPr lang="en-US" sz="2400" dirty="0" smtClean="0"/>
              <a:t>achieved in </a:t>
            </a:r>
            <a:r>
              <a:rPr lang="en-US" sz="2400" dirty="0"/>
              <a:t>a centralized fashion by a Path Computation Element (PCE</a:t>
            </a:r>
            <a:r>
              <a:rPr lang="en-US" sz="2400" dirty="0" smtClean="0"/>
              <a:t>), in </a:t>
            </a:r>
            <a:r>
              <a:rPr lang="en-US" sz="2400" dirty="0"/>
              <a:t>a distributed fashion using the Routing Protocol for Low Power </a:t>
            </a:r>
            <a:r>
              <a:rPr lang="en-US" sz="2400" dirty="0" smtClean="0"/>
              <a:t>and Lossy </a:t>
            </a:r>
            <a:r>
              <a:rPr lang="en-US" sz="2400" dirty="0"/>
              <a:t>Networks (RPL) [RFC6550], or in a mixed mode. </a:t>
            </a:r>
            <a:endParaRPr lang="en-US" sz="2400" dirty="0" smtClean="0"/>
          </a:p>
          <a:p>
            <a:endParaRPr lang="en-US" sz="2400" dirty="0" smtClean="0"/>
          </a:p>
          <a:p>
            <a:r>
              <a:rPr lang="en-US" sz="2400" dirty="0" smtClean="0"/>
              <a:t>The Backbone Routers </a:t>
            </a:r>
            <a:r>
              <a:rPr lang="en-US" sz="2400" dirty="0"/>
              <a:t>may perform proxy IPv6 </a:t>
            </a:r>
            <a:r>
              <a:rPr lang="en-US" sz="2400" dirty="0" smtClean="0"/>
              <a:t>Neighbor Discovery </a:t>
            </a:r>
            <a:r>
              <a:rPr lang="en-US" sz="2400" dirty="0"/>
              <a:t>(ND) [RFC4861</a:t>
            </a:r>
            <a:r>
              <a:rPr lang="en-US" sz="2400" dirty="0" smtClean="0"/>
              <a:t>] operations </a:t>
            </a:r>
            <a:r>
              <a:rPr lang="en-US" sz="2400" dirty="0"/>
              <a:t>over the backbone on behalf of the wireless devices (</a:t>
            </a:r>
            <a:r>
              <a:rPr lang="en-US" sz="2400" dirty="0" smtClean="0"/>
              <a:t>also </a:t>
            </a:r>
            <a:r>
              <a:rPr lang="en-US" sz="2400" dirty="0"/>
              <a:t>called motes), so they can share a same IPv6 subnet and appear to </a:t>
            </a:r>
            <a:r>
              <a:rPr lang="en-US" sz="2400" dirty="0" smtClean="0"/>
              <a:t>be connected </a:t>
            </a:r>
            <a:r>
              <a:rPr lang="en-US" sz="2400" dirty="0"/>
              <a:t>to the same backbone as classical devices. </a:t>
            </a:r>
            <a:endParaRPr lang="en-US" sz="2400" dirty="0" smtClean="0"/>
          </a:p>
          <a:p>
            <a:r>
              <a:rPr lang="en-US" sz="2400" dirty="0" smtClean="0"/>
              <a:t>The Backbone Routers </a:t>
            </a:r>
            <a:r>
              <a:rPr lang="en-US" sz="2400" dirty="0"/>
              <a:t>may alternatively redistribute the registration in a </a:t>
            </a:r>
            <a:r>
              <a:rPr lang="en-US" sz="2400" dirty="0" smtClean="0"/>
              <a:t>routing protocol </a:t>
            </a:r>
            <a:r>
              <a:rPr lang="en-US" sz="2400" dirty="0"/>
              <a:t>such as OSPF [RFC5340] or BGP [RFC2545], or inject them in </a:t>
            </a:r>
            <a:r>
              <a:rPr lang="en-US" sz="2400" dirty="0" smtClean="0"/>
              <a:t>a mobility </a:t>
            </a:r>
            <a:r>
              <a:rPr lang="en-US" sz="2400" dirty="0"/>
              <a:t>protocol such as MIPv6 [RFC6275], NEMO [RFC3963], or </a:t>
            </a:r>
            <a:r>
              <a:rPr lang="en-US" sz="2400" dirty="0" smtClean="0"/>
              <a:t>LISP</a:t>
            </a:r>
            <a:endParaRPr lang="en-US" sz="2400" dirty="0"/>
          </a:p>
        </p:txBody>
      </p:sp>
      <p:sp>
        <p:nvSpPr>
          <p:cNvPr id="6" name="Rectangle 5"/>
          <p:cNvSpPr/>
          <p:nvPr/>
        </p:nvSpPr>
        <p:spPr>
          <a:xfrm>
            <a:off x="1524000" y="609600"/>
            <a:ext cx="5720837" cy="584776"/>
          </a:xfrm>
          <a:prstGeom prst="rect">
            <a:avLst/>
          </a:prstGeom>
        </p:spPr>
        <p:txBody>
          <a:bodyPr wrap="none">
            <a:spAutoFit/>
          </a:bodyPr>
          <a:lstStyle/>
          <a:p>
            <a:r>
              <a:rPr lang="en-US" sz="3200" b="1" dirty="0"/>
              <a:t>6TISCH </a:t>
            </a:r>
            <a:r>
              <a:rPr lang="en-US" sz="3200" b="1" dirty="0" smtClean="0"/>
              <a:t>Architecture - Routing </a:t>
            </a:r>
            <a:endParaRPr lang="en-US" sz="3200" dirty="0"/>
          </a:p>
        </p:txBody>
      </p:sp>
    </p:spTree>
    <p:extLst>
      <p:ext uri="{BB962C8B-B14F-4D97-AF65-F5344CB8AC3E}">
        <p14:creationId xmlns:p14="http://schemas.microsoft.com/office/powerpoint/2010/main" val="14357443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14</a:t>
            </a:fld>
            <a:endParaRPr lang="en-US"/>
          </a:p>
        </p:txBody>
      </p:sp>
      <p:sp>
        <p:nvSpPr>
          <p:cNvPr id="5" name="Rectangle 4"/>
          <p:cNvSpPr/>
          <p:nvPr/>
        </p:nvSpPr>
        <p:spPr>
          <a:xfrm>
            <a:off x="304800" y="1447800"/>
            <a:ext cx="8534400" cy="4524315"/>
          </a:xfrm>
          <a:prstGeom prst="rect">
            <a:avLst/>
          </a:prstGeom>
        </p:spPr>
        <p:txBody>
          <a:bodyPr wrap="square">
            <a:spAutoFit/>
          </a:bodyPr>
          <a:lstStyle/>
          <a:p>
            <a:r>
              <a:rPr lang="en-US" sz="2400" dirty="0" smtClean="0"/>
              <a:t>The </a:t>
            </a:r>
            <a:r>
              <a:rPr lang="en-US" sz="2400" dirty="0"/>
              <a:t>6TiSCH architecture defines four ways a schedule can be </a:t>
            </a:r>
            <a:r>
              <a:rPr lang="en-US" sz="2400" dirty="0" smtClean="0"/>
              <a:t>managed and </a:t>
            </a:r>
            <a:r>
              <a:rPr lang="en-US" sz="2400" dirty="0" err="1"/>
              <a:t>TimeSlots</a:t>
            </a:r>
            <a:r>
              <a:rPr lang="en-US" sz="2400" dirty="0"/>
              <a:t> can be allocated: </a:t>
            </a:r>
            <a:endParaRPr lang="en-US" sz="2400" dirty="0" smtClean="0"/>
          </a:p>
          <a:p>
            <a:pPr marL="457200" indent="-457200">
              <a:buFont typeface="+mj-lt"/>
              <a:buAutoNum type="arabicPeriod"/>
            </a:pPr>
            <a:r>
              <a:rPr lang="en-US" sz="2400" dirty="0" smtClean="0"/>
              <a:t>Static Scheduling </a:t>
            </a:r>
          </a:p>
          <a:p>
            <a:pPr marL="457200" indent="-457200">
              <a:buFont typeface="+mj-lt"/>
              <a:buAutoNum type="arabicPeriod"/>
            </a:pPr>
            <a:r>
              <a:rPr lang="en-US" sz="2400" dirty="0"/>
              <a:t>N</a:t>
            </a:r>
            <a:r>
              <a:rPr lang="en-US" sz="2400" dirty="0" smtClean="0"/>
              <a:t>eighbor</a:t>
            </a:r>
            <a:r>
              <a:rPr lang="en-US" sz="2400" dirty="0"/>
              <a:t>-to</a:t>
            </a:r>
            <a:r>
              <a:rPr lang="en-US" sz="2400" dirty="0" smtClean="0"/>
              <a:t>-Neighbor Scheduling </a:t>
            </a:r>
          </a:p>
          <a:p>
            <a:pPr marL="457200" indent="-457200">
              <a:buFont typeface="+mj-lt"/>
              <a:buAutoNum type="arabicPeriod"/>
            </a:pPr>
            <a:r>
              <a:rPr lang="en-US" sz="2400" dirty="0"/>
              <a:t>R</a:t>
            </a:r>
            <a:r>
              <a:rPr lang="en-US" sz="2400" dirty="0" smtClean="0"/>
              <a:t>emote </a:t>
            </a:r>
            <a:r>
              <a:rPr lang="en-US" sz="2400" dirty="0"/>
              <a:t>monitoring and S</a:t>
            </a:r>
            <a:r>
              <a:rPr lang="en-US" sz="2400" dirty="0" smtClean="0"/>
              <a:t>cheduling management</a:t>
            </a:r>
          </a:p>
          <a:p>
            <a:pPr marL="457200" indent="-457200">
              <a:buFont typeface="+mj-lt"/>
              <a:buAutoNum type="arabicPeriod"/>
            </a:pPr>
            <a:r>
              <a:rPr lang="en-US" sz="2400" dirty="0" smtClean="0"/>
              <a:t>Hop</a:t>
            </a:r>
            <a:r>
              <a:rPr lang="en-US" sz="2400" dirty="0"/>
              <a:t>-by-hop scheduling. </a:t>
            </a:r>
            <a:endParaRPr lang="en-US" sz="2400" dirty="0" smtClean="0"/>
          </a:p>
          <a:p>
            <a:endParaRPr lang="en-US" sz="2400" dirty="0" smtClean="0"/>
          </a:p>
          <a:p>
            <a:r>
              <a:rPr lang="en-US" sz="2400" dirty="0" smtClean="0"/>
              <a:t>In </a:t>
            </a:r>
            <a:r>
              <a:rPr lang="en-US" sz="2400" dirty="0"/>
              <a:t>the case of remote monitoring </a:t>
            </a:r>
            <a:r>
              <a:rPr lang="en-US" sz="2400" dirty="0" smtClean="0"/>
              <a:t>and scheduling </a:t>
            </a:r>
            <a:r>
              <a:rPr lang="en-US" sz="2400" dirty="0"/>
              <a:t>management, </a:t>
            </a:r>
            <a:r>
              <a:rPr lang="en-US" sz="2400" dirty="0" err="1"/>
              <a:t>TimeSlots</a:t>
            </a:r>
            <a:r>
              <a:rPr lang="en-US" sz="2400" dirty="0"/>
              <a:t> and other device resources </a:t>
            </a:r>
            <a:r>
              <a:rPr lang="en-US" sz="2400" dirty="0" smtClean="0"/>
              <a:t>are managed </a:t>
            </a:r>
            <a:r>
              <a:rPr lang="en-US" sz="2400" dirty="0"/>
              <a:t>by an abstract Network Management Entity (NME), which </a:t>
            </a:r>
            <a:r>
              <a:rPr lang="en-US" sz="2400" dirty="0" smtClean="0"/>
              <a:t>may cooperate </a:t>
            </a:r>
            <a:r>
              <a:rPr lang="en-US" sz="2400" dirty="0"/>
              <a:t>with the PCE in order to minimize the interaction with </a:t>
            </a:r>
            <a:r>
              <a:rPr lang="en-US" sz="2400" dirty="0" smtClean="0"/>
              <a:t>and the </a:t>
            </a:r>
            <a:r>
              <a:rPr lang="en-US" sz="2400" dirty="0"/>
              <a:t>load on </a:t>
            </a:r>
            <a:r>
              <a:rPr lang="en-US" sz="2400" dirty="0" smtClean="0"/>
              <a:t>the constrained </a:t>
            </a:r>
            <a:r>
              <a:rPr lang="en-US" sz="2400" dirty="0"/>
              <a:t>device</a:t>
            </a:r>
            <a:r>
              <a:rPr lang="en-US" sz="2400" dirty="0" smtClean="0"/>
              <a:t>.</a:t>
            </a:r>
            <a:endParaRPr lang="en-US" sz="2400" dirty="0"/>
          </a:p>
        </p:txBody>
      </p:sp>
      <p:sp>
        <p:nvSpPr>
          <p:cNvPr id="6" name="Rectangle 5"/>
          <p:cNvSpPr/>
          <p:nvPr/>
        </p:nvSpPr>
        <p:spPr>
          <a:xfrm>
            <a:off x="457200" y="685800"/>
            <a:ext cx="8353569" cy="584776"/>
          </a:xfrm>
          <a:prstGeom prst="rect">
            <a:avLst/>
          </a:prstGeom>
        </p:spPr>
        <p:txBody>
          <a:bodyPr wrap="none">
            <a:spAutoFit/>
          </a:bodyPr>
          <a:lstStyle/>
          <a:p>
            <a:r>
              <a:rPr lang="en-US" sz="3200" b="1" dirty="0"/>
              <a:t>6TISCH </a:t>
            </a:r>
            <a:r>
              <a:rPr lang="en-US" sz="3200" b="1" dirty="0" smtClean="0"/>
              <a:t>Architecture – Schedule Management </a:t>
            </a:r>
            <a:endParaRPr lang="en-US" sz="3200" dirty="0"/>
          </a:p>
        </p:txBody>
      </p:sp>
    </p:spTree>
    <p:extLst>
      <p:ext uri="{BB962C8B-B14F-4D97-AF65-F5344CB8AC3E}">
        <p14:creationId xmlns:p14="http://schemas.microsoft.com/office/powerpoint/2010/main" val="546749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a:t>
            </a:fld>
            <a:endParaRPr lang="en-US"/>
          </a:p>
        </p:txBody>
      </p:sp>
      <p:sp>
        <p:nvSpPr>
          <p:cNvPr id="5" name="Rectangle 4"/>
          <p:cNvSpPr/>
          <p:nvPr/>
        </p:nvSpPr>
        <p:spPr>
          <a:xfrm>
            <a:off x="457200" y="2057400"/>
            <a:ext cx="8534400" cy="2246769"/>
          </a:xfrm>
          <a:prstGeom prst="rect">
            <a:avLst/>
          </a:prstGeom>
        </p:spPr>
        <p:txBody>
          <a:bodyPr wrap="square">
            <a:spAutoFit/>
          </a:bodyPr>
          <a:lstStyle/>
          <a:p>
            <a:r>
              <a:rPr lang="en-US" sz="2000" dirty="0" smtClean="0"/>
              <a:t> The </a:t>
            </a:r>
            <a:r>
              <a:rPr lang="en-US" sz="2000" dirty="0"/>
              <a:t>6TiSCH architecture supports three different forwarding </a:t>
            </a:r>
            <a:r>
              <a:rPr lang="en-US" sz="2000" dirty="0" smtClean="0"/>
              <a:t>models:</a:t>
            </a:r>
            <a:endParaRPr lang="en-US" sz="2000" dirty="0"/>
          </a:p>
          <a:p>
            <a:pPr marL="457200" indent="-457200">
              <a:buFont typeface="+mj-lt"/>
              <a:buAutoNum type="arabicPeriod"/>
            </a:pPr>
            <a:r>
              <a:rPr lang="en-US" sz="2000" dirty="0"/>
              <a:t> G-MPLS Track Forwarding, which switches a frame received at </a:t>
            </a:r>
            <a:r>
              <a:rPr lang="en-US" sz="2000" dirty="0" smtClean="0"/>
              <a:t>a particular </a:t>
            </a:r>
            <a:r>
              <a:rPr lang="en-US" sz="2000" dirty="0" err="1"/>
              <a:t>TimeSlot</a:t>
            </a:r>
            <a:r>
              <a:rPr lang="en-US" sz="2000" dirty="0"/>
              <a:t> into another </a:t>
            </a:r>
            <a:r>
              <a:rPr lang="en-US" sz="2000" dirty="0" err="1" smtClean="0"/>
              <a:t>TimeSlot</a:t>
            </a:r>
            <a:r>
              <a:rPr lang="en-US" sz="2000" dirty="0" smtClean="0"/>
              <a:t> </a:t>
            </a:r>
            <a:r>
              <a:rPr lang="en-US" sz="2000" dirty="0"/>
              <a:t>at Layer-</a:t>
            </a:r>
            <a:r>
              <a:rPr lang="en-US" sz="2000" dirty="0" smtClean="0"/>
              <a:t>2</a:t>
            </a:r>
          </a:p>
          <a:p>
            <a:pPr marL="457200" indent="-457200">
              <a:buFont typeface="+mj-lt"/>
              <a:buAutoNum type="arabicPeriod"/>
            </a:pPr>
            <a:r>
              <a:rPr lang="en-US" sz="2000" dirty="0" smtClean="0"/>
              <a:t>6LoWPAN Fragment </a:t>
            </a:r>
            <a:r>
              <a:rPr lang="en-US" sz="2000" dirty="0"/>
              <a:t>Forwarding, which allows to forward individual </a:t>
            </a:r>
            <a:r>
              <a:rPr lang="en-US" sz="2000" dirty="0" smtClean="0"/>
              <a:t>6loWPAN fragments </a:t>
            </a:r>
            <a:r>
              <a:rPr lang="en-US" sz="2000" dirty="0"/>
              <a:t>along the route set by the first fragment, and </a:t>
            </a:r>
            <a:endParaRPr lang="en-US" sz="2000" dirty="0" smtClean="0"/>
          </a:p>
          <a:p>
            <a:pPr marL="457200" indent="-457200">
              <a:buFont typeface="+mj-lt"/>
              <a:buAutoNum type="arabicPeriod"/>
            </a:pPr>
            <a:r>
              <a:rPr lang="en-US" sz="2000" dirty="0" smtClean="0"/>
              <a:t>Classical IPv6 </a:t>
            </a:r>
            <a:r>
              <a:rPr lang="en-US" sz="2000" dirty="0"/>
              <a:t>Forwarding, where the node selects a feasible successor </a:t>
            </a:r>
            <a:r>
              <a:rPr lang="en-US" sz="2000" dirty="0" smtClean="0"/>
              <a:t>at Layer</a:t>
            </a:r>
            <a:r>
              <a:rPr lang="en-US" sz="2000" dirty="0"/>
              <a:t>-3 on a per packet basis, based on its routing table.</a:t>
            </a:r>
          </a:p>
        </p:txBody>
      </p:sp>
      <p:sp>
        <p:nvSpPr>
          <p:cNvPr id="6" name="Rectangle 5"/>
          <p:cNvSpPr/>
          <p:nvPr/>
        </p:nvSpPr>
        <p:spPr>
          <a:xfrm>
            <a:off x="457200" y="838200"/>
            <a:ext cx="7852029" cy="584776"/>
          </a:xfrm>
          <a:prstGeom prst="rect">
            <a:avLst/>
          </a:prstGeom>
        </p:spPr>
        <p:txBody>
          <a:bodyPr wrap="none">
            <a:spAutoFit/>
          </a:bodyPr>
          <a:lstStyle/>
          <a:p>
            <a:r>
              <a:rPr lang="en-US" sz="3200" b="1" dirty="0"/>
              <a:t>6TISCH Architecture – </a:t>
            </a:r>
            <a:r>
              <a:rPr lang="en-US" sz="3200" b="1" dirty="0" smtClean="0"/>
              <a:t>Forwarding Models</a:t>
            </a:r>
            <a:endParaRPr lang="en-US" sz="3200" dirty="0"/>
          </a:p>
        </p:txBody>
      </p:sp>
    </p:spTree>
    <p:extLst>
      <p:ext uri="{BB962C8B-B14F-4D97-AF65-F5344CB8AC3E}">
        <p14:creationId xmlns:p14="http://schemas.microsoft.com/office/powerpoint/2010/main" val="4125362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16</a:t>
            </a:fld>
            <a:endParaRPr lang="en-US"/>
          </a:p>
        </p:txBody>
      </p:sp>
      <p:sp>
        <p:nvSpPr>
          <p:cNvPr id="5" name="Rectangle 4"/>
          <p:cNvSpPr/>
          <p:nvPr/>
        </p:nvSpPr>
        <p:spPr>
          <a:xfrm>
            <a:off x="457200" y="2057400"/>
            <a:ext cx="8534400" cy="461665"/>
          </a:xfrm>
          <a:prstGeom prst="rect">
            <a:avLst/>
          </a:prstGeom>
        </p:spPr>
        <p:txBody>
          <a:bodyPr wrap="square">
            <a:spAutoFit/>
          </a:bodyPr>
          <a:lstStyle/>
          <a:p>
            <a:r>
              <a:rPr lang="en-US" sz="2400" dirty="0"/>
              <a:t>Re-chartering discussions should start soon</a:t>
            </a:r>
            <a:endParaRPr lang="en-US" sz="2400" dirty="0"/>
          </a:p>
        </p:txBody>
      </p:sp>
      <p:sp>
        <p:nvSpPr>
          <p:cNvPr id="6" name="Rectangle 5"/>
          <p:cNvSpPr/>
          <p:nvPr/>
        </p:nvSpPr>
        <p:spPr>
          <a:xfrm>
            <a:off x="3124200" y="914400"/>
            <a:ext cx="3242194" cy="584776"/>
          </a:xfrm>
          <a:prstGeom prst="rect">
            <a:avLst/>
          </a:prstGeom>
        </p:spPr>
        <p:txBody>
          <a:bodyPr wrap="none">
            <a:spAutoFit/>
          </a:bodyPr>
          <a:lstStyle/>
          <a:p>
            <a:r>
              <a:rPr lang="en-US" sz="3200" b="1" dirty="0" err="1" smtClean="0"/>
              <a:t>ReCharter</a:t>
            </a:r>
            <a:r>
              <a:rPr lang="en-US" sz="3200" b="1" dirty="0" smtClean="0"/>
              <a:t> Effort</a:t>
            </a:r>
            <a:endParaRPr lang="en-US" sz="3200" dirty="0"/>
          </a:p>
        </p:txBody>
      </p:sp>
    </p:spTree>
    <p:extLst>
      <p:ext uri="{BB962C8B-B14F-4D97-AF65-F5344CB8AC3E}">
        <p14:creationId xmlns:p14="http://schemas.microsoft.com/office/powerpoint/2010/main" val="371403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17</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1905000" y="381000"/>
            <a:ext cx="4447251" cy="584776"/>
          </a:xfrm>
          <a:prstGeom prst="rect">
            <a:avLst/>
          </a:prstGeom>
        </p:spPr>
        <p:txBody>
          <a:bodyPr wrap="none">
            <a:spAutoFit/>
          </a:bodyPr>
          <a:lstStyle/>
          <a:p>
            <a:r>
              <a:rPr lang="en-US" sz="3200" b="1" dirty="0" smtClean="0"/>
              <a:t>IETF93 Prague Meeting</a:t>
            </a:r>
            <a:endParaRPr lang="en-US" sz="3200" dirty="0"/>
          </a:p>
        </p:txBody>
      </p:sp>
      <p:sp>
        <p:nvSpPr>
          <p:cNvPr id="8" name="Rectangle 7"/>
          <p:cNvSpPr/>
          <p:nvPr/>
        </p:nvSpPr>
        <p:spPr>
          <a:xfrm>
            <a:off x="152400" y="838200"/>
            <a:ext cx="8991600" cy="5570756"/>
          </a:xfrm>
          <a:prstGeom prst="rect">
            <a:avLst/>
          </a:prstGeom>
        </p:spPr>
        <p:txBody>
          <a:bodyPr wrap="square">
            <a:spAutoFit/>
          </a:bodyPr>
          <a:lstStyle/>
          <a:p>
            <a:r>
              <a:rPr lang="en-US" sz="1800" dirty="0">
                <a:latin typeface="+mn-lt"/>
              </a:rPr>
              <a:t>Chairs </a:t>
            </a:r>
            <a:r>
              <a:rPr lang="en-US" sz="1800" dirty="0" smtClean="0">
                <a:latin typeface="+mn-lt"/>
              </a:rPr>
              <a:t>Summary:</a:t>
            </a:r>
            <a:endParaRPr lang="en-US" sz="1800" b="1" dirty="0">
              <a:latin typeface="+mn-lt"/>
            </a:endParaRPr>
          </a:p>
          <a:p>
            <a:pPr marL="285750" lvl="0" indent="-285750">
              <a:buFont typeface="Arial"/>
              <a:buChar char="•"/>
            </a:pPr>
            <a:r>
              <a:rPr lang="en-US" sz="2000" dirty="0">
                <a:latin typeface="+mn-lt"/>
              </a:rPr>
              <a:t>Ralph’s review of the architecture indicated that the document mixed architecture and specification level aspects, while not covering all the architecture items in 6TiSCH scope. The discussion led to a proposal that the WG takes back the doc till the architecture is complete, which is probably the lifetime of the WG. The doc would go still down to what Ralph describes as a specification level, but would include security, dynamic schedule and </a:t>
            </a:r>
            <a:r>
              <a:rPr lang="en-US" sz="2000" dirty="0" err="1">
                <a:latin typeface="+mn-lt"/>
              </a:rPr>
              <a:t>DetNet</a:t>
            </a:r>
            <a:r>
              <a:rPr lang="en-US" sz="2000" dirty="0">
                <a:latin typeface="+mn-lt"/>
              </a:rPr>
              <a:t> application. This will be confirmed on the </a:t>
            </a:r>
            <a:r>
              <a:rPr lang="en-US" sz="2000" dirty="0" smtClean="0">
                <a:latin typeface="+mn-lt"/>
              </a:rPr>
              <a:t>ML </a:t>
            </a:r>
            <a:endParaRPr lang="en-US" sz="2000" b="1" dirty="0" smtClean="0">
              <a:latin typeface="+mn-lt"/>
            </a:endParaRPr>
          </a:p>
          <a:p>
            <a:pPr marL="285750" lvl="0" indent="-285750">
              <a:buFont typeface="Arial"/>
              <a:buChar char="•"/>
            </a:pPr>
            <a:r>
              <a:rPr lang="en-US" sz="2000" dirty="0" smtClean="0">
                <a:latin typeface="+mn-lt"/>
              </a:rPr>
              <a:t>The first 6TiSCH </a:t>
            </a:r>
            <a:r>
              <a:rPr lang="en-US" sz="2000" dirty="0" err="1" smtClean="0">
                <a:latin typeface="+mn-lt"/>
              </a:rPr>
              <a:t>Plugtest</a:t>
            </a:r>
            <a:r>
              <a:rPr lang="en-US" sz="2000" dirty="0" smtClean="0">
                <a:latin typeface="+mn-lt"/>
              </a:rPr>
              <a:t> was a huge success that validated the 6TiSCH minimal draft. Some changes were proposed and supported at the WG, namely suppression of a reference to the architecture in the security section, the MUST for non-storing mode RPL and the computation of the step of Rank by RPL. Other changes were more discussed like the way issues in 802.15.4e are avoided, and the MUST for storing mode RPL. All will be confirmed on the ML. Brian confirmed that the dissector outputs that were used for the </a:t>
            </a:r>
            <a:r>
              <a:rPr lang="en-US" sz="2000" dirty="0" err="1" smtClean="0">
                <a:latin typeface="+mn-lt"/>
              </a:rPr>
              <a:t>plugtest</a:t>
            </a:r>
            <a:r>
              <a:rPr lang="en-US" sz="2000" dirty="0" smtClean="0">
                <a:latin typeface="+mn-lt"/>
              </a:rPr>
              <a:t> could be placed in annex in the document if the WG thinks it appropriate. The draft will be pushed for IESG review as soon as the issues above are resolved.</a:t>
            </a:r>
            <a:endParaRPr lang="en-US" sz="2000" b="1" dirty="0" smtClean="0">
              <a:latin typeface="+mn-lt"/>
            </a:endParaRPr>
          </a:p>
        </p:txBody>
      </p:sp>
    </p:spTree>
    <p:extLst>
      <p:ext uri="{BB962C8B-B14F-4D97-AF65-F5344CB8AC3E}">
        <p14:creationId xmlns:p14="http://schemas.microsoft.com/office/powerpoint/2010/main" val="1757419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sp>
        <p:nvSpPr>
          <p:cNvPr id="5" name="Rectangle 4"/>
          <p:cNvSpPr/>
          <p:nvPr/>
        </p:nvSpPr>
        <p:spPr>
          <a:xfrm>
            <a:off x="457200" y="2057400"/>
            <a:ext cx="8534400" cy="400110"/>
          </a:xfrm>
          <a:prstGeom prst="rect">
            <a:avLst/>
          </a:prstGeom>
        </p:spPr>
        <p:txBody>
          <a:bodyPr wrap="square">
            <a:spAutoFit/>
          </a:bodyPr>
          <a:lstStyle/>
          <a:p>
            <a:r>
              <a:rPr lang="en-US" sz="2000" dirty="0" smtClean="0"/>
              <a:t> </a:t>
            </a:r>
            <a:endParaRPr lang="en-US" sz="2000" dirty="0"/>
          </a:p>
        </p:txBody>
      </p:sp>
      <p:sp>
        <p:nvSpPr>
          <p:cNvPr id="6" name="Rectangle 5"/>
          <p:cNvSpPr/>
          <p:nvPr/>
        </p:nvSpPr>
        <p:spPr>
          <a:xfrm>
            <a:off x="1905000" y="533400"/>
            <a:ext cx="5940248" cy="584776"/>
          </a:xfrm>
          <a:prstGeom prst="rect">
            <a:avLst/>
          </a:prstGeom>
        </p:spPr>
        <p:txBody>
          <a:bodyPr wrap="none">
            <a:spAutoFit/>
          </a:bodyPr>
          <a:lstStyle/>
          <a:p>
            <a:r>
              <a:rPr lang="en-US" sz="3200" b="1" dirty="0" smtClean="0"/>
              <a:t>IETF93 Prague Meeting (cont’d)</a:t>
            </a:r>
            <a:endParaRPr lang="en-US" sz="3200" dirty="0"/>
          </a:p>
        </p:txBody>
      </p:sp>
      <p:sp>
        <p:nvSpPr>
          <p:cNvPr id="8" name="Rectangle 7"/>
          <p:cNvSpPr/>
          <p:nvPr/>
        </p:nvSpPr>
        <p:spPr>
          <a:xfrm>
            <a:off x="152400" y="1295400"/>
            <a:ext cx="8686800" cy="4093428"/>
          </a:xfrm>
          <a:prstGeom prst="rect">
            <a:avLst/>
          </a:prstGeom>
        </p:spPr>
        <p:txBody>
          <a:bodyPr wrap="square">
            <a:spAutoFit/>
          </a:bodyPr>
          <a:lstStyle/>
          <a:p>
            <a:pPr marL="285750" lvl="0" indent="-285750">
              <a:buFont typeface="Arial"/>
              <a:buChar char="•"/>
            </a:pPr>
            <a:r>
              <a:rPr lang="en-US" sz="2000" dirty="0" smtClean="0">
                <a:latin typeface="+mn-lt"/>
              </a:rPr>
              <a:t>The </a:t>
            </a:r>
            <a:r>
              <a:rPr lang="en-US" sz="2000" dirty="0">
                <a:latin typeface="+mn-lt"/>
              </a:rPr>
              <a:t>Interface and CoAP drafts progressed but are blocked by the normative reference to COMI and potentially </a:t>
            </a:r>
            <a:r>
              <a:rPr lang="en-US" sz="2000" dirty="0" err="1">
                <a:latin typeface="+mn-lt"/>
              </a:rPr>
              <a:t>CoOL</a:t>
            </a:r>
            <a:r>
              <a:rPr lang="en-US" sz="2000" dirty="0">
                <a:latin typeface="+mn-lt"/>
              </a:rPr>
              <a:t>. With this in mind, the WG cannot complete that work and must hold it. In the meantime, implementers were asked to provide feedback on the document from their implementation experience.</a:t>
            </a:r>
            <a:endParaRPr lang="en-US" sz="2000" b="1" dirty="0">
              <a:latin typeface="+mn-lt"/>
            </a:endParaRPr>
          </a:p>
          <a:p>
            <a:pPr marL="285750" lvl="0" indent="-285750">
              <a:buFont typeface="Arial"/>
              <a:buChar char="•"/>
            </a:pPr>
            <a:r>
              <a:rPr lang="en-US" sz="2000" dirty="0">
                <a:latin typeface="+mn-lt"/>
              </a:rPr>
              <a:t>Non chartered work was presented on dynamic scheduling, use of CoAP for MAC level signaling and </a:t>
            </a:r>
            <a:r>
              <a:rPr lang="en-US" sz="2000" dirty="0" err="1">
                <a:latin typeface="+mn-lt"/>
              </a:rPr>
              <a:t>DetNet</a:t>
            </a:r>
            <a:r>
              <a:rPr lang="en-US" sz="2000" dirty="0">
                <a:latin typeface="+mn-lt"/>
              </a:rPr>
              <a:t>. Discussion started at the mike and are now continuing on suggesting to use 802.15.9 as the transport for CoAP, mostly due to the limited naming space in IEs. </a:t>
            </a:r>
            <a:endParaRPr lang="en-US" sz="2000" b="1" dirty="0">
              <a:latin typeface="+mn-lt"/>
            </a:endParaRPr>
          </a:p>
          <a:p>
            <a:pPr marL="285750" lvl="0" indent="-285750">
              <a:buFont typeface="Arial"/>
              <a:buChar char="•"/>
            </a:pPr>
            <a:r>
              <a:rPr lang="en-US" sz="2000" dirty="0">
                <a:latin typeface="+mn-lt"/>
              </a:rPr>
              <a:t>It results that the group is ready to take new work in. The work is mostly identified and relates to dynamic scheduling, security and interface with </a:t>
            </a:r>
            <a:r>
              <a:rPr lang="en-US" sz="2000" dirty="0" err="1">
                <a:latin typeface="+mn-lt"/>
              </a:rPr>
              <a:t>DetNet</a:t>
            </a:r>
            <a:r>
              <a:rPr lang="en-US" sz="2000" dirty="0">
                <a:latin typeface="+mn-lt"/>
              </a:rPr>
              <a:t>, under the general umbrella of the architecture documents. Re-chartering discussions should start soon.</a:t>
            </a:r>
            <a:endParaRPr lang="en-US" sz="2000" b="1" dirty="0">
              <a:latin typeface="+mn-lt"/>
            </a:endParaRPr>
          </a:p>
        </p:txBody>
      </p:sp>
    </p:spTree>
    <p:extLst>
      <p:ext uri="{BB962C8B-B14F-4D97-AF65-F5344CB8AC3E}">
        <p14:creationId xmlns:p14="http://schemas.microsoft.com/office/powerpoint/2010/main" val="1075963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&lt;Sept 2015&gt;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0675-</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15 Sept, </a:t>
            </a:r>
            <a:r>
              <a:rPr lang="en-US" sz="2800" b="1" dirty="0"/>
              <a:t>A</a:t>
            </a:r>
            <a:r>
              <a:rPr lang="en-US" sz="2800" b="1" dirty="0" smtClean="0"/>
              <a:t>M2</a:t>
            </a:r>
            <a:r>
              <a:rPr lang="en-US" sz="2800" b="1" dirty="0" smtClean="0"/>
              <a:t>: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Secure Join Process</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15.4 Header fields in Minimal</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err="1" smtClean="0">
                <a:solidFill>
                  <a:srgbClr val="000000"/>
                </a:solidFill>
                <a:latin typeface="+mj-lt"/>
                <a:ea typeface="Lucida Grande"/>
                <a:cs typeface="Lucida Grande"/>
              </a:rPr>
              <a:t>ReCharter</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Review of </a:t>
            </a:r>
            <a:r>
              <a:rPr lang="en-US" sz="2800" dirty="0" smtClean="0">
                <a:solidFill>
                  <a:srgbClr val="000000"/>
                </a:solidFill>
                <a:latin typeface="+mj-lt"/>
                <a:ea typeface="Lucida Grande"/>
                <a:cs typeface="Lucida Grande"/>
              </a:rPr>
              <a:t>IETF93</a:t>
            </a:r>
            <a:r>
              <a:rPr lang="en-US" sz="2800" dirty="0" smtClean="0">
                <a:solidFill>
                  <a:srgbClr val="000000"/>
                </a:solidFill>
                <a:latin typeface="+mj-lt"/>
                <a:ea typeface="Lucida Grande"/>
                <a:cs typeface="Lucida Grande"/>
              </a:rPr>
              <a:t>, Prague; 20 – 25 July </a:t>
            </a:r>
            <a:r>
              <a:rPr lang="en-US" sz="2800" dirty="0" smtClean="0">
                <a:solidFill>
                  <a:srgbClr val="000000"/>
                </a:solidFill>
                <a:latin typeface="+mj-lt"/>
                <a:ea typeface="Lucida Grande"/>
                <a:cs typeface="Lucida Grande"/>
              </a:rPr>
              <a:t>2015</a:t>
            </a:r>
          </a:p>
          <a:p>
            <a:pPr marL="800100" lvl="1" indent="-342900">
              <a:buClr>
                <a:srgbClr val="FF0000"/>
              </a:buClr>
              <a:buFont typeface="Wingdings" charset="2"/>
              <a:buChar char="q"/>
            </a:pPr>
            <a:r>
              <a:rPr lang="en-US" sz="2800" dirty="0">
                <a:solidFill>
                  <a:srgbClr val="000000"/>
                </a:solidFill>
                <a:ea typeface="Lucida Grande"/>
                <a:cs typeface="Lucida Grande"/>
              </a:rPr>
              <a:t>Status of IETF 6TiSCH</a:t>
            </a:r>
          </a:p>
          <a:p>
            <a:pPr marL="800100" lvl="1" indent="-342900">
              <a:buClr>
                <a:srgbClr val="FF0000"/>
              </a:buClr>
              <a:buFont typeface="Wingdings" charset="2"/>
              <a:buChar char="q"/>
            </a:pPr>
            <a:endParaRPr lang="en-US" sz="2800"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4114800" y="6324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a:solidFill>
                  <a:srgbClr val="000000"/>
                </a:solidFill>
                <a:ea typeface="Lucida Grande"/>
                <a:cs typeface="Lucida Grande"/>
              </a:rPr>
              <a:t>Secure Join Process</a:t>
            </a:r>
          </a:p>
          <a:p>
            <a:pPr marL="1257300" lvl="2" indent="-342900">
              <a:buClr>
                <a:srgbClr val="FF0000"/>
              </a:buClr>
              <a:buFont typeface="Wingdings" charset="2"/>
              <a:buChar char="q"/>
            </a:pPr>
            <a:r>
              <a:rPr lang="en-US" sz="2800" dirty="0">
                <a:solidFill>
                  <a:srgbClr val="000000"/>
                </a:solidFill>
                <a:ea typeface="Lucida Grande"/>
                <a:cs typeface="Lucida Grande"/>
              </a:rPr>
              <a:t>15.4 Header fields in Minimal</a:t>
            </a:r>
          </a:p>
          <a:p>
            <a:pPr marL="1257300" lvl="2" indent="-342900">
              <a:buClr>
                <a:srgbClr val="FF0000"/>
              </a:buClr>
              <a:buFont typeface="Wingdings" charset="2"/>
              <a:buChar char="q"/>
            </a:pPr>
            <a:r>
              <a:rPr lang="en-US" sz="2800" dirty="0" err="1">
                <a:solidFill>
                  <a:srgbClr val="000000"/>
                </a:solidFill>
                <a:ea typeface="Lucida Grande"/>
                <a:cs typeface="Lucida Grande"/>
              </a:rPr>
              <a:t>ReCharter</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Secure Join Process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2" name="Rectangle 1"/>
          <p:cNvSpPr/>
          <p:nvPr/>
        </p:nvSpPr>
        <p:spPr>
          <a:xfrm>
            <a:off x="533400" y="1828800"/>
            <a:ext cx="7848600" cy="1815882"/>
          </a:xfrm>
          <a:prstGeom prst="rect">
            <a:avLst/>
          </a:prstGeom>
        </p:spPr>
        <p:txBody>
          <a:bodyPr wrap="square">
            <a:spAutoFit/>
          </a:bodyPr>
          <a:lstStyle/>
          <a:p>
            <a:r>
              <a:rPr lang="en-US" sz="1600" dirty="0" smtClean="0">
                <a:latin typeface="+mn-lt"/>
              </a:rPr>
              <a:t>Summary of previous Security discussions:</a:t>
            </a:r>
          </a:p>
          <a:p>
            <a:endParaRPr lang="en-US" sz="1600" dirty="0" smtClean="0">
              <a:latin typeface="+mn-lt"/>
            </a:endParaRPr>
          </a:p>
          <a:p>
            <a:r>
              <a:rPr lang="en-US" sz="1600" dirty="0" smtClean="0">
                <a:latin typeface="+mn-lt"/>
              </a:rPr>
              <a:t>Concept assumes </a:t>
            </a:r>
            <a:r>
              <a:rPr lang="en-US" sz="1600" dirty="0">
                <a:latin typeface="+mn-lt"/>
              </a:rPr>
              <a:t>the existence of two cryptographic keys, K1 and K2. </a:t>
            </a:r>
            <a:r>
              <a:rPr lang="en-US" sz="1600" dirty="0">
                <a:solidFill>
                  <a:srgbClr val="FF0000"/>
                </a:solidFill>
                <a:latin typeface="+mn-lt"/>
              </a:rPr>
              <a:t> EBs SHOULD be authenticated with key K1</a:t>
            </a:r>
            <a:r>
              <a:rPr lang="en-US" sz="1600" dirty="0">
                <a:latin typeface="+mn-lt"/>
              </a:rPr>
              <a:t>.  DATA, ACKNOWLEDGEMENT, and MAC COMMAND frame types SHOULD be authenticated and encrypted with key K2.  </a:t>
            </a:r>
            <a:r>
              <a:rPr lang="en-US" sz="1600" dirty="0">
                <a:solidFill>
                  <a:srgbClr val="FF0000"/>
                </a:solidFill>
                <a:latin typeface="+mn-lt"/>
              </a:rPr>
              <a:t>For early interoperability, K1 MAY be set to "6TiSCH minimal15"</a:t>
            </a:r>
            <a:r>
              <a:rPr lang="en-US" sz="1600" dirty="0">
                <a:latin typeface="+mn-lt"/>
              </a:rPr>
              <a:t>.  K2 SHOULD be a randomly generated high entropy cryptographic key.  Key distribution is out of scope.</a:t>
            </a:r>
            <a:endParaRPr lang="en-US" sz="1600" dirty="0">
              <a:latin typeface="+mn-lt"/>
            </a:endParaRPr>
          </a:p>
        </p:txBody>
      </p:sp>
      <p:sp>
        <p:nvSpPr>
          <p:cNvPr id="3" name="TextBox 2"/>
          <p:cNvSpPr txBox="1"/>
          <p:nvPr/>
        </p:nvSpPr>
        <p:spPr>
          <a:xfrm>
            <a:off x="-2235200" y="4572000"/>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8072805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32904</TotalTime>
  <Words>2994</Words>
  <Application>Microsoft Macintosh PowerPoint</Application>
  <PresentationFormat>On-screen Show (4:3)</PresentationFormat>
  <Paragraphs>318</Paragraphs>
  <Slides>23</Slides>
  <Notes>14</Notes>
  <HiddenSlides>5</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IG 6T Meeting Goals (Agenda 15-15-0675-00)</vt:lpstr>
      <vt:lpstr>Instructions for the WG Chair</vt:lpstr>
      <vt:lpstr>Participants, Patents, and Duty to Inform</vt:lpstr>
      <vt:lpstr>Patent Related Links</vt:lpstr>
      <vt:lpstr>Call for Potentially Essential Patents</vt:lpstr>
      <vt:lpstr>Other Guidelines for IEEE WG Meetings</vt:lpstr>
      <vt:lpstr>6TISCH Issues Discussion</vt:lpstr>
      <vt:lpstr>Secure Join Process</vt:lpstr>
      <vt:lpstr>Secure Join Process</vt:lpstr>
      <vt:lpstr>6TISCH Minimal (r6) - Intent</vt:lpstr>
      <vt:lpstr>6TISCH Minimal Issues</vt:lpstr>
      <vt:lpstr>PowerPoint Presentation</vt:lpstr>
      <vt:lpstr>PowerPoint Presentation</vt:lpstr>
      <vt:lpstr>PowerPoint Presentation</vt:lpstr>
      <vt:lpstr>PowerPoint Presentation</vt:lpstr>
      <vt:lpstr>PowerPoint Presentation</vt:lpstr>
      <vt:lpstr>PowerPoint Presentation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Bangkok</dc:title>
  <dc:subject>IEEE 802.15 &lt;IG 6tisch Opening/Closing Report&gt;</dc:subject>
  <dc:creator>Pat Kinney</dc:creator>
  <cp:keywords/>
  <dc:description>&lt;15-15-0704-00-00IG6t&gt;</dc:description>
  <cp:lastModifiedBy>Pat Kinney</cp:lastModifiedBy>
  <cp:revision>605</cp:revision>
  <cp:lastPrinted>1998-02-10T13:28:06Z</cp:lastPrinted>
  <dcterms:created xsi:type="dcterms:W3CDTF">2009-07-12T16:25:16Z</dcterms:created>
  <dcterms:modified xsi:type="dcterms:W3CDTF">2015-09-15T06:02:29Z</dcterms:modified>
  <cp:category/>
</cp:coreProperties>
</file>