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264" r:id="rId3"/>
    <p:sldId id="333" r:id="rId4"/>
    <p:sldId id="334" r:id="rId5"/>
    <p:sldId id="326" r:id="rId6"/>
    <p:sldId id="328" r:id="rId7"/>
    <p:sldId id="329" r:id="rId8"/>
    <p:sldId id="330" r:id="rId9"/>
    <p:sldId id="324" r:id="rId10"/>
    <p:sldId id="331" r:id="rId11"/>
    <p:sldId id="289" r:id="rId12"/>
    <p:sldId id="290" r:id="rId13"/>
    <p:sldId id="291" r:id="rId14"/>
    <p:sldId id="293" r:id="rId15"/>
    <p:sldId id="274"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39" d="100"/>
          <a:sy n="139" d="100"/>
        </p:scale>
        <p:origin x="-2480" y="-3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15-0856-00-006T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loa.pdf"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tools.ietf.org/html?draft=draft-wang-6tisch-6top-sublayer-03" TargetMode="External"/><Relationship Id="rId3" Type="http://schemas.openxmlformats.org/officeDocument/2006/relationships/hyperlink" Target="http://tools.ietf.org/html?draft=draft-thubert-6tisch-4detnet-0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Nov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381000"/>
            <a:ext cx="90678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LLC impact</a:t>
            </a: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TextBox 1"/>
          <p:cNvSpPr txBox="1"/>
          <p:nvPr/>
        </p:nvSpPr>
        <p:spPr>
          <a:xfrm>
            <a:off x="152400" y="1219200"/>
            <a:ext cx="8763000" cy="5816978"/>
          </a:xfrm>
          <a:prstGeom prst="rect">
            <a:avLst/>
          </a:prstGeom>
          <a:noFill/>
        </p:spPr>
        <p:txBody>
          <a:bodyPr wrap="square" rtlCol="0">
            <a:spAutoFit/>
          </a:bodyPr>
          <a:lstStyle/>
          <a:p>
            <a:r>
              <a:rPr lang="en-US" sz="1600" u="sng" dirty="0" smtClean="0"/>
              <a:t>Commentary</a:t>
            </a:r>
          </a:p>
          <a:p>
            <a:pPr marL="285750" indent="-285750">
              <a:buFont typeface="Arial"/>
              <a:buChar char="•"/>
            </a:pPr>
            <a:r>
              <a:rPr lang="en-US" sz="1600" dirty="0" smtClean="0"/>
              <a:t>IETF AD seemed irritated that advance notice of the LLC group formation had not been given to him</a:t>
            </a:r>
          </a:p>
          <a:p>
            <a:pPr marL="285750" indent="-285750">
              <a:buFont typeface="Arial"/>
              <a:buChar char="•"/>
            </a:pPr>
            <a:r>
              <a:rPr lang="en-US" sz="1600" dirty="0" smtClean="0"/>
              <a:t>Significant confusion as to the LLC’s impact on IETF efforts such as 6tisch and 6lo, i.e. will LLC define new and different versions of 6tisch and 6lo?</a:t>
            </a:r>
          </a:p>
          <a:p>
            <a:r>
              <a:rPr lang="en-US" sz="1600" u="sng" dirty="0"/>
              <a:t>Announcement </a:t>
            </a:r>
            <a:r>
              <a:rPr lang="en-US" sz="1600" u="sng" dirty="0" smtClean="0"/>
              <a:t>of 802.15.12 (LLC) effort in </a:t>
            </a:r>
            <a:r>
              <a:rPr lang="en-US" sz="1600" u="sng" dirty="0"/>
              <a:t>the IEEE</a:t>
            </a:r>
          </a:p>
          <a:p>
            <a:pPr marL="285750" indent="-285750">
              <a:buFont typeface="Arial"/>
              <a:buChar char="•"/>
            </a:pPr>
            <a:r>
              <a:rPr lang="en-US" sz="1600" dirty="0" smtClean="0"/>
              <a:t>LLC </a:t>
            </a:r>
            <a:r>
              <a:rPr lang="en-US" sz="1600" dirty="0"/>
              <a:t>Interest Group </a:t>
            </a:r>
            <a:r>
              <a:rPr lang="en-US" sz="1600" dirty="0" smtClean="0"/>
              <a:t>has progressed to a Study </a:t>
            </a:r>
            <a:r>
              <a:rPr lang="en-US" sz="1600" dirty="0"/>
              <a:t>Group that had first meeting recently.</a:t>
            </a:r>
          </a:p>
          <a:p>
            <a:pPr marL="742950" lvl="1" indent="-285750">
              <a:buFont typeface="Arial"/>
              <a:buChar char="•"/>
            </a:pPr>
            <a:r>
              <a:rPr lang="en-US" sz="1600" dirty="0"/>
              <a:t>general goal is to make 15.4 easier to use. Right now, a lot left to </a:t>
            </a:r>
            <a:r>
              <a:rPr lang="en-US" sz="1600" dirty="0" smtClean="0"/>
              <a:t>implementers</a:t>
            </a:r>
          </a:p>
          <a:p>
            <a:pPr marL="742950" lvl="1" indent="-285750">
              <a:buFont typeface="Arial"/>
              <a:buChar char="•"/>
            </a:pPr>
            <a:r>
              <a:rPr lang="en-US" sz="1600" dirty="0"/>
              <a:t>on the </a:t>
            </a:r>
            <a:r>
              <a:rPr lang="en-US" sz="1600" dirty="0" err="1"/>
              <a:t>todo</a:t>
            </a:r>
            <a:r>
              <a:rPr lang="en-US" sz="1600" dirty="0"/>
              <a:t> list: dispatch code (a la Ethertype), 15.9 and 15.10 alignment with LLC, etc</a:t>
            </a:r>
            <a:r>
              <a:rPr lang="en-US" sz="1600" dirty="0" smtClean="0"/>
              <a:t>.</a:t>
            </a:r>
            <a:endParaRPr lang="en-US" sz="1600" dirty="0"/>
          </a:p>
          <a:p>
            <a:pPr marL="742950" lvl="1" indent="-285750">
              <a:buFont typeface="Arial"/>
              <a:buChar char="•"/>
            </a:pPr>
            <a:r>
              <a:rPr lang="en-US" sz="1600" dirty="0" smtClean="0"/>
              <a:t>interface </a:t>
            </a:r>
            <a:r>
              <a:rPr lang="en-US" sz="1600" dirty="0"/>
              <a:t>for Key Management Protocol (KMP) and L2 routing.</a:t>
            </a:r>
          </a:p>
          <a:p>
            <a:pPr marL="285750" indent="-285750">
              <a:buFont typeface="Arial"/>
              <a:buChar char="•"/>
            </a:pPr>
            <a:r>
              <a:rPr lang="en-US" sz="1600" dirty="0"/>
              <a:t>802.15 has growing awareness of 6TiSCH thanks to 6TiSCH interest group at IEEE, that reports at every meeting about 6TiSCH progress</a:t>
            </a:r>
          </a:p>
          <a:p>
            <a:pPr marL="285750" indent="-285750">
              <a:buFont typeface="Arial"/>
              <a:buChar char="•"/>
            </a:pPr>
            <a:r>
              <a:rPr lang="en-US" sz="1600" dirty="0" smtClean="0"/>
              <a:t>provides </a:t>
            </a:r>
            <a:r>
              <a:rPr lang="en-US" sz="1600" dirty="0"/>
              <a:t>link to presentation on LLC on IEEE side</a:t>
            </a:r>
          </a:p>
          <a:p>
            <a:pPr marL="285750" indent="-285750">
              <a:buFont typeface="Arial"/>
              <a:buChar char="•"/>
            </a:pPr>
            <a:r>
              <a:rPr lang="en-US" sz="1600" dirty="0"/>
              <a:t>at January meeting: submit PAR </a:t>
            </a:r>
            <a:r>
              <a:rPr lang="en-US" sz="1600" dirty="0" smtClean="0"/>
              <a:t>and </a:t>
            </a:r>
            <a:r>
              <a:rPr lang="en-US" sz="1600" dirty="0"/>
              <a:t>CSD </a:t>
            </a:r>
          </a:p>
          <a:p>
            <a:pPr marL="285750" indent="-285750">
              <a:buFont typeface="Arial"/>
              <a:buChar char="•"/>
            </a:pPr>
            <a:r>
              <a:rPr lang="en-US" sz="1600" dirty="0" smtClean="0"/>
              <a:t>how is it organized? 802.15.12 will not be merged into 802.15.4 release?</a:t>
            </a:r>
          </a:p>
          <a:p>
            <a:pPr marL="742950" lvl="1" indent="-285750">
              <a:buFont typeface="Arial"/>
              <a:buChar char="•"/>
            </a:pPr>
            <a:r>
              <a:rPr lang="en-US" sz="1600" dirty="0" smtClean="0"/>
              <a:t>802.15.12 and 802.15.4 would have reasonably distinct content so they can be kept separated. LLC work would be delivered separately from 802.15.4 and not wrapped into 802.15.4 revisions.</a:t>
            </a:r>
          </a:p>
          <a:p>
            <a:pPr marL="285750" indent="-285750">
              <a:buFont typeface="Arial"/>
              <a:buChar char="•"/>
            </a:pPr>
            <a:r>
              <a:rPr lang="en-US" sz="1600" dirty="0" smtClean="0"/>
              <a:t>at </a:t>
            </a:r>
            <a:r>
              <a:rPr lang="en-US" sz="1600" dirty="0"/>
              <a:t>6TiSCH, we plan on just continuing our work at the current fast pace. Discussion and coordination with IEEE will happen in parallel.</a:t>
            </a:r>
          </a:p>
          <a:p>
            <a:pPr marL="742950" lvl="1" indent="-285750">
              <a:buFont typeface="Arial"/>
              <a:buChar char="•"/>
            </a:pPr>
            <a:r>
              <a:rPr lang="en-US" sz="1600" dirty="0" smtClean="0"/>
              <a:t>agreement </a:t>
            </a:r>
            <a:r>
              <a:rPr lang="en-US" sz="1600" dirty="0"/>
              <a:t>that both groups want the same thing. Other "customers" also out there. 6TiSCH is a primary customer that LLC wants to keep satisfied</a:t>
            </a:r>
            <a:endParaRPr lang="en-US" sz="1600" dirty="0"/>
          </a:p>
          <a:p>
            <a:pPr marL="285750" indent="-285750">
              <a:buFont typeface="Arial"/>
              <a:buChar char="•"/>
            </a:pPr>
            <a:endParaRPr lang="en-US" sz="1800" dirty="0" smtClean="0"/>
          </a:p>
          <a:p>
            <a:pPr marL="285750" indent="-285750">
              <a:buFont typeface="Arial"/>
              <a:buChar char="•"/>
            </a:pPr>
            <a:endParaRPr lang="en-US" sz="1800" dirty="0"/>
          </a:p>
        </p:txBody>
      </p:sp>
    </p:spTree>
    <p:extLst>
      <p:ext uri="{BB962C8B-B14F-4D97-AF65-F5344CB8AC3E}">
        <p14:creationId xmlns:p14="http://schemas.microsoft.com/office/powerpoint/2010/main" val="13485337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15-15-0807-00)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763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10 Nov, PM1: </a:t>
            </a:r>
          </a:p>
          <a:p>
            <a:pPr marL="800100" lvl="1" indent="-342900">
              <a:buClr>
                <a:srgbClr val="FF0000"/>
              </a:buClr>
              <a:buFont typeface="Wingdings" charset="2"/>
              <a:buChar char="q"/>
            </a:pPr>
            <a:r>
              <a:rPr lang="en-US" sz="2800" dirty="0">
                <a:solidFill>
                  <a:srgbClr val="000000"/>
                </a:solidFill>
                <a:ea typeface="Lucida Grande"/>
                <a:cs typeface="Lucida Grande"/>
              </a:rPr>
              <a:t>Review of IETF94, Yokohama; Nov 2015</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a:solidFill>
                  <a:srgbClr val="000000"/>
                </a:solidFill>
                <a:ea typeface="Lucida Grande"/>
                <a:cs typeface="Lucida Grande"/>
              </a:rPr>
              <a:t>6top IEs</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Security</a:t>
            </a: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LLC impact</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44958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6"/>
              </a:rPr>
              <a:t>http://standards.ieee.org/board/pat/loa.pdf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a:latin typeface="Times New Roman" charset="0"/>
                <a:ea typeface="MS PGothic" charset="0"/>
              </a:rPr>
              <a:t>IEEE-SA Patent Committee FAQ &amp; Patent slides</a:t>
            </a:r>
          </a:p>
          <a:p>
            <a:pPr lvl="2"/>
            <a:r>
              <a:rPr lang="en-US" sz="1800" dirty="0">
                <a:latin typeface="Times New Roman" charset="0"/>
                <a:ea typeface="MS PGothic" charset="0"/>
                <a:hlinkClick r:id="rId7"/>
              </a:rPr>
              <a:t>http://standards.ieee.org/board/pat/faq.pdf</a:t>
            </a:r>
            <a:r>
              <a:rPr lang="en-US" sz="1800" dirty="0">
                <a:latin typeface="Times New Roman" charset="0"/>
                <a:ea typeface="MS PGothic" charset="0"/>
              </a:rPr>
              <a:t> and </a:t>
            </a:r>
            <a:r>
              <a:rPr lang="en-US" sz="1800" dirty="0">
                <a:latin typeface="Times New Roman" charset="0"/>
                <a:ea typeface="MS PGothic" charset="0"/>
                <a:hlinkClick r:id="rId5"/>
              </a:rPr>
              <a:t>http://standards.ieee.org/board/pat/pat-slideset.ppt</a:t>
            </a:r>
            <a:r>
              <a:rPr lang="en-US" sz="1800" dirty="0">
                <a:latin typeface="Times New Roman" charset="0"/>
                <a:ea typeface="MS PGothic" charset="0"/>
              </a:rPr>
              <a:t> </a:t>
            </a:r>
          </a:p>
          <a:p>
            <a:pPr eaLnBrk="1" hangingPunct="1"/>
            <a:r>
              <a:rPr lang="en-US" sz="1600" dirty="0">
                <a:latin typeface="Times New Roman" charset="0"/>
                <a:ea typeface="MS PGothic" charset="0"/>
              </a:rPr>
              <a:t>Chair and Secretary request</a:t>
            </a:r>
          </a:p>
          <a:p>
            <a:pPr lvl="1" eaLnBrk="1" hangingPunct="1"/>
            <a:r>
              <a:rPr lang="en-US" sz="1400" dirty="0">
                <a:latin typeface="Times New Roman" charset="0"/>
                <a:ea typeface="MS PGothic" charset="0"/>
              </a:rPr>
              <a:t>Chair is </a:t>
            </a:r>
            <a:r>
              <a:rPr lang="en-US" sz="1400" dirty="0" smtClean="0">
                <a:latin typeface="Times New Roman" charset="0"/>
                <a:ea typeface="MS PGothic" charset="0"/>
              </a:rPr>
              <a:t>Pat Kinney (Kinney Consulting)</a:t>
            </a:r>
            <a:endParaRPr lang="en-US" sz="14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a:t>Rich Kennedy, MediaTek</a:t>
            </a:r>
          </a:p>
        </p:txBody>
      </p:sp>
      <p:sp>
        <p:nvSpPr>
          <p:cNvPr id="7" name="Date Placeholder 6"/>
          <p:cNvSpPr>
            <a:spLocks noGrp="1"/>
          </p:cNvSpPr>
          <p:nvPr>
            <p:ph type="dt" sz="quarter" idx="10"/>
          </p:nvPr>
        </p:nvSpPr>
        <p:spPr/>
        <p:txBody>
          <a:bodyPr/>
          <a:lstStyle/>
          <a:p>
            <a:pPr>
              <a:defRPr/>
            </a:pPr>
            <a:r>
              <a:rPr lang="en-US"/>
              <a:t>November 2015</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a:t>November 2015</a:t>
            </a:r>
            <a:endParaRPr lang="en-US"/>
          </a:p>
        </p:txBody>
      </p:sp>
      <p:sp>
        <p:nvSpPr>
          <p:cNvPr id="7171" name="Footer Placeholder 2"/>
          <p:cNvSpPr>
            <a:spLocks noGrp="1"/>
          </p:cNvSpPr>
          <p:nvPr>
            <p:ph type="ftr" sz="quarter" idx="11"/>
          </p:nvPr>
        </p:nvSpPr>
        <p:spPr/>
        <p:txBody>
          <a:bodyPr/>
          <a:lstStyle/>
          <a:p>
            <a:pPr>
              <a:defRPr/>
            </a:pPr>
            <a:r>
              <a:rPr lang="en-US" smtClean="0"/>
              <a:t>Rich Kennedy, MediaTek</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a:solidFill>
                <a:srgbClr val="FF0000"/>
              </a:solidFill>
              <a:latin typeface="Arial" charset="0"/>
            </a:endParaRPr>
          </a:p>
          <a:p>
            <a:pPr marL="230188" indent="-230188" eaLnBrk="1" hangingPunct="1">
              <a:lnSpc>
                <a:spcPct val="80000"/>
              </a:lnSpc>
            </a:pPr>
            <a:endParaRPr lang="en-US" sz="800" u="sng">
              <a:solidFill>
                <a:srgbClr val="FF0000"/>
              </a:solidFill>
              <a:cs typeface="Arial" charset="0"/>
            </a:endParaRPr>
          </a:p>
          <a:p>
            <a:pPr marL="230188" indent="-230188" eaLnBrk="1" hangingPunct="1">
              <a:lnSpc>
                <a:spcPct val="80000"/>
              </a:lnSpc>
              <a:spcAft>
                <a:spcPct val="40000"/>
              </a:spcAft>
            </a:pPr>
            <a:r>
              <a:rPr lang="en-US" sz="2400" b="1">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a:cs typeface="Arial" charset="0"/>
              </a:rPr>
              <a:t>Don’t discuss specific license rates, terms, or conditions.</a:t>
            </a:r>
          </a:p>
          <a:p>
            <a:pPr lvl="2" eaLnBrk="1" hangingPunct="1">
              <a:lnSpc>
                <a:spcPct val="80000"/>
              </a:lnSpc>
              <a:spcAft>
                <a:spcPct val="40000"/>
              </a:spcAft>
              <a:buFont typeface="Arial" charset="0"/>
              <a:buChar char="•"/>
            </a:pPr>
            <a:r>
              <a:rPr lang="en-US" sz="160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a:cs typeface="Arial" charset="0"/>
              </a:rPr>
              <a:t>Technical considerations remain primary focus</a:t>
            </a:r>
            <a:endParaRPr lang="en-US" sz="1600">
              <a:cs typeface="Arial" charset="0"/>
            </a:endParaRPr>
          </a:p>
          <a:p>
            <a:pPr lvl="1" eaLnBrk="1" hangingPunct="1">
              <a:lnSpc>
                <a:spcPct val="80000"/>
              </a:lnSpc>
              <a:spcAft>
                <a:spcPct val="40000"/>
              </a:spcAft>
              <a:buFont typeface="Arial" charset="0"/>
              <a:buChar char="•"/>
            </a:pPr>
            <a:r>
              <a:rPr lang="en-US" sz="1800" b="1">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a:cs typeface="Arial" charset="0"/>
              </a:rPr>
              <a:t>Don’t be silent if inappropriate topics are discussed … do formally object.</a:t>
            </a:r>
          </a:p>
          <a:p>
            <a:pPr marL="230188" indent="-230188" algn="ctr" eaLnBrk="1" hangingPunct="1">
              <a:lnSpc>
                <a:spcPct val="80000"/>
              </a:lnSpc>
            </a:pPr>
            <a:r>
              <a:rPr lang="en-US" sz="1000" b="1">
                <a:cs typeface="Arial" charset="0"/>
              </a:rPr>
              <a:t>---------------------------------------------------------------   </a:t>
            </a:r>
            <a:endParaRPr lang="en-US" sz="1400" b="1">
              <a:cs typeface="Arial" charset="0"/>
            </a:endParaRPr>
          </a:p>
          <a:p>
            <a:pPr marL="230188" indent="-230188" algn="ctr" eaLnBrk="1" hangingPunct="1">
              <a:lnSpc>
                <a:spcPct val="80000"/>
              </a:lnSpc>
            </a:pPr>
            <a:r>
              <a:rPr lang="en-US" sz="1400" b="1">
                <a:cs typeface="Arial" charset="0"/>
              </a:rPr>
              <a:t>See </a:t>
            </a:r>
            <a:r>
              <a:rPr lang="en-US" sz="1400" b="1" i="1">
                <a:cs typeface="Arial" charset="0"/>
              </a:rPr>
              <a:t>IEEE-SA Standards Board Operations Manual</a:t>
            </a:r>
            <a:r>
              <a:rPr lang="en-US" sz="1400" b="1">
                <a:cs typeface="Arial" charset="0"/>
              </a:rPr>
              <a:t>, clause 5.3.10 and </a:t>
            </a:r>
            <a:r>
              <a:rPr lang="en-GB" sz="1400" b="1">
                <a:cs typeface="Arial" charset="0"/>
              </a:rPr>
              <a:t>“Promoting Competition and Innovation: What You Need to Know about the IEEE Standards Association's Antitrust and Competition Policy”</a:t>
            </a:r>
            <a:r>
              <a:rPr lang="en-US" sz="1400" b="1">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&lt;Nov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5</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381000" y="685800"/>
            <a:ext cx="7467600" cy="523220"/>
          </a:xfrm>
          <a:prstGeom prst="rect">
            <a:avLst/>
          </a:prstGeom>
        </p:spPr>
        <p:txBody>
          <a:bodyPr wrap="square">
            <a:spAutoFit/>
          </a:bodyPr>
          <a:lstStyle/>
          <a:p>
            <a:pPr marL="800100" lvl="1" indent="-342900">
              <a:buClr>
                <a:srgbClr val="FF0000"/>
              </a:buClr>
              <a:buFont typeface="Wingdings" charset="2"/>
              <a:buChar char="q"/>
            </a:pPr>
            <a:r>
              <a:rPr lang="en-US" sz="2800" b="1" dirty="0">
                <a:solidFill>
                  <a:srgbClr val="000000"/>
                </a:solidFill>
                <a:ea typeface="Lucida Grande"/>
                <a:cs typeface="Lucida Grande"/>
              </a:rPr>
              <a:t>Review of IETF94, Yokohama; Nov 2015</a:t>
            </a:r>
          </a:p>
        </p:txBody>
      </p:sp>
      <p:sp>
        <p:nvSpPr>
          <p:cNvPr id="8" name="Rectangle 7"/>
          <p:cNvSpPr/>
          <p:nvPr/>
        </p:nvSpPr>
        <p:spPr>
          <a:xfrm>
            <a:off x="76200" y="1676400"/>
            <a:ext cx="8686800" cy="3970318"/>
          </a:xfrm>
          <a:prstGeom prst="rect">
            <a:avLst/>
          </a:prstGeom>
        </p:spPr>
        <p:txBody>
          <a:bodyPr wrap="square">
            <a:spAutoFit/>
          </a:bodyPr>
          <a:lstStyle/>
          <a:p>
            <a:r>
              <a:rPr lang="en-US" sz="1800" dirty="0" smtClean="0">
                <a:latin typeface="+mn-lt"/>
              </a:rPr>
              <a:t>Summary:</a:t>
            </a:r>
          </a:p>
          <a:p>
            <a:r>
              <a:rPr lang="en-US" sz="1800" dirty="0" smtClean="0"/>
              <a:t> New Charter </a:t>
            </a:r>
          </a:p>
          <a:p>
            <a:pPr marL="579438" indent="-285750">
              <a:buFontTx/>
              <a:buChar char="•"/>
            </a:pPr>
            <a:r>
              <a:rPr lang="en-US" sz="1800" dirty="0" smtClean="0"/>
              <a:t>Status Document</a:t>
            </a:r>
          </a:p>
          <a:p>
            <a:pPr marL="579438" indent="-285750">
              <a:buFontTx/>
              <a:buChar char="•"/>
            </a:pPr>
            <a:r>
              <a:rPr lang="en-US" sz="1800" dirty="0" smtClean="0"/>
              <a:t>New Charter</a:t>
            </a:r>
          </a:p>
          <a:p>
            <a:pPr marL="579438" indent="-285750">
              <a:buFontTx/>
              <a:buChar char="•"/>
            </a:pPr>
            <a:r>
              <a:rPr lang="en-US" sz="1800" dirty="0" smtClean="0"/>
              <a:t>Milestones</a:t>
            </a:r>
          </a:p>
          <a:p>
            <a:pPr marL="579438" indent="-285750">
              <a:buFontTx/>
              <a:buChar char="•"/>
            </a:pPr>
            <a:r>
              <a:rPr lang="en-US" sz="1800" dirty="0" smtClean="0"/>
              <a:t>Action Plan</a:t>
            </a:r>
          </a:p>
          <a:p>
            <a:r>
              <a:rPr lang="en-US" sz="1800" dirty="0" smtClean="0"/>
              <a:t>Dynamic Scheduling</a:t>
            </a:r>
          </a:p>
          <a:p>
            <a:pPr marL="579438" indent="-285750">
              <a:buFont typeface="Arial"/>
              <a:buChar char="•"/>
            </a:pPr>
            <a:r>
              <a:rPr lang="en-US" sz="1800" u="sng" dirty="0" smtClean="0">
                <a:hlinkClick r:id="rId2"/>
              </a:rPr>
              <a:t>draft-wang-6tisch-6top-sublayer-03</a:t>
            </a:r>
            <a:endParaRPr lang="en-US" sz="1800" dirty="0" smtClean="0"/>
          </a:p>
          <a:p>
            <a:pPr marL="579438" indent="-285750">
              <a:buFont typeface="Arial"/>
              <a:buChar char="•"/>
            </a:pPr>
            <a:r>
              <a:rPr lang="en-US" sz="1800" u="sng" dirty="0" smtClean="0"/>
              <a:t>draft-dujovne-6tisch-6top-sf0-00</a:t>
            </a:r>
          </a:p>
          <a:p>
            <a:r>
              <a:rPr lang="en-US" sz="1800" dirty="0" smtClean="0"/>
              <a:t>Tracks in 6TiSCH</a:t>
            </a:r>
          </a:p>
          <a:p>
            <a:pPr marL="579438" indent="-285750">
              <a:buFont typeface="Arial"/>
              <a:buChar char="•"/>
            </a:pPr>
            <a:r>
              <a:rPr lang="en-US" sz="1800" u="sng" dirty="0" smtClean="0">
                <a:solidFill>
                  <a:srgbClr val="000000"/>
                </a:solidFill>
                <a:hlinkClick r:id="rId3"/>
              </a:rPr>
              <a:t>draft-thubert-6tisch-4detnet-01</a:t>
            </a:r>
            <a:endParaRPr lang="en-US" sz="1800" dirty="0" smtClean="0">
              <a:solidFill>
                <a:srgbClr val="000000"/>
              </a:solidFill>
            </a:endParaRPr>
          </a:p>
          <a:p>
            <a:r>
              <a:rPr lang="en-US" sz="1800" dirty="0" smtClean="0"/>
              <a:t>Any Other Business</a:t>
            </a:r>
          </a:p>
          <a:p>
            <a:pPr marL="579438" indent="-285750">
              <a:buFont typeface="Arial"/>
              <a:buChar char="•"/>
            </a:pPr>
            <a:r>
              <a:rPr lang="en-US" sz="1800" dirty="0" smtClean="0"/>
              <a:t>Announcement second ETSI 6TiSCH </a:t>
            </a:r>
            <a:r>
              <a:rPr lang="en-US" sz="1800" dirty="0" err="1" smtClean="0"/>
              <a:t>Plugtests</a:t>
            </a:r>
            <a:endParaRPr lang="en-US" sz="1800" dirty="0" smtClean="0"/>
          </a:p>
          <a:p>
            <a:pPr marL="285750" indent="-285750">
              <a:buFont typeface="Arial"/>
              <a:buChar char="•"/>
            </a:pPr>
            <a:endParaRPr lang="en-US" sz="1800" b="1" dirty="0">
              <a:latin typeface="+mn-lt"/>
            </a:endParaRPr>
          </a:p>
        </p:txBody>
      </p:sp>
    </p:spTree>
    <p:extLst>
      <p:ext uri="{BB962C8B-B14F-4D97-AF65-F5344CB8AC3E}">
        <p14:creationId xmlns:p14="http://schemas.microsoft.com/office/powerpoint/2010/main" val="175741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6top IEs</a:t>
            </a:r>
          </a:p>
          <a:p>
            <a:pPr marL="1257300" lvl="2" indent="-342900">
              <a:buClr>
                <a:srgbClr val="FF0000"/>
              </a:buClr>
              <a:buFont typeface="Wingdings" charset="2"/>
              <a:buChar char="q"/>
            </a:pPr>
            <a:r>
              <a:rPr lang="en-US" sz="2800" dirty="0" err="1" smtClean="0">
                <a:solidFill>
                  <a:srgbClr val="000000"/>
                </a:solidFill>
                <a:ea typeface="Lucida Grande"/>
                <a:cs typeface="Lucida Grande"/>
              </a:rPr>
              <a:t>ReCharter</a:t>
            </a:r>
            <a:endParaRPr lang="en-US" sz="2800" dirty="0" smtClean="0">
              <a:solidFill>
                <a:srgbClr val="000000"/>
              </a:solidFill>
              <a:ea typeface="Lucida Grande"/>
              <a:cs typeface="Lucida Grande"/>
            </a:endParaRPr>
          </a:p>
          <a:p>
            <a:pPr marL="1257300" lvl="2" indent="-342900">
              <a:buClr>
                <a:srgbClr val="FF0000"/>
              </a:buClr>
              <a:buFont typeface="Wingdings" charset="2"/>
              <a:buChar char="q"/>
            </a:pPr>
            <a:r>
              <a:rPr lang="en-US" sz="2800" dirty="0" smtClean="0">
                <a:solidFill>
                  <a:srgbClr val="000000"/>
                </a:solidFill>
                <a:ea typeface="Lucida Grande"/>
                <a:cs typeface="Lucida Grande"/>
              </a:rPr>
              <a:t>Security</a:t>
            </a:r>
          </a:p>
          <a:p>
            <a:pPr marL="1257300" lvl="2" indent="-342900">
              <a:buClr>
                <a:srgbClr val="FF0000"/>
              </a:buClr>
              <a:buFont typeface="Wingdings" charset="2"/>
              <a:buChar char="q"/>
            </a:pPr>
            <a:r>
              <a:rPr lang="en-US" sz="2800" dirty="0">
                <a:solidFill>
                  <a:srgbClr val="000000"/>
                </a:solidFill>
                <a:ea typeface="Lucida Grande"/>
                <a:cs typeface="Lucida Grande"/>
              </a:rPr>
              <a:t>LLC </a:t>
            </a:r>
            <a:r>
              <a:rPr lang="en-US" sz="2800" dirty="0" smtClean="0">
                <a:solidFill>
                  <a:srgbClr val="000000"/>
                </a:solidFill>
                <a:ea typeface="Lucida Grande"/>
                <a:cs typeface="Lucida Grande"/>
              </a:rPr>
              <a:t>impact</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3970318"/>
          </a:xfrm>
          <a:prstGeom prst="rect">
            <a:avLst/>
          </a:prstGeom>
          <a:noFill/>
        </p:spPr>
        <p:txBody>
          <a:bodyPr wrap="square" rtlCol="0">
            <a:spAutoFit/>
          </a:bodyPr>
          <a:lstStyle/>
          <a:p>
            <a:endParaRPr lang="en-US" sz="1800" b="1" dirty="0"/>
          </a:p>
          <a:p>
            <a:r>
              <a:rPr lang="en-US" sz="1800" dirty="0"/>
              <a:t>The 6P messages are carried in a payload IE, i.e. IETF Information </a:t>
            </a:r>
            <a:r>
              <a:rPr lang="en-US" sz="1800" dirty="0" smtClean="0"/>
              <a:t>Element:</a:t>
            </a:r>
          </a:p>
          <a:p>
            <a:pPr marL="285750" indent="-285750">
              <a:buFont typeface="Arial"/>
              <a:buChar char="•"/>
            </a:pPr>
            <a:r>
              <a:rPr lang="en-US" sz="1800" dirty="0" smtClean="0"/>
              <a:t>Group </a:t>
            </a:r>
            <a:r>
              <a:rPr lang="en-US" sz="1800" dirty="0"/>
              <a:t>ID: IANA_IETF_IE_GROUP_ID -Length: </a:t>
            </a:r>
            <a:r>
              <a:rPr lang="en-US" sz="1800" dirty="0" smtClean="0"/>
              <a:t>variable</a:t>
            </a:r>
          </a:p>
          <a:p>
            <a:pPr marL="285750" indent="-285750">
              <a:buFont typeface="Arial"/>
              <a:buChar char="•"/>
            </a:pPr>
            <a:r>
              <a:rPr lang="en-US" sz="1800" dirty="0" smtClean="0"/>
              <a:t>Content</a:t>
            </a:r>
            <a:r>
              <a:rPr lang="en-US" sz="1800" dirty="0"/>
              <a:t>: defined as follows </a:t>
            </a:r>
          </a:p>
          <a:p>
            <a:endParaRPr lang="en-US" sz="1800" dirty="0" smtClean="0"/>
          </a:p>
          <a:p>
            <a:r>
              <a:rPr lang="en-US" sz="1800" dirty="0" smtClean="0"/>
              <a:t>IEEE </a:t>
            </a:r>
            <a:r>
              <a:rPr lang="en-US" sz="1800" dirty="0"/>
              <a:t>Liaison Considerations</a:t>
            </a:r>
          </a:p>
          <a:p>
            <a:pPr marL="342900" indent="-342900">
              <a:buFont typeface="Arial"/>
              <a:buChar char="•"/>
            </a:pPr>
            <a:r>
              <a:rPr lang="en-US" sz="1600" dirty="0"/>
              <a:t>If the specification described in this document is supported by the 6TiSCH WG, the authors of this document ask the 6TiSCH WG chairs to liaise with the IEEE to request a Payload Information Element Group ID to be assigned to the IETF (Group ID IANA_IETF_IE_GROUP_ID described in Appendix A)</a:t>
            </a:r>
            <a:r>
              <a:rPr lang="en-US" sz="1600" dirty="0" smtClean="0"/>
              <a:t>.</a:t>
            </a:r>
          </a:p>
          <a:p>
            <a:pPr marL="342900" indent="-342900">
              <a:buFont typeface="Arial"/>
              <a:buChar char="•"/>
            </a:pPr>
            <a:r>
              <a:rPr lang="en-US" sz="1600" dirty="0" smtClean="0"/>
              <a:t>Members of 6tisch also asked if IG 6tisch could assist in the use of the requested ID by proposing a detailed format consisting of elements such as sub-ids and other fields</a:t>
            </a:r>
          </a:p>
          <a:p>
            <a:endParaRPr lang="en-US" sz="1600" dirty="0"/>
          </a:p>
          <a:p>
            <a:r>
              <a:rPr lang="en-US" sz="1600" dirty="0" smtClean="0"/>
              <a:t>Current 6tisch proposal</a:t>
            </a:r>
          </a:p>
          <a:p>
            <a:pPr marL="285750" indent="-285750">
              <a:buFont typeface="Arial"/>
              <a:buChar char="•"/>
            </a:pPr>
            <a:r>
              <a:rPr lang="en-US" sz="1600" dirty="0"/>
              <a:t>draft-wang-6tisch-6top-coapie-01</a:t>
            </a:r>
            <a:endParaRPr lang="en-US" sz="1600" dirty="0"/>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304800"/>
            <a:ext cx="8763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err="1" smtClean="0">
                <a:latin typeface="Times New Roman" charset="0"/>
                <a:ea typeface="ＭＳ Ｐゴシック" charset="0"/>
                <a:cs typeface="ＭＳ Ｐゴシック" charset="0"/>
              </a:rPr>
              <a:t>ReCharter</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228600" y="1143000"/>
            <a:ext cx="8763000" cy="5062924"/>
          </a:xfrm>
          <a:prstGeom prst="rect">
            <a:avLst/>
          </a:prstGeom>
        </p:spPr>
        <p:txBody>
          <a:bodyPr wrap="square">
            <a:spAutoFit/>
          </a:bodyPr>
          <a:lstStyle/>
          <a:p>
            <a:r>
              <a:rPr lang="en-US" sz="1700" dirty="0" smtClean="0"/>
              <a:t>Three </a:t>
            </a:r>
            <a:r>
              <a:rPr lang="en-US" sz="1700" dirty="0"/>
              <a:t>new </a:t>
            </a:r>
            <a:r>
              <a:rPr lang="en-US" sz="1700" dirty="0" smtClean="0"/>
              <a:t>work items:  dynamic </a:t>
            </a:r>
            <a:r>
              <a:rPr lang="en-US" sz="1700" dirty="0"/>
              <a:t>scheduling (6top, SF0</a:t>
            </a:r>
            <a:r>
              <a:rPr lang="en-US" sz="1700" dirty="0" smtClean="0"/>
              <a:t>), secure bootstrap, track </a:t>
            </a:r>
            <a:r>
              <a:rPr lang="en-US" sz="1700" dirty="0"/>
              <a:t>definition and </a:t>
            </a:r>
            <a:r>
              <a:rPr lang="en-US" sz="1700" dirty="0" smtClean="0"/>
              <a:t>DetNet requirements </a:t>
            </a:r>
            <a:endParaRPr lang="en-US" sz="1700" dirty="0"/>
          </a:p>
          <a:p>
            <a:endParaRPr lang="en-US" sz="1700" dirty="0" smtClean="0"/>
          </a:p>
          <a:p>
            <a:pPr marL="342900" indent="-342900">
              <a:buFont typeface="+mj-lt"/>
              <a:buAutoNum type="arabicPeriod"/>
            </a:pPr>
            <a:r>
              <a:rPr lang="en-US" sz="1700" dirty="0" smtClean="0"/>
              <a:t>Produce </a:t>
            </a:r>
            <a:r>
              <a:rPr lang="en-US" sz="1700" dirty="0"/>
              <a:t>"6TiSCH architecture" to describe the design of 6TiSCH networks. This document will highlight the different architectural blocks and signaling flows, including the operation of the network in the presence of multiple LBRs. The existing document will be augmented to cover dynamic scheduling and application of the DetNet work. </a:t>
            </a:r>
            <a:endParaRPr lang="en-US" sz="1700" dirty="0" smtClean="0"/>
          </a:p>
          <a:p>
            <a:pPr marL="342900" indent="-342900">
              <a:buFont typeface="+mj-lt"/>
              <a:buAutoNum type="arabicPeriod"/>
            </a:pPr>
            <a:r>
              <a:rPr lang="en-US" sz="1700" dirty="0" smtClean="0"/>
              <a:t>Describe </a:t>
            </a:r>
            <a:r>
              <a:rPr lang="en-US" sz="1700" dirty="0"/>
              <a:t>the mechanisms offered by the 6top sublayer. This includes a protocol for neighbor nodes to negotiate adding/removing cells. The work on the protocol and associate packet formats could be continued at the IEEE. </a:t>
            </a:r>
            <a:endParaRPr lang="en-US" sz="1700" dirty="0" smtClean="0"/>
          </a:p>
          <a:p>
            <a:pPr marL="342900" indent="-342900">
              <a:buFont typeface="+mj-lt"/>
              <a:buAutoNum type="arabicPeriod"/>
            </a:pPr>
            <a:r>
              <a:rPr lang="en-US" sz="1700" dirty="0" smtClean="0"/>
              <a:t>Produce </a:t>
            </a:r>
            <a:r>
              <a:rPr lang="en-US" sz="1700" dirty="0"/>
              <a:t>a specification for a default 6top Scheduling Function including the policy to enable distributed dynamic scheduling of time slots for </a:t>
            </a:r>
            <a:r>
              <a:rPr lang="en-US" sz="1700" b="1" dirty="0"/>
              <a:t>IP traffic</a:t>
            </a:r>
            <a:r>
              <a:rPr lang="en-US" sz="1700" dirty="0"/>
              <a:t>. This may include the capability for IoT routers to appropriate chunks of the matrix without starving, or interfering with other 6TiSCH nodes. This particular work will focus on IP traffic since the work on tracks is not yet advanced enough to specify their requirements for dynamic scheduling operations. </a:t>
            </a:r>
            <a:endParaRPr lang="en-US" sz="1700" dirty="0" smtClean="0"/>
          </a:p>
          <a:p>
            <a:pPr marL="342900" indent="-342900">
              <a:buFont typeface="+mj-lt"/>
              <a:buAutoNum type="arabicPeriod"/>
            </a:pPr>
            <a:r>
              <a:rPr lang="en-US" sz="1700" dirty="0" smtClean="0"/>
              <a:t>Produce </a:t>
            </a:r>
            <a:r>
              <a:rPr lang="en-US" sz="1700" dirty="0"/>
              <a:t>a specification for a secure 6TiSCH network bootstrap, adapted to the constraints of 6TiSCH nodes and leveraging existing art when </a:t>
            </a:r>
            <a:r>
              <a:rPr lang="en-US" sz="1700" dirty="0" smtClean="0"/>
              <a:t>possible.</a:t>
            </a:r>
          </a:p>
          <a:p>
            <a:pPr marL="342900" indent="-342900">
              <a:buFont typeface="+mj-lt"/>
              <a:buAutoNum type="arabicPeriod"/>
            </a:pPr>
            <a:r>
              <a:rPr lang="en-US" sz="1700" dirty="0" smtClean="0"/>
              <a:t>Produce </a:t>
            </a:r>
            <a:r>
              <a:rPr lang="en-US" sz="1700" dirty="0"/>
              <a:t>requirements to the </a:t>
            </a:r>
            <a:r>
              <a:rPr lang="en-US" sz="1700" dirty="0" smtClean="0"/>
              <a:t>DetNet </a:t>
            </a:r>
            <a:r>
              <a:rPr lang="en-US" sz="1700" dirty="0"/>
              <a:t>WG, detailing 6TiSCH chunks and tracks, and the data models to manipulate them from an external controller such as a PCE. </a:t>
            </a:r>
          </a:p>
        </p:txBody>
      </p:sp>
    </p:spTree>
    <p:extLst>
      <p:ext uri="{BB962C8B-B14F-4D97-AF65-F5344CB8AC3E}">
        <p14:creationId xmlns:p14="http://schemas.microsoft.com/office/powerpoint/2010/main" val="2110133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0" y="304800"/>
            <a:ext cx="8915400" cy="990600"/>
          </a:xfrm>
        </p:spPr>
        <p:txBody>
          <a:bodyPr/>
          <a:lstStyle/>
          <a:p>
            <a:pPr marL="1257300" lvl="2" indent="-342900"/>
            <a:r>
              <a:rPr lang="en-US" b="1" dirty="0">
                <a:latin typeface="Times New Roman" charset="0"/>
                <a:ea typeface="ＭＳ Ｐゴシック" charset="0"/>
                <a:cs typeface="ＭＳ Ｐゴシック" charset="0"/>
              </a:rPr>
              <a:t>6TISCH Issues Discussion </a:t>
            </a:r>
            <a:r>
              <a:rPr lang="en-US" b="1" dirty="0" smtClean="0">
                <a:latin typeface="Times New Roman" charset="0"/>
                <a:ea typeface="ＭＳ Ｐゴシック" charset="0"/>
                <a:cs typeface="ＭＳ Ｐゴシック" charset="0"/>
              </a:rPr>
              <a:t>- Security</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76200" y="1066800"/>
            <a:ext cx="8915400" cy="1569660"/>
          </a:xfrm>
          <a:prstGeom prst="rect">
            <a:avLst/>
          </a:prstGeom>
        </p:spPr>
        <p:txBody>
          <a:bodyPr wrap="square">
            <a:spAutoFit/>
          </a:bodyPr>
          <a:lstStyle/>
          <a:p>
            <a:r>
              <a:rPr lang="en-US" sz="1600" b="1" dirty="0" smtClean="0">
                <a:latin typeface="+mn-lt"/>
              </a:rPr>
              <a:t>Join Process:</a:t>
            </a:r>
          </a:p>
          <a:p>
            <a:pPr marL="285750" indent="-285750">
              <a:buFont typeface="Arial"/>
              <a:buChar char="•"/>
            </a:pPr>
            <a:r>
              <a:rPr lang="en-US" sz="1600" b="1" dirty="0" smtClean="0">
                <a:latin typeface="+mn-lt"/>
              </a:rPr>
              <a:t>PANA</a:t>
            </a:r>
          </a:p>
          <a:p>
            <a:pPr marL="285750" indent="-285750">
              <a:buFont typeface="Arial"/>
              <a:buChar char="•"/>
            </a:pPr>
            <a:r>
              <a:rPr lang="en-US" sz="1600" b="1" dirty="0" smtClean="0">
                <a:latin typeface="+mn-lt"/>
              </a:rPr>
              <a:t>802.15.9 KMP</a:t>
            </a:r>
          </a:p>
          <a:p>
            <a:pPr marL="285750" indent="-285750">
              <a:buFont typeface="Arial"/>
              <a:buChar char="•"/>
            </a:pPr>
            <a:r>
              <a:rPr lang="en-US" sz="1600" b="1" dirty="0" smtClean="0">
                <a:latin typeface="+mn-lt"/>
              </a:rPr>
              <a:t>Metrics to evaluate secure join mechanism</a:t>
            </a:r>
            <a:endParaRPr lang="en-US" sz="1600" b="1" dirty="0" smtClean="0">
              <a:latin typeface="+mn-lt"/>
            </a:endParaRPr>
          </a:p>
          <a:p>
            <a:pPr marL="285750" indent="-285750">
              <a:buFont typeface="Arial"/>
              <a:buChar char="•"/>
            </a:pPr>
            <a:endParaRPr lang="en-US" sz="1600" b="1" dirty="0" smtClean="0">
              <a:latin typeface="+mn-lt"/>
            </a:endParaRPr>
          </a:p>
          <a:p>
            <a:pPr marL="285750" indent="-285750">
              <a:buFont typeface="Arial"/>
              <a:buChar char="•"/>
            </a:pPr>
            <a:endParaRPr lang="en-US" sz="1600" dirty="0">
              <a:latin typeface="+mn-lt"/>
            </a:endParaRPr>
          </a:p>
        </p:txBody>
      </p:sp>
    </p:spTree>
    <p:extLst>
      <p:ext uri="{BB962C8B-B14F-4D97-AF65-F5344CB8AC3E}">
        <p14:creationId xmlns:p14="http://schemas.microsoft.com/office/powerpoint/2010/main" val="41896318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34003</TotalTime>
  <Words>2170</Words>
  <Application>Microsoft Macintosh PowerPoint</Application>
  <PresentationFormat>On-screen Show (4:3)</PresentationFormat>
  <Paragraphs>257</Paragraphs>
  <Slides>15</Slides>
  <Notes>13</Notes>
  <HiddenSlides>5</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IG 6T Meeting Goals (Agenda 15-15-0807-00)</vt:lpstr>
      <vt:lpstr>Administrative Items</vt:lpstr>
      <vt:lpstr>Other Guidelines for IEEE WG Meetings</vt:lpstr>
      <vt:lpstr>PowerPoint Presentation</vt:lpstr>
      <vt:lpstr>6TISCH Issues Discussion</vt:lpstr>
      <vt:lpstr>6TISCH Issues Discussion - 6top IEs</vt:lpstr>
      <vt:lpstr>6TISCH Issues Discussion - ReCharter</vt:lpstr>
      <vt:lpstr>6TISCH Issues Discussion - Security</vt:lpstr>
      <vt:lpstr>6TISCH Issues Discussion - LLC impact</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Bangkok</dc:title>
  <dc:subject>IEEE 802.15 &lt;IG 6tisch Opening/Closing Report&gt;</dc:subject>
  <dc:creator>Pat Kinney</dc:creator>
  <cp:keywords/>
  <dc:description>&lt;15-15-0704-00-00IG6t&gt;</dc:description>
  <cp:lastModifiedBy>Pat Kinney</cp:lastModifiedBy>
  <cp:revision>636</cp:revision>
  <cp:lastPrinted>1998-02-10T13:28:06Z</cp:lastPrinted>
  <dcterms:created xsi:type="dcterms:W3CDTF">2009-07-12T16:25:16Z</dcterms:created>
  <dcterms:modified xsi:type="dcterms:W3CDTF">2015-11-10T18:26:49Z</dcterms:modified>
  <cp:category/>
</cp:coreProperties>
</file>