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333" r:id="rId3"/>
    <p:sldId id="334" r:id="rId4"/>
    <p:sldId id="264" r:id="rId5"/>
    <p:sldId id="326" r:id="rId6"/>
    <p:sldId id="328" r:id="rId7"/>
    <p:sldId id="329" r:id="rId8"/>
    <p:sldId id="330" r:id="rId9"/>
    <p:sldId id="324" r:id="rId10"/>
    <p:sldId id="331" r:id="rId11"/>
    <p:sldId id="289" r:id="rId12"/>
    <p:sldId id="290" r:id="rId13"/>
    <p:sldId id="291" r:id="rId14"/>
    <p:sldId id="293" r:id="rId15"/>
    <p:sldId id="27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8" d="100"/>
          <a:sy n="108" d="100"/>
        </p:scale>
        <p:origin x="-1568"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3</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3</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15-0856-</a:t>
            </a:r>
            <a:r>
              <a:rPr lang="en-US" b="1" dirty="0" smtClean="0"/>
              <a:t>03-</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package" Target="../embeddings/Microsoft_Word_Document1.docx"/><Relationship Id="rId5" Type="http://schemas.openxmlformats.org/officeDocument/2006/relationships/image" Target="../media/image1.png"/><Relationship Id="rId6" Type="http://schemas.openxmlformats.org/officeDocument/2006/relationships/package" Target="../embeddings/Microsoft_Word_Document2.docx"/><Relationship Id="rId7"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ools.ietf.org/html?draft=draft-wang-6tisch-6top-sublayer-03" TargetMode="External"/><Relationship Id="rId3" Type="http://schemas.openxmlformats.org/officeDocument/2006/relationships/hyperlink" Target="http://tools.ietf.org/html?draft=draft-thubert-6tisch-4detnet-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381000"/>
            <a:ext cx="90678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LLC impact</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52400" y="1219200"/>
            <a:ext cx="8763000" cy="5816978"/>
          </a:xfrm>
          <a:prstGeom prst="rect">
            <a:avLst/>
          </a:prstGeom>
          <a:noFill/>
        </p:spPr>
        <p:txBody>
          <a:bodyPr wrap="square" rtlCol="0">
            <a:spAutoFit/>
          </a:bodyPr>
          <a:lstStyle/>
          <a:p>
            <a:r>
              <a:rPr lang="en-US" sz="1600" u="sng" dirty="0" smtClean="0"/>
              <a:t>Commentary</a:t>
            </a:r>
          </a:p>
          <a:p>
            <a:pPr marL="285750" indent="-285750">
              <a:buFont typeface="Arial"/>
              <a:buChar char="•"/>
            </a:pPr>
            <a:r>
              <a:rPr lang="en-US" sz="1600" dirty="0" smtClean="0"/>
              <a:t>IETF AD seemed irritated that advance notice of the LLC group formation had not been given to him</a:t>
            </a:r>
          </a:p>
          <a:p>
            <a:pPr marL="285750" indent="-285750">
              <a:buFont typeface="Arial"/>
              <a:buChar char="•"/>
            </a:pPr>
            <a:r>
              <a:rPr lang="en-US" sz="1600" dirty="0" smtClean="0"/>
              <a:t>Significant confusion as to the LLC’s impact on IETF efforts such as 6tisch and 6lo, i.e. will LLC define new and different versions of 6tisch and 6lo?</a:t>
            </a:r>
          </a:p>
          <a:p>
            <a:r>
              <a:rPr lang="en-US" sz="1600" u="sng" dirty="0"/>
              <a:t>Announcement </a:t>
            </a:r>
            <a:r>
              <a:rPr lang="en-US" sz="1600" u="sng" dirty="0" smtClean="0"/>
              <a:t>of 802.15.12 (LLC) effort in </a:t>
            </a:r>
            <a:r>
              <a:rPr lang="en-US" sz="1600" u="sng" dirty="0"/>
              <a:t>the IEEE</a:t>
            </a:r>
          </a:p>
          <a:p>
            <a:pPr marL="285750" indent="-285750">
              <a:buFont typeface="Arial"/>
              <a:buChar char="•"/>
            </a:pPr>
            <a:r>
              <a:rPr lang="en-US" sz="1600" dirty="0" smtClean="0"/>
              <a:t>LLC </a:t>
            </a:r>
            <a:r>
              <a:rPr lang="en-US" sz="1600" dirty="0"/>
              <a:t>Interest Group </a:t>
            </a:r>
            <a:r>
              <a:rPr lang="en-US" sz="1600" dirty="0" smtClean="0"/>
              <a:t>has progressed to a Study </a:t>
            </a:r>
            <a:r>
              <a:rPr lang="en-US" sz="1600" dirty="0"/>
              <a:t>Group that had first meeting recently.</a:t>
            </a:r>
          </a:p>
          <a:p>
            <a:pPr marL="742950" lvl="1" indent="-285750">
              <a:buFont typeface="Arial"/>
              <a:buChar char="•"/>
            </a:pPr>
            <a:r>
              <a:rPr lang="en-US" sz="1600" dirty="0"/>
              <a:t>general goal is to make 15.4 easier to use. Right now, a lot left to </a:t>
            </a:r>
            <a:r>
              <a:rPr lang="en-US" sz="1600" dirty="0" smtClean="0"/>
              <a:t>implementers</a:t>
            </a:r>
          </a:p>
          <a:p>
            <a:pPr marL="742950" lvl="1" indent="-285750">
              <a:buFont typeface="Arial"/>
              <a:buChar char="•"/>
            </a:pPr>
            <a:r>
              <a:rPr lang="en-US" sz="1600" dirty="0"/>
              <a:t>on the </a:t>
            </a:r>
            <a:r>
              <a:rPr lang="en-US" sz="1600" dirty="0" err="1"/>
              <a:t>todo</a:t>
            </a:r>
            <a:r>
              <a:rPr lang="en-US" sz="1600" dirty="0"/>
              <a:t> list: dispatch code (a la Ethertype), 15.9 and 15.10 alignment with LLC, etc</a:t>
            </a:r>
            <a:r>
              <a:rPr lang="en-US" sz="1600" dirty="0" smtClean="0"/>
              <a:t>.</a:t>
            </a:r>
            <a:endParaRPr lang="en-US" sz="1600" dirty="0"/>
          </a:p>
          <a:p>
            <a:pPr marL="742950" lvl="1" indent="-285750">
              <a:buFont typeface="Arial"/>
              <a:buChar char="•"/>
            </a:pPr>
            <a:r>
              <a:rPr lang="en-US" sz="1600" dirty="0" smtClean="0"/>
              <a:t>interface </a:t>
            </a:r>
            <a:r>
              <a:rPr lang="en-US" sz="1600" dirty="0"/>
              <a:t>for Key Management Protocol (KMP) and L2 routing.</a:t>
            </a:r>
          </a:p>
          <a:p>
            <a:pPr marL="285750" indent="-285750">
              <a:buFont typeface="Arial"/>
              <a:buChar char="•"/>
            </a:pPr>
            <a:r>
              <a:rPr lang="en-US" sz="1600" dirty="0"/>
              <a:t>802.15 has growing awareness of 6TiSCH thanks to 6TiSCH interest group at IEEE, that reports at every meeting about 6TiSCH progress</a:t>
            </a:r>
          </a:p>
          <a:p>
            <a:pPr marL="285750" indent="-285750">
              <a:buFont typeface="Arial"/>
              <a:buChar char="•"/>
            </a:pPr>
            <a:r>
              <a:rPr lang="en-US" sz="1600" dirty="0" smtClean="0"/>
              <a:t>provides </a:t>
            </a:r>
            <a:r>
              <a:rPr lang="en-US" sz="1600" dirty="0"/>
              <a:t>link to presentation on LLC on IEEE side</a:t>
            </a:r>
          </a:p>
          <a:p>
            <a:pPr marL="285750" indent="-285750">
              <a:buFont typeface="Arial"/>
              <a:buChar char="•"/>
            </a:pPr>
            <a:r>
              <a:rPr lang="en-US" sz="1600" dirty="0"/>
              <a:t>at January meeting: submit PAR </a:t>
            </a:r>
            <a:r>
              <a:rPr lang="en-US" sz="1600" dirty="0" smtClean="0"/>
              <a:t>and </a:t>
            </a:r>
            <a:r>
              <a:rPr lang="en-US" sz="1600" dirty="0"/>
              <a:t>CSD </a:t>
            </a:r>
          </a:p>
          <a:p>
            <a:pPr marL="285750" indent="-285750">
              <a:buFont typeface="Arial"/>
              <a:buChar char="•"/>
            </a:pPr>
            <a:r>
              <a:rPr lang="en-US" sz="1600" dirty="0" smtClean="0"/>
              <a:t>how is it organized? 802.15.12 will not be merged into 802.15.4 release?</a:t>
            </a:r>
          </a:p>
          <a:p>
            <a:pPr marL="742950" lvl="1" indent="-285750">
              <a:buFont typeface="Arial"/>
              <a:buChar char="•"/>
            </a:pPr>
            <a:r>
              <a:rPr lang="en-US" sz="1600" dirty="0" smtClean="0"/>
              <a:t>802.15.12 and 802.15.4 would have reasonably distinct content so they can be kept separated. LLC work would be delivered separately from 802.15.4 and not wrapped into 802.15.4 revisions.</a:t>
            </a:r>
          </a:p>
          <a:p>
            <a:pPr marL="285750" indent="-285750">
              <a:buFont typeface="Arial"/>
              <a:buChar char="•"/>
            </a:pPr>
            <a:r>
              <a:rPr lang="en-US" sz="1600" dirty="0" smtClean="0"/>
              <a:t>at </a:t>
            </a:r>
            <a:r>
              <a:rPr lang="en-US" sz="1600" dirty="0"/>
              <a:t>6TiSCH, we plan on just continuing our work at the current fast pace. Discussion and coordination with IEEE will happen in parallel.</a:t>
            </a:r>
          </a:p>
          <a:p>
            <a:pPr marL="742950" lvl="1" indent="-285750">
              <a:buFont typeface="Arial"/>
              <a:buChar char="•"/>
            </a:pPr>
            <a:r>
              <a:rPr lang="en-US" sz="1600" dirty="0" smtClean="0"/>
              <a:t>agreement </a:t>
            </a:r>
            <a:r>
              <a:rPr lang="en-US" sz="1600" dirty="0"/>
              <a:t>that both groups want the same thing. Other "customers" also out there. 6TiSCH is a primary customer that LLC wants to keep satisfied</a:t>
            </a:r>
          </a:p>
          <a:p>
            <a:pPr marL="285750" indent="-285750">
              <a:buFont typeface="Arial"/>
              <a:buChar char="•"/>
            </a:pPr>
            <a:endParaRPr lang="en-US" sz="1800" dirty="0" smtClean="0"/>
          </a:p>
          <a:p>
            <a:pPr marL="285750" indent="-285750">
              <a:buFont typeface="Arial"/>
              <a:buChar char="•"/>
            </a:pPr>
            <a:endParaRPr lang="en-US" sz="1800" dirty="0"/>
          </a:p>
        </p:txBody>
      </p:sp>
    </p:spTree>
    <p:extLst>
      <p:ext uri="{BB962C8B-B14F-4D97-AF65-F5344CB8AC3E}">
        <p14:creationId xmlns:p14="http://schemas.microsoft.com/office/powerpoint/2010/main" val="1348533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524000"/>
            <a:ext cx="8839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400" dirty="0" smtClean="0"/>
              <a:t>In response to a request from IETF 6tisch, IG 6T agreed to a recommended practice for external SDO Payload IE sub-types</a:t>
            </a:r>
          </a:p>
          <a:p>
            <a:pPr marL="914400" lvl="1" indent="-457200">
              <a:buClr>
                <a:srgbClr val="FF0000"/>
              </a:buClr>
              <a:buFont typeface="Wingdings" charset="2"/>
              <a:buChar char="q"/>
            </a:pPr>
            <a:r>
              <a:rPr lang="en-US" sz="2400" dirty="0" smtClean="0"/>
              <a:t>As captured in doc 15-15-0939-00, the consensus was to limit nesting the sub-types to one, allowing concatenation of the  Payload IEs rather than the method used in 802.15.4-2015 of nesting sub-types</a:t>
            </a:r>
          </a:p>
          <a:p>
            <a:pPr marL="914400" lvl="1" indent="-457200">
              <a:buClr>
                <a:srgbClr val="FF0000"/>
              </a:buClr>
              <a:buFont typeface="Wingdings" charset="2"/>
              <a:buChar char="q"/>
            </a:pPr>
            <a:r>
              <a:rPr lang="en-US" sz="2400" dirty="0" smtClean="0"/>
              <a:t>The following figures illustrates an overview of this concept compared to the 802.15.4-2015 technique:</a:t>
            </a:r>
            <a:endParaRPr lang="en-US" sz="2400" dirty="0" smtClean="0"/>
          </a:p>
          <a:p>
            <a:pPr marL="914400" lvl="1" indent="-457200">
              <a:buClr>
                <a:srgbClr val="FF0000"/>
              </a:buClr>
              <a:buFont typeface="Wingdings" charset="2"/>
              <a:buChar char="q"/>
            </a:pPr>
            <a:endParaRPr lang="en-US" sz="2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235533151"/>
              </p:ext>
            </p:extLst>
          </p:nvPr>
        </p:nvGraphicFramePr>
        <p:xfrm>
          <a:off x="838200" y="4648200"/>
          <a:ext cx="8012151" cy="685800"/>
        </p:xfrm>
        <a:graphic>
          <a:graphicData uri="http://schemas.openxmlformats.org/presentationml/2006/ole">
            <mc:AlternateContent xmlns:mc="http://schemas.openxmlformats.org/markup-compatibility/2006">
              <mc:Choice xmlns:v="urn:schemas-microsoft-com:vml" Requires="v">
                <p:oleObj spid="_x0000_s1031" name="Document" r:id="rId4" imgW="6083300" imgH="520700" progId="Word.Document.12">
                  <p:embed/>
                </p:oleObj>
              </mc:Choice>
              <mc:Fallback>
                <p:oleObj name="Document" r:id="rId4" imgW="6083300" imgH="520700" progId="Word.Document.12">
                  <p:embed/>
                  <p:pic>
                    <p:nvPicPr>
                      <p:cNvPr id="0" name=""/>
                      <p:cNvPicPr/>
                      <p:nvPr/>
                    </p:nvPicPr>
                    <p:blipFill>
                      <a:blip r:embed="rId5"/>
                      <a:stretch>
                        <a:fillRect/>
                      </a:stretch>
                    </p:blipFill>
                    <p:spPr>
                      <a:xfrm>
                        <a:off x="838200" y="4648200"/>
                        <a:ext cx="8012151" cy="6858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611011024"/>
              </p:ext>
            </p:extLst>
          </p:nvPr>
        </p:nvGraphicFramePr>
        <p:xfrm>
          <a:off x="762000" y="5638800"/>
          <a:ext cx="8077200" cy="691368"/>
        </p:xfrm>
        <a:graphic>
          <a:graphicData uri="http://schemas.openxmlformats.org/presentationml/2006/ole">
            <mc:AlternateContent xmlns:mc="http://schemas.openxmlformats.org/markup-compatibility/2006">
              <mc:Choice xmlns:v="urn:schemas-microsoft-com:vml" Requires="v">
                <p:oleObj spid="_x0000_s1032" name="Document" r:id="rId6" imgW="6083300" imgH="520700" progId="Word.Document.12">
                  <p:embed/>
                </p:oleObj>
              </mc:Choice>
              <mc:Fallback>
                <p:oleObj name="Document" r:id="rId6" imgW="6083300" imgH="520700" progId="Word.Document.12">
                  <p:embed/>
                  <p:pic>
                    <p:nvPicPr>
                      <p:cNvPr id="0" name=""/>
                      <p:cNvPicPr/>
                      <p:nvPr/>
                    </p:nvPicPr>
                    <p:blipFill>
                      <a:blip r:embed="rId7"/>
                      <a:stretch>
                        <a:fillRect/>
                      </a:stretch>
                    </p:blipFill>
                    <p:spPr>
                      <a:xfrm>
                        <a:off x="762000" y="5638800"/>
                        <a:ext cx="8077200" cy="691368"/>
                      </a:xfrm>
                      <a:prstGeom prst="rect">
                        <a:avLst/>
                      </a:prstGeom>
                    </p:spPr>
                  </p:pic>
                </p:oleObj>
              </mc:Fallback>
            </mc:AlternateContent>
          </a:graphicData>
        </a:graphic>
      </p:graphicFrame>
      <p:sp>
        <p:nvSpPr>
          <p:cNvPr id="4" name="TextBox 3"/>
          <p:cNvSpPr txBox="1"/>
          <p:nvPr/>
        </p:nvSpPr>
        <p:spPr>
          <a:xfrm>
            <a:off x="2438400" y="5105400"/>
            <a:ext cx="3056195" cy="307777"/>
          </a:xfrm>
          <a:prstGeom prst="rect">
            <a:avLst/>
          </a:prstGeom>
          <a:noFill/>
        </p:spPr>
        <p:txBody>
          <a:bodyPr wrap="none" rtlCol="0">
            <a:spAutoFit/>
          </a:bodyPr>
          <a:lstStyle/>
          <a:p>
            <a:r>
              <a:rPr lang="en-US" sz="1400" dirty="0"/>
              <a:t>Recommend practice for external SDOs</a:t>
            </a:r>
            <a:endParaRPr lang="en-US" sz="1400" dirty="0"/>
          </a:p>
        </p:txBody>
      </p:sp>
      <p:sp>
        <p:nvSpPr>
          <p:cNvPr id="5" name="Rectangle 4"/>
          <p:cNvSpPr/>
          <p:nvPr/>
        </p:nvSpPr>
        <p:spPr>
          <a:xfrm>
            <a:off x="2743200" y="6096000"/>
            <a:ext cx="2620329" cy="307777"/>
          </a:xfrm>
          <a:prstGeom prst="rect">
            <a:avLst/>
          </a:prstGeom>
        </p:spPr>
        <p:txBody>
          <a:bodyPr wrap="none">
            <a:spAutoFit/>
          </a:bodyPr>
          <a:lstStyle/>
          <a:p>
            <a:r>
              <a:rPr lang="en-US" sz="1400" dirty="0" smtClean="0"/>
              <a:t>Technique used by 802.15.4-2015</a:t>
            </a:r>
            <a:endParaRPr lang="en-US" sz="1400" dirty="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a:t>
            </a:r>
            <a:r>
              <a:rPr lang="en-US" sz="2200" dirty="0" smtClean="0"/>
              <a:t>4 calls: </a:t>
            </a:r>
          </a:p>
          <a:p>
            <a:pPr marL="342900" indent="-342900">
              <a:buFont typeface="Arial"/>
              <a:buChar char="•"/>
            </a:pPr>
            <a:r>
              <a:rPr lang="nb-NO" sz="2400" dirty="0" smtClean="0"/>
              <a:t>Friday </a:t>
            </a:r>
            <a:r>
              <a:rPr lang="nb-NO" sz="2400" dirty="0"/>
              <a:t>27-Nov-2015 07:00 PST (UTC-8)</a:t>
            </a:r>
          </a:p>
          <a:p>
            <a:pPr marL="342900" indent="-342900">
              <a:buFont typeface="Arial"/>
              <a:buChar char="•"/>
            </a:pPr>
            <a:r>
              <a:rPr lang="nb-NO" sz="2400" dirty="0"/>
              <a:t>Friday 11-Dec-2015 07:00 PST (UTC-8)</a:t>
            </a:r>
          </a:p>
          <a:p>
            <a:pPr marL="342900" indent="-342900">
              <a:buFont typeface="Arial"/>
              <a:buChar char="•"/>
            </a:pPr>
            <a:r>
              <a:rPr lang="nb-NO" sz="2400" dirty="0"/>
              <a:t>Friday 08-Jan-2016 07:00 PST (UTC-8)</a:t>
            </a:r>
          </a:p>
          <a:p>
            <a:pPr marL="342900" indent="-342900">
              <a:buFont typeface="Arial"/>
              <a:buChar char="•"/>
            </a:pPr>
            <a:r>
              <a:rPr lang="nb-NO" sz="2400" dirty="0"/>
              <a:t>Friday 22-Jan-2016 07:00 PST (UTC-8</a:t>
            </a:r>
            <a:r>
              <a:rPr lang="nb-NO" sz="2400" dirty="0" smtClean="0"/>
              <a:t>)</a:t>
            </a:r>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a:t>
            </a:r>
            <a:r>
              <a:rPr lang="en-US" sz="2200" u="sng" dirty="0" smtClean="0">
                <a:ln>
                  <a:solidFill>
                    <a:srgbClr val="0000FF"/>
                  </a:solidFill>
                </a:ln>
                <a:solidFill>
                  <a:srgbClr val="0000FF"/>
                </a:solidFill>
                <a:hlinkClick r:id="rId3"/>
              </a:rPr>
              <a:t>3D</a:t>
            </a:r>
            <a:endParaRPr lang="en-US" sz="2200" u="sng" dirty="0">
              <a:ln>
                <a:solidFill>
                  <a:srgbClr val="0000FF"/>
                </a:solidFill>
              </a:ln>
              <a:solidFill>
                <a:srgbClr val="0000FF"/>
              </a:solidFill>
              <a:hlinkClick r:id="rId3"/>
            </a:endParaRPr>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2</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3</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4</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10 Nov, PM1: </a:t>
            </a:r>
          </a:p>
          <a:p>
            <a:pPr marL="800100" lvl="1" indent="-342900">
              <a:buClr>
                <a:srgbClr val="FF0000"/>
              </a:buClr>
              <a:buFont typeface="Wingdings" charset="2"/>
              <a:buChar char="q"/>
            </a:pPr>
            <a:r>
              <a:rPr lang="en-US" sz="2800" dirty="0" smtClean="0">
                <a:solidFill>
                  <a:srgbClr val="000000"/>
                </a:solidFill>
                <a:ea typeface="Lucida Grande"/>
                <a:cs typeface="Lucida Grande"/>
              </a:rPr>
              <a:t>Agenda</a:t>
            </a:r>
          </a:p>
          <a:p>
            <a:pPr marL="1257300" lvl="2" indent="-342900">
              <a:buClr>
                <a:srgbClr val="FF0000"/>
              </a:buClr>
              <a:buFont typeface="Wingdings" charset="2"/>
              <a:buChar char="q"/>
            </a:pPr>
            <a:r>
              <a:rPr lang="en-US" sz="2800" dirty="0" smtClean="0">
                <a:solidFill>
                  <a:srgbClr val="000000"/>
                </a:solidFill>
                <a:ea typeface="Lucida Grande"/>
                <a:cs typeface="Lucida Grande"/>
              </a:rPr>
              <a:t>Review </a:t>
            </a:r>
            <a:r>
              <a:rPr lang="en-US" sz="2800" dirty="0">
                <a:solidFill>
                  <a:srgbClr val="000000"/>
                </a:solidFill>
                <a:ea typeface="Lucida Grande"/>
                <a:cs typeface="Lucida Grande"/>
              </a:rPr>
              <a:t>of IETF94, Yokohama; Nov 2015</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714500" lvl="3" indent="-342900">
              <a:buClr>
                <a:srgbClr val="FF0000"/>
              </a:buClr>
              <a:buFont typeface="Wingdings" charset="2"/>
              <a:buChar char="q"/>
            </a:pPr>
            <a:r>
              <a:rPr lang="en-US" sz="2800" dirty="0">
                <a:solidFill>
                  <a:srgbClr val="000000"/>
                </a:solidFill>
                <a:ea typeface="Lucida Grande"/>
                <a:cs typeface="Lucida Grande"/>
              </a:rPr>
              <a:t>6top IEs</a:t>
            </a: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714500" lvl="3"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714500" lvl="3" indent="-342900">
              <a:buClr>
                <a:srgbClr val="FF0000"/>
              </a:buClr>
              <a:buFont typeface="Wingdings" charset="2"/>
              <a:buChar char="q"/>
            </a:pPr>
            <a:r>
              <a:rPr lang="en-US" sz="2800" dirty="0" smtClean="0">
                <a:solidFill>
                  <a:srgbClr val="000000"/>
                </a:solidFill>
                <a:latin typeface="+mj-lt"/>
                <a:ea typeface="Lucida Grande"/>
                <a:cs typeface="Lucida Grande"/>
              </a:rPr>
              <a:t>LLC impact</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Approval of agenda (15-15-807-00)</a:t>
            </a:r>
          </a:p>
          <a:p>
            <a:pPr marL="800100" lvl="2" indent="-342900">
              <a:buClr>
                <a:srgbClr val="FF0000"/>
              </a:buClr>
              <a:buFont typeface="Wingdings" charset="2"/>
              <a:buChar char="q"/>
            </a:pPr>
            <a:r>
              <a:rPr lang="en-US" sz="2800" dirty="0">
                <a:solidFill>
                  <a:srgbClr val="000000"/>
                </a:solidFill>
                <a:ea typeface="Lucida Grande"/>
                <a:cs typeface="Lucida Grande"/>
              </a:rPr>
              <a:t>Approval of minutes from Bangkok (15-15-0766-00</a:t>
            </a:r>
            <a:r>
              <a:rPr lang="en-US" sz="2800" dirty="0" smtClean="0">
                <a:solidFill>
                  <a:srgbClr val="000000"/>
                </a:solidFill>
                <a:ea typeface="Lucida Grande"/>
                <a:cs typeface="Lucida Grande"/>
              </a:rPr>
              <a:t>)</a:t>
            </a:r>
            <a:endParaRPr lang="en-US" sz="2800" dirty="0">
              <a:solidFill>
                <a:srgbClr val="000000"/>
              </a:solidFill>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5</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381000" y="685800"/>
            <a:ext cx="7467600" cy="523220"/>
          </a:xfrm>
          <a:prstGeom prst="rect">
            <a:avLst/>
          </a:prstGeom>
        </p:spPr>
        <p:txBody>
          <a:bodyPr wrap="square">
            <a:spAutoFit/>
          </a:bodyPr>
          <a:lstStyle/>
          <a:p>
            <a:pPr marL="800100" lvl="1" indent="-342900">
              <a:buClr>
                <a:srgbClr val="FF0000"/>
              </a:buClr>
              <a:buFont typeface="Wingdings" charset="2"/>
              <a:buChar char="q"/>
            </a:pPr>
            <a:r>
              <a:rPr lang="en-US" sz="2800" b="1" dirty="0">
                <a:solidFill>
                  <a:srgbClr val="000000"/>
                </a:solidFill>
                <a:ea typeface="Lucida Grande"/>
                <a:cs typeface="Lucida Grande"/>
              </a:rPr>
              <a:t>Review of IETF94, Yokohama; Nov 2015</a:t>
            </a:r>
          </a:p>
        </p:txBody>
      </p:sp>
      <p:sp>
        <p:nvSpPr>
          <p:cNvPr id="8" name="Rectangle 7"/>
          <p:cNvSpPr/>
          <p:nvPr/>
        </p:nvSpPr>
        <p:spPr>
          <a:xfrm>
            <a:off x="76200" y="1676400"/>
            <a:ext cx="8686800" cy="3970318"/>
          </a:xfrm>
          <a:prstGeom prst="rect">
            <a:avLst/>
          </a:prstGeom>
        </p:spPr>
        <p:txBody>
          <a:bodyPr wrap="square">
            <a:spAutoFit/>
          </a:bodyPr>
          <a:lstStyle/>
          <a:p>
            <a:r>
              <a:rPr lang="en-US" sz="1800" dirty="0" smtClean="0">
                <a:latin typeface="+mn-lt"/>
              </a:rPr>
              <a:t>Summary:</a:t>
            </a:r>
          </a:p>
          <a:p>
            <a:r>
              <a:rPr lang="en-US" sz="1800" dirty="0" smtClean="0"/>
              <a:t> New Charter </a:t>
            </a:r>
          </a:p>
          <a:p>
            <a:pPr marL="579438" indent="-285750">
              <a:buFontTx/>
              <a:buChar char="•"/>
            </a:pPr>
            <a:r>
              <a:rPr lang="en-US" sz="1800" dirty="0" smtClean="0"/>
              <a:t>Status Document</a:t>
            </a:r>
          </a:p>
          <a:p>
            <a:pPr marL="579438" indent="-285750">
              <a:buFontTx/>
              <a:buChar char="•"/>
            </a:pPr>
            <a:r>
              <a:rPr lang="en-US" sz="1800" dirty="0" smtClean="0"/>
              <a:t>New Charter</a:t>
            </a:r>
          </a:p>
          <a:p>
            <a:pPr marL="579438" indent="-285750">
              <a:buFontTx/>
              <a:buChar char="•"/>
            </a:pPr>
            <a:r>
              <a:rPr lang="en-US" sz="1800" dirty="0" smtClean="0"/>
              <a:t>Milestones</a:t>
            </a:r>
          </a:p>
          <a:p>
            <a:pPr marL="579438" indent="-285750">
              <a:buFontTx/>
              <a:buChar char="•"/>
            </a:pPr>
            <a:r>
              <a:rPr lang="en-US" sz="1800" dirty="0" smtClean="0"/>
              <a:t>Action Plan</a:t>
            </a:r>
          </a:p>
          <a:p>
            <a:r>
              <a:rPr lang="en-US" sz="1800" dirty="0" smtClean="0"/>
              <a:t>Dynamic Scheduling</a:t>
            </a:r>
          </a:p>
          <a:p>
            <a:pPr marL="579438" indent="-285750">
              <a:buFont typeface="Arial"/>
              <a:buChar char="•"/>
            </a:pPr>
            <a:r>
              <a:rPr lang="en-US" sz="1800" u="sng" dirty="0" smtClean="0">
                <a:hlinkClick r:id="rId2"/>
              </a:rPr>
              <a:t>draft-wang-6tisch-6top-sublayer-03</a:t>
            </a:r>
            <a:endParaRPr lang="en-US" sz="1800" dirty="0" smtClean="0"/>
          </a:p>
          <a:p>
            <a:pPr marL="579438" indent="-285750">
              <a:buFont typeface="Arial"/>
              <a:buChar char="•"/>
            </a:pPr>
            <a:r>
              <a:rPr lang="en-US" sz="1800" u="sng" dirty="0" smtClean="0"/>
              <a:t>draft-dujovne-6tisch-6top-sf0-00</a:t>
            </a:r>
          </a:p>
          <a:p>
            <a:r>
              <a:rPr lang="en-US" sz="1800" dirty="0" smtClean="0"/>
              <a:t>Tracks in 6TiSCH</a:t>
            </a:r>
          </a:p>
          <a:p>
            <a:pPr marL="579438" indent="-285750">
              <a:buFont typeface="Arial"/>
              <a:buChar char="•"/>
            </a:pPr>
            <a:r>
              <a:rPr lang="en-US" sz="1800" u="sng" dirty="0" smtClean="0">
                <a:solidFill>
                  <a:srgbClr val="000000"/>
                </a:solidFill>
                <a:hlinkClick r:id="rId3"/>
              </a:rPr>
              <a:t>draft-thubert-6tisch-4detnet-01</a:t>
            </a:r>
            <a:endParaRPr lang="en-US" sz="1800" dirty="0" smtClean="0">
              <a:solidFill>
                <a:srgbClr val="000000"/>
              </a:solidFill>
            </a:endParaRPr>
          </a:p>
          <a:p>
            <a:r>
              <a:rPr lang="en-US" sz="1800" dirty="0" smtClean="0"/>
              <a:t>Any Other Business</a:t>
            </a:r>
          </a:p>
          <a:p>
            <a:pPr marL="579438" indent="-285750">
              <a:buFont typeface="Arial"/>
              <a:buChar char="•"/>
            </a:pPr>
            <a:r>
              <a:rPr lang="en-US" sz="1800" dirty="0" smtClean="0"/>
              <a:t>Announcement second ETSI 6TiSCH </a:t>
            </a:r>
            <a:r>
              <a:rPr lang="en-US" sz="1800" dirty="0" err="1" smtClean="0"/>
              <a:t>Plugtests</a:t>
            </a:r>
            <a:endParaRPr lang="en-US" sz="1800" dirty="0" smtClean="0"/>
          </a:p>
          <a:p>
            <a:pPr marL="285750" indent="-285750">
              <a:buFont typeface="Arial"/>
              <a:buChar char="•"/>
            </a:pPr>
            <a:endParaRPr lang="en-US" sz="1800" b="1" dirty="0">
              <a:latin typeface="+mn-lt"/>
            </a:endParaRPr>
          </a:p>
        </p:txBody>
      </p:sp>
    </p:spTree>
    <p:extLst>
      <p:ext uri="{BB962C8B-B14F-4D97-AF65-F5344CB8AC3E}">
        <p14:creationId xmlns:p14="http://schemas.microsoft.com/office/powerpoint/2010/main" val="175741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Security</a:t>
            </a:r>
          </a:p>
          <a:p>
            <a:pPr marL="1257300" lvl="2" indent="-342900">
              <a:buClr>
                <a:srgbClr val="FF0000"/>
              </a:buClr>
              <a:buFont typeface="Wingdings" charset="2"/>
              <a:buChar char="q"/>
            </a:pPr>
            <a:r>
              <a:rPr lang="en-US" sz="2800" dirty="0">
                <a:solidFill>
                  <a:srgbClr val="000000"/>
                </a:solidFill>
                <a:ea typeface="Lucida Grande"/>
                <a:cs typeface="Lucida Grande"/>
              </a:rPr>
              <a:t>LLC </a:t>
            </a:r>
            <a:r>
              <a:rPr lang="en-US" sz="2800" dirty="0" smtClean="0">
                <a:solidFill>
                  <a:srgbClr val="000000"/>
                </a:solidFill>
                <a:ea typeface="Lucida Grande"/>
                <a:cs typeface="Lucida Grande"/>
              </a:rPr>
              <a:t>impact</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err="1" smtClean="0">
                <a:latin typeface="Times New Roman" charset="0"/>
                <a:ea typeface="ＭＳ Ｐゴシック" charset="0"/>
                <a:cs typeface="ＭＳ Ｐゴシック" charset="0"/>
              </a:rPr>
              <a:t>ReCharter</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228600" y="1143000"/>
            <a:ext cx="8763000" cy="5062924"/>
          </a:xfrm>
          <a:prstGeom prst="rect">
            <a:avLst/>
          </a:prstGeom>
        </p:spPr>
        <p:txBody>
          <a:bodyPr wrap="square">
            <a:spAutoFit/>
          </a:bodyPr>
          <a:lstStyle/>
          <a:p>
            <a:r>
              <a:rPr lang="en-US" sz="1700" dirty="0" smtClean="0"/>
              <a:t>Three </a:t>
            </a:r>
            <a:r>
              <a:rPr lang="en-US" sz="1700" dirty="0"/>
              <a:t>new </a:t>
            </a:r>
            <a:r>
              <a:rPr lang="en-US" sz="1700" dirty="0" smtClean="0"/>
              <a:t>work items:  dynamic </a:t>
            </a:r>
            <a:r>
              <a:rPr lang="en-US" sz="1700" dirty="0"/>
              <a:t>scheduling (6top, SF0</a:t>
            </a:r>
            <a:r>
              <a:rPr lang="en-US" sz="1700" dirty="0" smtClean="0"/>
              <a:t>), secure bootstrap, track </a:t>
            </a:r>
            <a:r>
              <a:rPr lang="en-US" sz="1700" dirty="0"/>
              <a:t>definition and </a:t>
            </a:r>
            <a:r>
              <a:rPr lang="en-US" sz="1700" dirty="0" smtClean="0"/>
              <a:t>DetNet requirements </a:t>
            </a:r>
            <a:endParaRPr lang="en-US" sz="1700" dirty="0"/>
          </a:p>
          <a:p>
            <a:endParaRPr lang="en-US" sz="1700" dirty="0" smtClean="0"/>
          </a:p>
          <a:p>
            <a:pPr marL="342900" indent="-342900">
              <a:buFont typeface="+mj-lt"/>
              <a:buAutoNum type="arabicPeriod"/>
            </a:pPr>
            <a:r>
              <a:rPr lang="en-US" sz="1700" dirty="0" smtClean="0"/>
              <a:t>Produce </a:t>
            </a:r>
            <a:r>
              <a:rPr lang="en-US" sz="1700" dirty="0"/>
              <a:t>"6TiSCH architecture" to describe the design of 6TiSCH networks. This document will highlight the different architectural blocks and signaling flows, including the operation of the network in the presence of multiple LBRs. The existing document will be augmented to cover dynamic scheduling and application of the DetNet work. </a:t>
            </a:r>
            <a:endParaRPr lang="en-US" sz="1700" dirty="0" smtClean="0"/>
          </a:p>
          <a:p>
            <a:pPr marL="342900" indent="-342900">
              <a:buFont typeface="+mj-lt"/>
              <a:buAutoNum type="arabicPeriod"/>
            </a:pPr>
            <a:r>
              <a:rPr lang="en-US" sz="1700" dirty="0" smtClean="0"/>
              <a:t>Describe </a:t>
            </a:r>
            <a:r>
              <a:rPr lang="en-US" sz="1700" dirty="0"/>
              <a:t>the mechanisms offered by the 6top sublayer. This includes a protocol for neighbor nodes to negotiate adding/removing cells. The work on the protocol and associate packet formats could be continued at the IEEE. </a:t>
            </a:r>
            <a:endParaRPr lang="en-US" sz="1700" dirty="0" smtClean="0"/>
          </a:p>
          <a:p>
            <a:pPr marL="342900" indent="-342900">
              <a:buFont typeface="+mj-lt"/>
              <a:buAutoNum type="arabicPeriod"/>
            </a:pPr>
            <a:r>
              <a:rPr lang="en-US" sz="1700" dirty="0" smtClean="0"/>
              <a:t>Produce </a:t>
            </a:r>
            <a:r>
              <a:rPr lang="en-US" sz="1700" dirty="0"/>
              <a:t>a specification for a default 6top Scheduling Function including the policy to enable distributed dynamic scheduling of time slots for </a:t>
            </a:r>
            <a:r>
              <a:rPr lang="en-US" sz="1700" b="1" dirty="0"/>
              <a:t>IP traffic</a:t>
            </a:r>
            <a:r>
              <a:rPr lang="en-US" sz="1700" dirty="0"/>
              <a:t>. This may include the capability for IoT routers to appropriate chunks of the matrix without starving, or interfering with other 6TiSCH nodes. This particular work will focus on IP traffic since the work on tracks is not yet advanced enough to specify their requirements for dynamic scheduling operations. </a:t>
            </a:r>
            <a:endParaRPr lang="en-US" sz="1700" dirty="0" smtClean="0"/>
          </a:p>
          <a:p>
            <a:pPr marL="342900" indent="-342900">
              <a:buFont typeface="+mj-lt"/>
              <a:buAutoNum type="arabicPeriod"/>
            </a:pPr>
            <a:r>
              <a:rPr lang="en-US" sz="1700" dirty="0" smtClean="0"/>
              <a:t>Produce </a:t>
            </a:r>
            <a:r>
              <a:rPr lang="en-US" sz="1700" dirty="0"/>
              <a:t>a specification for a secure 6TiSCH network bootstrap, adapted to the constraints of 6TiSCH nodes and leveraging existing art when </a:t>
            </a:r>
            <a:r>
              <a:rPr lang="en-US" sz="1700" dirty="0" smtClean="0"/>
              <a:t>possible.</a:t>
            </a:r>
          </a:p>
          <a:p>
            <a:pPr marL="342900" indent="-342900">
              <a:buFont typeface="+mj-lt"/>
              <a:buAutoNum type="arabicPeriod"/>
            </a:pPr>
            <a:r>
              <a:rPr lang="en-US" sz="1700" dirty="0" smtClean="0"/>
              <a:t>Produce </a:t>
            </a:r>
            <a:r>
              <a:rPr lang="en-US" sz="1700" dirty="0"/>
              <a:t>requirements to the </a:t>
            </a:r>
            <a:r>
              <a:rPr lang="en-US" sz="1700" dirty="0" smtClean="0"/>
              <a:t>DetNet </a:t>
            </a:r>
            <a:r>
              <a:rPr lang="en-US" sz="1700" dirty="0"/>
              <a:t>WG, detailing 6TiSCH chunks and tracks, and the data models to manipulate them from an external controller such as a PCE. </a:t>
            </a:r>
          </a:p>
        </p:txBody>
      </p:sp>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Security</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1066800"/>
            <a:ext cx="8915400" cy="5509201"/>
          </a:xfrm>
          <a:prstGeom prst="rect">
            <a:avLst/>
          </a:prstGeom>
        </p:spPr>
        <p:txBody>
          <a:bodyPr wrap="square">
            <a:spAutoFit/>
          </a:bodyPr>
          <a:lstStyle/>
          <a:p>
            <a:r>
              <a:rPr lang="en-US" sz="1600" b="1" dirty="0" smtClean="0">
                <a:latin typeface="+mn-lt"/>
              </a:rPr>
              <a:t>Join Process:</a:t>
            </a:r>
          </a:p>
          <a:p>
            <a:pPr marL="285750" indent="-285750">
              <a:buFont typeface="Arial"/>
              <a:buChar char="•"/>
            </a:pPr>
            <a:r>
              <a:rPr lang="en-US" sz="1600" b="1" dirty="0" smtClean="0">
                <a:latin typeface="+mn-lt"/>
              </a:rPr>
              <a:t>PANA</a:t>
            </a:r>
          </a:p>
          <a:p>
            <a:pPr marL="742950" lvl="1" indent="-285750">
              <a:buFont typeface="Arial"/>
              <a:buChar char="•"/>
            </a:pPr>
            <a:r>
              <a:rPr lang="en-US" sz="1600" dirty="0"/>
              <a:t>M</a:t>
            </a:r>
            <a:r>
              <a:rPr lang="en-US" sz="1600" dirty="0" smtClean="0"/>
              <a:t>ore </a:t>
            </a:r>
            <a:r>
              <a:rPr lang="en-US" sz="1600" dirty="0"/>
              <a:t>than just restricted forwarding rules and hooks for the upper </a:t>
            </a:r>
            <a:r>
              <a:rPr lang="en-US" sz="1600" dirty="0" smtClean="0"/>
              <a:t>layers, it </a:t>
            </a:r>
            <a:r>
              <a:rPr lang="en-US" sz="1600" dirty="0"/>
              <a:t>also involves resource isolation at the lower layers to help ensure that unauthorized traffic cannot interfere with authorized </a:t>
            </a:r>
            <a:r>
              <a:rPr lang="en-US" sz="1600" dirty="0" smtClean="0"/>
              <a:t>traffic</a:t>
            </a:r>
            <a:endParaRPr lang="en-US" sz="1600" b="1" dirty="0" smtClean="0">
              <a:latin typeface="+mn-lt"/>
            </a:endParaRPr>
          </a:p>
          <a:p>
            <a:pPr marL="285750" indent="-285750">
              <a:buFont typeface="Arial"/>
              <a:buChar char="•"/>
            </a:pPr>
            <a:r>
              <a:rPr lang="en-US" sz="1600" b="1" dirty="0" smtClean="0">
                <a:latin typeface="+mn-lt"/>
              </a:rPr>
              <a:t>802.15.9 KMP</a:t>
            </a:r>
          </a:p>
          <a:p>
            <a:pPr marL="742950" lvl="1" indent="-285750">
              <a:buFont typeface="Arial"/>
              <a:buChar char="•"/>
            </a:pPr>
            <a:r>
              <a:rPr lang="en-US" sz="1600" dirty="0" smtClean="0">
                <a:latin typeface="+mj-lt"/>
              </a:rPr>
              <a:t>The </a:t>
            </a:r>
            <a:r>
              <a:rPr lang="en-US" sz="1600" dirty="0">
                <a:latin typeface="+mj-lt"/>
              </a:rPr>
              <a:t>main use of PANA in 802.15.9 is for provisioning the link-</a:t>
            </a:r>
            <a:r>
              <a:rPr lang="en-US" sz="1600" dirty="0" smtClean="0">
                <a:latin typeface="+mj-lt"/>
              </a:rPr>
              <a:t>layer credentials </a:t>
            </a:r>
            <a:r>
              <a:rPr lang="en-US" sz="1600" dirty="0">
                <a:latin typeface="+mj-lt"/>
              </a:rPr>
              <a:t>(LLCs) to the joining node, where the LLCs can be of </a:t>
            </a:r>
            <a:r>
              <a:rPr lang="en-US" sz="1600" dirty="0" smtClean="0">
                <a:latin typeface="+mj-lt"/>
              </a:rPr>
              <a:t>any type </a:t>
            </a:r>
            <a:r>
              <a:rPr lang="en-US" sz="1600" dirty="0">
                <a:latin typeface="+mj-lt"/>
              </a:rPr>
              <a:t>including shared key and public key </a:t>
            </a:r>
            <a:r>
              <a:rPr lang="en-US" sz="1600" dirty="0" smtClean="0">
                <a:latin typeface="+mj-lt"/>
              </a:rPr>
              <a:t>credentials</a:t>
            </a:r>
          </a:p>
          <a:p>
            <a:pPr marL="742950" lvl="1" indent="-285750">
              <a:buFont typeface="Arial"/>
              <a:buChar char="•"/>
            </a:pPr>
            <a:r>
              <a:rPr lang="en-US" sz="1600" dirty="0" smtClean="0"/>
              <a:t>While </a:t>
            </a:r>
            <a:r>
              <a:rPr lang="en-US" sz="1600" dirty="0"/>
              <a:t>PANA can be used for both </a:t>
            </a:r>
            <a:r>
              <a:rPr lang="en-US" sz="1600" dirty="0" smtClean="0"/>
              <a:t>bootstrapping and </a:t>
            </a:r>
            <a:r>
              <a:rPr lang="en-US" sz="1600" dirty="0"/>
              <a:t>link-establishment, this document provides the guidelines </a:t>
            </a:r>
            <a:r>
              <a:rPr lang="en-US" sz="1600" dirty="0" smtClean="0"/>
              <a:t>for the </a:t>
            </a:r>
            <a:r>
              <a:rPr lang="en-US" sz="1600" dirty="0"/>
              <a:t>use of PANA as a bootstrapping </a:t>
            </a:r>
            <a:r>
              <a:rPr lang="en-US" sz="1600" dirty="0" smtClean="0"/>
              <a:t>KMP</a:t>
            </a:r>
            <a:endParaRPr lang="en-US" sz="1600" b="1" dirty="0" smtClean="0">
              <a:latin typeface="+mj-lt"/>
            </a:endParaRPr>
          </a:p>
          <a:p>
            <a:pPr marL="285750" indent="-285750">
              <a:buFont typeface="Arial"/>
              <a:buChar char="•"/>
            </a:pPr>
            <a:r>
              <a:rPr lang="en-US" sz="1600" b="1" dirty="0" smtClean="0">
                <a:latin typeface="+mn-lt"/>
              </a:rPr>
              <a:t>Metrics to evaluate secure join mechanism</a:t>
            </a:r>
          </a:p>
          <a:p>
            <a:pPr marL="742950" lvl="1" indent="-285750">
              <a:buFont typeface="Arial"/>
              <a:buChar char="•"/>
            </a:pPr>
            <a:r>
              <a:rPr lang="en-US" sz="1600" dirty="0" smtClean="0"/>
              <a:t>So </a:t>
            </a:r>
            <a:r>
              <a:rPr lang="en-US" sz="1600" dirty="0"/>
              <a:t>IMO the key metric is the duration of the overall process</a:t>
            </a:r>
            <a:r>
              <a:rPr lang="en-US" sz="1600" dirty="0" smtClean="0"/>
              <a:t>, network</a:t>
            </a:r>
            <a:r>
              <a:rPr lang="en-US" sz="1600" dirty="0"/>
              <a:t>-wise. Percentage of battery consumed was not the best </a:t>
            </a:r>
            <a:r>
              <a:rPr lang="en-US" sz="1600" dirty="0" smtClean="0"/>
              <a:t>metric to </a:t>
            </a:r>
            <a:r>
              <a:rPr lang="en-US" sz="1600" dirty="0"/>
              <a:t>consider as it clearly depends on the capacity of your </a:t>
            </a:r>
            <a:r>
              <a:rPr lang="en-US" sz="1600" dirty="0" smtClean="0"/>
              <a:t>battery. The </a:t>
            </a:r>
            <a:r>
              <a:rPr lang="en-US" sz="1600" dirty="0"/>
              <a:t>duty cycle with minimal schedule during joining will probably </a:t>
            </a:r>
            <a:r>
              <a:rPr lang="en-US" sz="1600" dirty="0" smtClean="0"/>
              <a:t>be on </a:t>
            </a:r>
            <a:r>
              <a:rPr lang="en-US" sz="1600" dirty="0"/>
              <a:t>the order of 10-15% (1/11, 1/7 cells). That means that 10-15% </a:t>
            </a:r>
            <a:r>
              <a:rPr lang="en-US" sz="1600" dirty="0" smtClean="0"/>
              <a:t>of time </a:t>
            </a:r>
            <a:r>
              <a:rPr lang="en-US" sz="1600" dirty="0"/>
              <a:t>you will be wasting energy listening to the transmissions </a:t>
            </a:r>
            <a:r>
              <a:rPr lang="en-US" sz="1600" dirty="0" smtClean="0"/>
              <a:t>of others</a:t>
            </a:r>
            <a:r>
              <a:rPr lang="en-US" sz="1600" dirty="0"/>
              <a:t>, collisions, retransmissions, the duration of which </a:t>
            </a:r>
            <a:r>
              <a:rPr lang="en-US" sz="1600" dirty="0" smtClean="0"/>
              <a:t>depends on </a:t>
            </a:r>
            <a:r>
              <a:rPr lang="en-US" sz="1600" dirty="0"/>
              <a:t>the number of nodes contending for the minimal cell and </a:t>
            </a:r>
            <a:r>
              <a:rPr lang="en-US" sz="1600" dirty="0" smtClean="0"/>
              <a:t>obviously the </a:t>
            </a:r>
            <a:r>
              <a:rPr lang="en-US" sz="1600" dirty="0"/>
              <a:t>traffic load per </a:t>
            </a:r>
            <a:r>
              <a:rPr lang="en-US" sz="1600" dirty="0" smtClean="0"/>
              <a:t>node</a:t>
            </a:r>
          </a:p>
          <a:p>
            <a:pPr marL="742950" lvl="1" indent="-285750">
              <a:buFont typeface="Arial"/>
              <a:buChar char="•"/>
            </a:pPr>
            <a:r>
              <a:rPr lang="en-US" sz="1600" dirty="0" smtClean="0"/>
              <a:t>It’s not that </a:t>
            </a:r>
            <a:r>
              <a:rPr lang="en-US" sz="1600" dirty="0"/>
              <a:t>we do not care it, </a:t>
            </a:r>
            <a:r>
              <a:rPr lang="en-US" sz="1600" dirty="0" smtClean="0"/>
              <a:t>but as the joining </a:t>
            </a:r>
            <a:r>
              <a:rPr lang="en-US" sz="1600" dirty="0"/>
              <a:t>process is done only once, it is so small amount of </a:t>
            </a:r>
            <a:r>
              <a:rPr lang="en-US" sz="1600" dirty="0" smtClean="0"/>
              <a:t>actual network lifetime. For example, if the joining process takes an </a:t>
            </a:r>
            <a:r>
              <a:rPr lang="en-US" sz="1600" dirty="0"/>
              <a:t>hour for the 100 node network, and the network </a:t>
            </a:r>
            <a:r>
              <a:rPr lang="en-US" sz="1600" dirty="0" smtClean="0"/>
              <a:t>is then </a:t>
            </a:r>
            <a:r>
              <a:rPr lang="en-US" sz="1600" dirty="0"/>
              <a:t>up and running for a year, before next maintenance cycle, that </a:t>
            </a:r>
            <a:r>
              <a:rPr lang="en-US" sz="1600" dirty="0" smtClean="0"/>
              <a:t>is 0.01</a:t>
            </a:r>
            <a:r>
              <a:rPr lang="en-US" sz="1600" dirty="0"/>
              <a:t>% of the lifetime of the network.</a:t>
            </a:r>
            <a:endParaRPr lang="en-US" sz="1600" b="1" dirty="0" smtClean="0">
              <a:latin typeface="+mn-lt"/>
            </a:endParaRPr>
          </a:p>
          <a:p>
            <a:pPr marL="285750" indent="-285750">
              <a:buFont typeface="Arial"/>
              <a:buChar char="•"/>
            </a:pPr>
            <a:r>
              <a:rPr lang="en-US" sz="1600" b="1" dirty="0"/>
              <a:t>Use of well-known key for </a:t>
            </a:r>
            <a:r>
              <a:rPr lang="en-US" sz="1600" b="1" dirty="0" smtClean="0"/>
              <a:t>beacons</a:t>
            </a:r>
            <a:endParaRPr lang="en-US" sz="1600" b="1" dirty="0" smtClean="0">
              <a:latin typeface="+mn-lt"/>
            </a:endParaRPr>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34172</TotalTime>
  <Words>2555</Words>
  <Application>Microsoft Macintosh PowerPoint</Application>
  <PresentationFormat>On-screen Show (4:3)</PresentationFormat>
  <Paragraphs>269</Paragraphs>
  <Slides>15</Slides>
  <Notes>13</Notes>
  <HiddenSlides>5</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Default Design</vt:lpstr>
      <vt:lpstr>Microsoft Word Document</vt:lpstr>
      <vt:lpstr>PowerPoint Presentation</vt:lpstr>
      <vt:lpstr>Administrative Items</vt:lpstr>
      <vt:lpstr>Other Guidelines for IEEE WG Meetings</vt:lpstr>
      <vt:lpstr>IG 6T Meeting Goals</vt:lpstr>
      <vt:lpstr>PowerPoint Presentation</vt:lpstr>
      <vt:lpstr>6TISCH Issues Discussion</vt:lpstr>
      <vt:lpstr>6TISCH Issues Discussion - 6top IEs</vt:lpstr>
      <vt:lpstr>6TISCH Issues Discussion - ReCharter</vt:lpstr>
      <vt:lpstr>6TISCH Issues Discussion - Security</vt:lpstr>
      <vt:lpstr>6TISCH Issues Discussion - LLC impact</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648</cp:revision>
  <cp:lastPrinted>1998-02-10T13:28:06Z</cp:lastPrinted>
  <dcterms:created xsi:type="dcterms:W3CDTF">2009-07-12T16:25:16Z</dcterms:created>
  <dcterms:modified xsi:type="dcterms:W3CDTF">2015-11-12T23:14:43Z</dcterms:modified>
  <cp:category/>
</cp:coreProperties>
</file>