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66" r:id="rId2"/>
    <p:sldId id="267" r:id="rId3"/>
    <p:sldId id="263" r:id="rId4"/>
    <p:sldId id="264" r:id="rId5"/>
    <p:sldId id="261" r:id="rId6"/>
    <p:sldId id="269" r:id="rId7"/>
    <p:sldId id="277" r:id="rId8"/>
    <p:sldId id="262" r:id="rId9"/>
    <p:sldId id="268" r:id="rId10"/>
    <p:sldId id="270" r:id="rId11"/>
    <p:sldId id="271" r:id="rId12"/>
    <p:sldId id="272" r:id="rId13"/>
    <p:sldId id="276" r:id="rId14"/>
    <p:sldId id="273" r:id="rId15"/>
    <p:sldId id="274" r:id="rId16"/>
    <p:sldId id="275" r:id="rId17"/>
    <p:sldId id="27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4094" autoAdjust="0"/>
    <p:restoredTop sz="99568" autoAdjust="0"/>
  </p:normalViewPr>
  <p:slideViewPr>
    <p:cSldViewPr snapToGrid="0" snapToObjects="1">
      <p:cViewPr varScale="1">
        <p:scale>
          <a:sx n="89" d="100"/>
          <a:sy n="89" d="100"/>
        </p:scale>
        <p:origin x="-276" y="-102"/>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11/11/2015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1</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November 2015</a:t>
            </a:r>
            <a:endParaRPr lang="en-US">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Bob Heile, Wi-SUN Alliance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C8C13512-D7BA-4EA3-978E-51678DDC05D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28390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1F73C2-26F1-410F-B245-D99429B0FB0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5917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November 2015</a:t>
            </a:r>
            <a:endParaRPr lang="en-US">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Bob Heile, Wi-SUN Alliance</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November 2015</a:t>
            </a: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Bob Heile, Wi-SUN Alliance</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smtClean="0">
                <a:solidFill>
                  <a:srgbClr val="000000"/>
                </a:solidFill>
                <a:latin typeface="Times New Roman" pitchFamily="18" charset="0"/>
              </a:rPr>
              <a:t>November 2015</a:t>
            </a:r>
            <a:endParaRPr lang="en-US">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smtClean="0">
                <a:solidFill>
                  <a:srgbClr val="000000"/>
                </a:solidFill>
                <a:latin typeface="Times New Roman" pitchFamily="18" charset="0"/>
              </a:rPr>
              <a:t>Bob Heile, Wi-SUN Alliance</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4114800" y="393700"/>
            <a:ext cx="43434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defTabSz="914400" eaLnBrk="0" fontAlgn="base" hangingPunct="0">
              <a:spcBef>
                <a:spcPct val="0"/>
              </a:spcBef>
              <a:spcAft>
                <a:spcPct val="0"/>
              </a:spcAft>
            </a:pPr>
            <a:r>
              <a:rPr lang="en-US" sz="1400" b="1" dirty="0" smtClean="0">
                <a:solidFill>
                  <a:srgbClr val="000000"/>
                </a:solidFill>
                <a:latin typeface="Times New Roman" pitchFamily="18" charset="0"/>
              </a:rPr>
              <a:t>doc.: IEEE </a:t>
            </a:r>
            <a:r>
              <a:rPr lang="en-US" sz="1400" b="1" dirty="0" smtClean="0">
                <a:solidFill>
                  <a:srgbClr val="000000"/>
                </a:solidFill>
                <a:latin typeface="Times New Roman" pitchFamily="18" charset="0"/>
              </a:rPr>
              <a:t>802.15-15-0919-00</a:t>
            </a:r>
            <a:endParaRPr lang="en-US" sz="1400" b="1" dirty="0" smtClean="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smtClean="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November 2015</a:t>
            </a:r>
            <a:endParaRPr lang="en-US" sz="1400">
              <a:solidFill>
                <a:srgbClr val="000000"/>
              </a:solidFill>
            </a:endParaRPr>
          </a:p>
        </p:txBody>
      </p:sp>
      <p:sp>
        <p:nvSpPr>
          <p:cNvPr id="2053" name="Rectangle 2"/>
          <p:cNvSpPr>
            <a:spLocks noGrp="1" noChangeArrowheads="1"/>
          </p:cNvSpPr>
          <p:nvPr>
            <p:ph type="ctrTitle"/>
          </p:nvPr>
        </p:nvSpPr>
        <p:spPr>
          <a:xfrm>
            <a:off x="685800" y="2286000"/>
            <a:ext cx="8001000" cy="1143000"/>
          </a:xfrm>
        </p:spPr>
        <p:txBody>
          <a:bodyPr/>
          <a:lstStyle/>
          <a:p>
            <a:r>
              <a:rPr lang="en-US" dirty="0" smtClean="0"/>
              <a:t>802.15 Responses to PAR/CSD Comments Received</a:t>
            </a:r>
            <a:br>
              <a:rPr lang="en-US" dirty="0" smtClean="0"/>
            </a:br>
            <a:r>
              <a:rPr lang="en-US" sz="1800" dirty="0" smtClean="0"/>
              <a:t>includes:</a:t>
            </a:r>
            <a:br>
              <a:rPr lang="en-US" sz="1800" dirty="0" smtClean="0"/>
            </a:br>
            <a:r>
              <a:rPr lang="en-US" sz="1800" dirty="0" smtClean="0"/>
              <a:t>Comment from a </a:t>
            </a:r>
            <a:r>
              <a:rPr lang="en-US" sz="1800" dirty="0" err="1" smtClean="0"/>
              <a:t>NesCom</a:t>
            </a:r>
            <a:r>
              <a:rPr lang="en-US" sz="1800" dirty="0" smtClean="0"/>
              <a:t> Member</a:t>
            </a:r>
            <a:br>
              <a:rPr lang="en-US" sz="1800" dirty="0" smtClean="0"/>
            </a:br>
            <a:r>
              <a:rPr lang="en-US" sz="1800" dirty="0" smtClean="0"/>
              <a:t>Comments from 802.3</a:t>
            </a:r>
            <a:br>
              <a:rPr lang="en-US" sz="1800" dirty="0" smtClean="0"/>
            </a:br>
            <a:r>
              <a:rPr lang="en-US" sz="1800" dirty="0" smtClean="0"/>
              <a:t>Comments from 802.11</a:t>
            </a:r>
            <a:br>
              <a:rPr lang="en-US" sz="1800" dirty="0" smtClean="0"/>
            </a:br>
            <a:r>
              <a:rPr lang="en-US" sz="1800" dirty="0" smtClean="0"/>
              <a:t>Comments from James P K </a:t>
            </a:r>
            <a:r>
              <a:rPr lang="en-US" sz="1800" dirty="0" err="1" smtClean="0"/>
              <a:t>Gilb</a:t>
            </a:r>
            <a:endParaRPr lang="en-US" dirty="0" smtClean="0"/>
          </a:p>
        </p:txBody>
      </p:sp>
      <p:sp>
        <p:nvSpPr>
          <p:cNvPr id="2" name="Footer Placeholder 1"/>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Tree>
    <p:extLst>
      <p:ext uri="{BB962C8B-B14F-4D97-AF65-F5344CB8AC3E}">
        <p14:creationId xmlns:p14="http://schemas.microsoft.com/office/powerpoint/2010/main" val="4534501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46313" y="685800"/>
            <a:ext cx="8371115" cy="1066800"/>
          </a:xfrm>
        </p:spPr>
        <p:txBody>
          <a:bodyPr/>
          <a:lstStyle/>
          <a:p>
            <a:pPr lvl="1"/>
            <a:r>
              <a:rPr lang="en-US" sz="3200" dirty="0" smtClean="0"/>
              <a:t>Comments from 802.11 on 802.15.3d</a:t>
            </a:r>
            <a:r>
              <a:rPr lang="en-US" sz="2000" dirty="0" smtClean="0"/>
              <a:t/>
            </a:r>
            <a:br>
              <a:rPr lang="en-US" sz="2000" dirty="0" smtClean="0"/>
            </a:br>
            <a:r>
              <a:rPr lang="en-US" sz="2000" dirty="0" smtClean="0"/>
              <a:t>100Gb/s </a:t>
            </a:r>
            <a:r>
              <a:rPr lang="en-US" sz="2000" dirty="0"/>
              <a:t>wireless switched point-to-point </a:t>
            </a:r>
            <a:r>
              <a:rPr lang="en-US" sz="2000" dirty="0" smtClean="0"/>
              <a:t>physical layer</a:t>
            </a:r>
            <a:br>
              <a:rPr lang="en-US" sz="2000" dirty="0" smtClean="0"/>
            </a:br>
            <a:endParaRPr lang="en-US" sz="2000" dirty="0"/>
          </a:p>
        </p:txBody>
      </p:sp>
      <p:sp>
        <p:nvSpPr>
          <p:cNvPr id="8" name="Content Placeholder 7"/>
          <p:cNvSpPr>
            <a:spLocks noGrp="1"/>
          </p:cNvSpPr>
          <p:nvPr>
            <p:ph idx="1"/>
          </p:nvPr>
        </p:nvSpPr>
        <p:spPr>
          <a:xfrm>
            <a:off x="539552" y="1491476"/>
            <a:ext cx="8002786" cy="4537621"/>
          </a:xfrm>
        </p:spPr>
        <p:txBody>
          <a:bodyPr/>
          <a:lstStyle/>
          <a:p>
            <a:r>
              <a:rPr lang="en-US" sz="1900" dirty="0" smtClean="0"/>
              <a:t>2.1, 5.2a, 5.2b and 5.5: Use of “Mbps” or “ </a:t>
            </a:r>
            <a:r>
              <a:rPr lang="en-US" sz="1900" dirty="0" err="1" smtClean="0"/>
              <a:t>Gbps</a:t>
            </a:r>
            <a:r>
              <a:rPr lang="en-US" sz="1900" dirty="0" smtClean="0"/>
              <a:t>” should be “Mb/s” and “Gb/s” </a:t>
            </a:r>
          </a:p>
          <a:p>
            <a:pPr marL="0" indent="0">
              <a:buNone/>
            </a:pPr>
            <a:r>
              <a:rPr lang="en-US" sz="1900" i="1" dirty="0" smtClean="0">
                <a:solidFill>
                  <a:schemeClr val="accent6">
                    <a:lumMod val="75000"/>
                  </a:schemeClr>
                </a:solidFill>
              </a:rPr>
              <a:t>Response: Editorial correction made</a:t>
            </a:r>
          </a:p>
          <a:p>
            <a:r>
              <a:rPr lang="en-US" sz="1900" dirty="0" smtClean="0"/>
              <a:t>5.2a and 5.2b seem to be orders of magnitude different in the expected speeds and bands covered.  Should the Scope be amended by this amendment to include the extra bands and speeds?  An Amendment is a good time to adjust the scope of the base standard.</a:t>
            </a:r>
          </a:p>
          <a:p>
            <a:pPr marL="0" indent="0">
              <a:buNone/>
            </a:pPr>
            <a:r>
              <a:rPr lang="en-US" sz="1900" i="1" dirty="0" smtClean="0">
                <a:solidFill>
                  <a:schemeClr val="accent6">
                    <a:lumMod val="75000"/>
                  </a:schemeClr>
                </a:solidFill>
              </a:rPr>
              <a:t>Response: We do not </a:t>
            </a:r>
            <a:r>
              <a:rPr lang="en-US" sz="1900" i="1" dirty="0" smtClean="0">
                <a:solidFill>
                  <a:schemeClr val="accent6">
                    <a:lumMod val="75000"/>
                  </a:schemeClr>
                </a:solidFill>
              </a:rPr>
              <a:t>agree that action is needed now. </a:t>
            </a:r>
            <a:r>
              <a:rPr lang="en-US" sz="1900" i="1" dirty="0" smtClean="0">
                <a:solidFill>
                  <a:schemeClr val="accent6">
                    <a:lumMod val="75000"/>
                  </a:schemeClr>
                </a:solidFill>
              </a:rPr>
              <a:t>5.2a is the scope of the base standard as it appears in </a:t>
            </a:r>
            <a:r>
              <a:rPr lang="en-US" sz="1900" i="1" dirty="0" smtClean="0">
                <a:solidFill>
                  <a:schemeClr val="accent6">
                    <a:lumMod val="75000"/>
                  </a:schemeClr>
                </a:solidFill>
              </a:rPr>
              <a:t>the current </a:t>
            </a:r>
            <a:r>
              <a:rPr lang="en-US" sz="1900" i="1" dirty="0" smtClean="0">
                <a:solidFill>
                  <a:schemeClr val="accent6">
                    <a:lumMod val="75000"/>
                  </a:schemeClr>
                </a:solidFill>
              </a:rPr>
              <a:t>15.3 Revision and in amendment </a:t>
            </a:r>
            <a:r>
              <a:rPr lang="en-US" sz="1900" i="1" dirty="0" smtClean="0">
                <a:solidFill>
                  <a:schemeClr val="accent6">
                    <a:lumMod val="75000"/>
                  </a:schemeClr>
                </a:solidFill>
              </a:rPr>
              <a:t>15.3e. As such, it is not something that can be changed predictably via an amendment especially since it is dependent on the order of completion of the amendments. While the speed is significantly higher, it is still above </a:t>
            </a:r>
            <a:r>
              <a:rPr lang="en-US" sz="1900" i="1" dirty="0" smtClean="0">
                <a:solidFill>
                  <a:schemeClr val="accent6">
                    <a:lumMod val="75000"/>
                  </a:schemeClr>
                </a:solidFill>
              </a:rPr>
              <a:t>above </a:t>
            </a:r>
            <a:r>
              <a:rPr lang="en-US" sz="1900" i="1" dirty="0" smtClean="0">
                <a:solidFill>
                  <a:schemeClr val="accent6">
                    <a:lumMod val="75000"/>
                  </a:schemeClr>
                </a:solidFill>
              </a:rPr>
              <a:t>200 Mb/s specified in the base standard scop</a:t>
            </a:r>
            <a:r>
              <a:rPr lang="en-US" sz="1900" i="1" dirty="0">
                <a:solidFill>
                  <a:schemeClr val="accent6">
                    <a:lumMod val="75000"/>
                  </a:schemeClr>
                </a:solidFill>
              </a:rPr>
              <a:t>e</a:t>
            </a:r>
            <a:r>
              <a:rPr lang="en-US" sz="1900" i="1" dirty="0" smtClean="0">
                <a:solidFill>
                  <a:schemeClr val="accent6">
                    <a:lumMod val="75000"/>
                  </a:schemeClr>
                </a:solidFill>
              </a:rPr>
              <a:t>, so ther</a:t>
            </a:r>
            <a:r>
              <a:rPr lang="en-US" sz="1900" i="1" dirty="0" smtClean="0">
                <a:solidFill>
                  <a:schemeClr val="accent6">
                    <a:lumMod val="75000"/>
                  </a:schemeClr>
                </a:solidFill>
              </a:rPr>
              <a:t>e no misstatement. The proper place to make this update is in the next revision.</a:t>
            </a:r>
            <a:endParaRPr lang="en-US" sz="1900" i="1" dirty="0" smtClean="0">
              <a:solidFill>
                <a:schemeClr val="accent6">
                  <a:lumMod val="75000"/>
                </a:schemeClr>
              </a:solidFill>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10</a:t>
            </a:fld>
            <a:endParaRPr lang="en-GB"/>
          </a:p>
        </p:txBody>
      </p:sp>
    </p:spTree>
    <p:extLst>
      <p:ext uri="{BB962C8B-B14F-4D97-AF65-F5344CB8AC3E}">
        <p14:creationId xmlns:p14="http://schemas.microsoft.com/office/powerpoint/2010/main" val="1236784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838204"/>
            <a:ext cx="7772400" cy="1066800"/>
          </a:xfrm>
        </p:spPr>
        <p:txBody>
          <a:bodyPr/>
          <a:lstStyle/>
          <a:p>
            <a:pPr lvl="1"/>
            <a:r>
              <a:rPr lang="en-US" sz="2800" dirty="0" smtClean="0"/>
              <a:t>Comments from 802.11 on 802.15.3d</a:t>
            </a:r>
            <a:br>
              <a:rPr lang="en-US" sz="2800" dirty="0" smtClean="0"/>
            </a:br>
            <a:r>
              <a:rPr lang="en-US" sz="1800" dirty="0" smtClean="0"/>
              <a:t>100Gb/s wireless switched point-to-point physical layer  </a:t>
            </a:r>
            <a:br>
              <a:rPr lang="en-US" sz="1800" dirty="0" smtClean="0"/>
            </a:br>
            <a:endParaRPr lang="en-US" dirty="0"/>
          </a:p>
        </p:txBody>
      </p:sp>
      <p:sp>
        <p:nvSpPr>
          <p:cNvPr id="8" name="Content Placeholder 7"/>
          <p:cNvSpPr>
            <a:spLocks noGrp="1"/>
          </p:cNvSpPr>
          <p:nvPr>
            <p:ph idx="1"/>
          </p:nvPr>
        </p:nvSpPr>
        <p:spPr>
          <a:xfrm>
            <a:off x="539552" y="1861600"/>
            <a:ext cx="8002786" cy="4537621"/>
          </a:xfrm>
        </p:spPr>
        <p:txBody>
          <a:bodyPr/>
          <a:lstStyle/>
          <a:p>
            <a:r>
              <a:rPr lang="en-US" sz="1900" dirty="0" smtClean="0"/>
              <a:t>5.5 – missing comma “In data centers wireless links ----”</a:t>
            </a:r>
          </a:p>
          <a:p>
            <a:r>
              <a:rPr lang="en-US" sz="1900" dirty="0" smtClean="0"/>
              <a:t>5.5 – extra comma “…with high probability, is ----”</a:t>
            </a:r>
          </a:p>
          <a:p>
            <a:r>
              <a:rPr lang="en-US" sz="1900" dirty="0" smtClean="0"/>
              <a:t>8.1 – 5.2b – delete “the” in “intended the frequency bands”</a:t>
            </a:r>
          </a:p>
          <a:p>
            <a:r>
              <a:rPr lang="en-US" sz="1900" dirty="0" smtClean="0"/>
              <a:t>8.1 – 5.5 - missing comma in “kiosk-downloading the link”</a:t>
            </a:r>
          </a:p>
          <a:p>
            <a:pPr marL="0" indent="0">
              <a:buNone/>
            </a:pPr>
            <a:r>
              <a:rPr lang="en-US" sz="1900" i="1" dirty="0" smtClean="0">
                <a:solidFill>
                  <a:schemeClr val="accent6">
                    <a:lumMod val="75000"/>
                  </a:schemeClr>
                </a:solidFill>
              </a:rPr>
              <a:t>Response:  Editorial corrections made</a:t>
            </a:r>
          </a:p>
          <a:p>
            <a:endParaRPr lang="en-US" sz="1900" dirty="0" smtClean="0"/>
          </a:p>
          <a:p>
            <a:endParaRPr lang="en-US" sz="1900" dirty="0"/>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11</a:t>
            </a:fld>
            <a:endParaRPr lang="en-GB"/>
          </a:p>
        </p:txBody>
      </p:sp>
    </p:spTree>
    <p:extLst>
      <p:ext uri="{BB962C8B-B14F-4D97-AF65-F5344CB8AC3E}">
        <p14:creationId xmlns:p14="http://schemas.microsoft.com/office/powerpoint/2010/main" val="4294435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Comments from 802.11 on 802.15.4t </a:t>
            </a:r>
            <a:r>
              <a:rPr lang="en-US" sz="2800" dirty="0"/>
              <a:t>Standard: </a:t>
            </a:r>
            <a:r>
              <a:rPr lang="en-US" sz="2800" dirty="0" smtClean="0"/>
              <a:t/>
            </a:r>
            <a:br>
              <a:rPr lang="en-US" sz="2800" dirty="0" smtClean="0"/>
            </a:br>
            <a:r>
              <a:rPr lang="en-US" sz="2400" dirty="0" smtClean="0"/>
              <a:t>Amendment </a:t>
            </a:r>
            <a:r>
              <a:rPr lang="en-US" sz="2400" dirty="0"/>
              <a:t>for a </a:t>
            </a:r>
            <a:r>
              <a:rPr lang="en-US" sz="2400" dirty="0" smtClean="0"/>
              <a:t>Higher </a:t>
            </a:r>
            <a:r>
              <a:rPr lang="en-US" sz="2400" dirty="0"/>
              <a:t>Rate Physical (PHY) </a:t>
            </a:r>
            <a:r>
              <a:rPr lang="en-US" sz="2400" dirty="0" smtClean="0"/>
              <a:t>Layer</a:t>
            </a:r>
            <a:endParaRPr lang="en-US" sz="2400" dirty="0"/>
          </a:p>
        </p:txBody>
      </p:sp>
      <p:sp>
        <p:nvSpPr>
          <p:cNvPr id="3" name="Content Placeholder 2"/>
          <p:cNvSpPr>
            <a:spLocks noGrp="1"/>
          </p:cNvSpPr>
          <p:nvPr>
            <p:ph idx="1"/>
          </p:nvPr>
        </p:nvSpPr>
        <p:spPr>
          <a:xfrm>
            <a:off x="685800" y="1817910"/>
            <a:ext cx="7772400" cy="4114800"/>
          </a:xfrm>
        </p:spPr>
        <p:txBody>
          <a:bodyPr/>
          <a:lstStyle/>
          <a:p>
            <a:r>
              <a:rPr lang="en-US" sz="2400" dirty="0" smtClean="0">
                <a:latin typeface="+mj-lt"/>
              </a:rPr>
              <a:t>PAR:   2.1 Need to include range for “High(</a:t>
            </a:r>
            <a:r>
              <a:rPr lang="en-US" sz="2400" dirty="0" err="1" smtClean="0">
                <a:latin typeface="+mj-lt"/>
              </a:rPr>
              <a:t>er</a:t>
            </a:r>
            <a:r>
              <a:rPr lang="en-US" sz="2400" dirty="0" smtClean="0">
                <a:latin typeface="+mj-lt"/>
              </a:rPr>
              <a:t>)”</a:t>
            </a:r>
          </a:p>
          <a:p>
            <a:pPr lvl="1"/>
            <a:r>
              <a:rPr lang="en-US" sz="1400" dirty="0" smtClean="0">
                <a:latin typeface="+mj-lt"/>
              </a:rPr>
              <a:t>(See </a:t>
            </a:r>
            <a:r>
              <a:rPr lang="en-US" sz="1400" dirty="0" err="1" smtClean="0">
                <a:latin typeface="+mj-lt"/>
              </a:rPr>
              <a:t>NesCom</a:t>
            </a:r>
            <a:r>
              <a:rPr lang="en-US" sz="1400" dirty="0" smtClean="0">
                <a:latin typeface="+mj-lt"/>
              </a:rPr>
              <a:t> Conventions: “6. </a:t>
            </a:r>
            <a:r>
              <a:rPr lang="en-US" sz="1400" b="1" dirty="0" smtClean="0">
                <a:latin typeface="+mj-lt"/>
              </a:rPr>
              <a:t>Quantification </a:t>
            </a:r>
            <a:r>
              <a:rPr lang="en-US" sz="1400" b="1" dirty="0">
                <a:latin typeface="+mj-lt"/>
              </a:rPr>
              <a:t>of the Ranges of Numeric Values </a:t>
            </a:r>
            <a:r>
              <a:rPr lang="en-US" sz="1400" dirty="0">
                <a:latin typeface="+mj-lt"/>
              </a:rPr>
              <a:t/>
            </a:r>
            <a:br>
              <a:rPr lang="en-US" sz="1400" dirty="0">
                <a:latin typeface="+mj-lt"/>
              </a:rPr>
            </a:br>
            <a:r>
              <a:rPr lang="en-US" sz="1400" dirty="0">
                <a:latin typeface="+mj-lt"/>
              </a:rPr>
              <a:t>For PARs for new projects, standards developers who use general terms to represent ranges (e.g. high, medium, low) within the title, scope, or purpose, shall numerically define such ranges where they first appear (title, scope, </a:t>
            </a:r>
            <a:r>
              <a:rPr lang="en-US" sz="1400" dirty="0" smtClean="0">
                <a:latin typeface="+mj-lt"/>
              </a:rPr>
              <a:t>or </a:t>
            </a:r>
            <a:r>
              <a:rPr lang="en-US" sz="1400" dirty="0">
                <a:latin typeface="+mj-lt"/>
              </a:rPr>
              <a:t>purpose, as </a:t>
            </a:r>
            <a:r>
              <a:rPr lang="en-US" sz="1400" dirty="0" smtClean="0">
                <a:latin typeface="+mj-lt"/>
              </a:rPr>
              <a:t>applicable”).</a:t>
            </a:r>
          </a:p>
          <a:p>
            <a:pPr marL="0" lvl="1" indent="0">
              <a:buNone/>
            </a:pPr>
            <a:r>
              <a:rPr lang="en-US" sz="2400" i="1" dirty="0" smtClean="0">
                <a:solidFill>
                  <a:schemeClr val="accent6">
                    <a:lumMod val="75000"/>
                  </a:schemeClr>
                </a:solidFill>
                <a:latin typeface="+mj-lt"/>
              </a:rPr>
              <a:t>Response: Noted. “Target range should be at least 10 meters.” added to scope</a:t>
            </a:r>
          </a:p>
          <a:p>
            <a:r>
              <a:rPr lang="en-US" sz="2400" dirty="0" smtClean="0">
                <a:latin typeface="+mj-lt"/>
              </a:rPr>
              <a:t>PAR:  5.2a – change “devices operating various license-free” to “devices operating in various license-free”</a:t>
            </a:r>
          </a:p>
          <a:p>
            <a:pPr marL="0" indent="0">
              <a:buNone/>
            </a:pPr>
            <a:r>
              <a:rPr lang="en-US" sz="2400" i="1" dirty="0" smtClean="0">
                <a:solidFill>
                  <a:schemeClr val="accent6">
                    <a:lumMod val="75000"/>
                  </a:schemeClr>
                </a:solidFill>
                <a:latin typeface="+mj-lt"/>
              </a:rPr>
              <a:t>Response: Agree in Principal.  Hard to predict whether this typo correction will stick since the order of 15.4 amendment completion is unknown</a:t>
            </a:r>
            <a:r>
              <a:rPr lang="en-US" sz="2400" i="1" dirty="0" smtClean="0">
                <a:solidFill>
                  <a:schemeClr val="accent6">
                    <a:lumMod val="75000"/>
                  </a:schemeClr>
                </a:solidFill>
                <a:latin typeface="+mj-lt"/>
              </a:rPr>
              <a:t>. In any event we will make the correction in the next revision.</a:t>
            </a: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027523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Comments from 802.11 on 802.15.4t </a:t>
            </a:r>
            <a:r>
              <a:rPr lang="en-US" sz="2800" dirty="0"/>
              <a:t>Standard: </a:t>
            </a:r>
            <a:r>
              <a:rPr lang="en-US" sz="2800" dirty="0" smtClean="0"/>
              <a:t/>
            </a:r>
            <a:br>
              <a:rPr lang="en-US" sz="2800" dirty="0" smtClean="0"/>
            </a:br>
            <a:r>
              <a:rPr lang="en-US" sz="2400" dirty="0" smtClean="0"/>
              <a:t>Amendment </a:t>
            </a:r>
            <a:r>
              <a:rPr lang="en-US" sz="2400" dirty="0"/>
              <a:t>for a </a:t>
            </a:r>
            <a:r>
              <a:rPr lang="en-US" sz="2400" dirty="0" smtClean="0"/>
              <a:t>Higher </a:t>
            </a:r>
            <a:r>
              <a:rPr lang="en-US" sz="2400" dirty="0"/>
              <a:t>Rate Physical (PHY) </a:t>
            </a:r>
            <a:r>
              <a:rPr lang="en-US" sz="2400" dirty="0" smtClean="0"/>
              <a:t>Layer</a:t>
            </a:r>
            <a:endParaRPr lang="en-US" sz="2400" dirty="0"/>
          </a:p>
        </p:txBody>
      </p:sp>
      <p:sp>
        <p:nvSpPr>
          <p:cNvPr id="3" name="Content Placeholder 2"/>
          <p:cNvSpPr>
            <a:spLocks noGrp="1"/>
          </p:cNvSpPr>
          <p:nvPr>
            <p:ph idx="1"/>
          </p:nvPr>
        </p:nvSpPr>
        <p:spPr>
          <a:xfrm>
            <a:off x="685800" y="2057402"/>
            <a:ext cx="7772400" cy="4114800"/>
          </a:xfrm>
        </p:spPr>
        <p:txBody>
          <a:bodyPr/>
          <a:lstStyle/>
          <a:p>
            <a:r>
              <a:rPr lang="en-US" sz="2400" dirty="0" smtClean="0">
                <a:latin typeface="+mj-lt"/>
              </a:rPr>
              <a:t>PAR: 5.2a – What is the battery consumption requirements (car battery or coin cell for example)?</a:t>
            </a:r>
          </a:p>
          <a:p>
            <a:pPr marL="0" indent="0">
              <a:buNone/>
            </a:pPr>
            <a:r>
              <a:rPr lang="en-US" sz="2400" i="1" dirty="0" smtClean="0">
                <a:solidFill>
                  <a:schemeClr val="accent6">
                    <a:lumMod val="75000"/>
                  </a:schemeClr>
                </a:solidFill>
                <a:latin typeface="+mj-lt"/>
              </a:rPr>
              <a:t>Response:  </a:t>
            </a:r>
            <a:r>
              <a:rPr lang="en-US" sz="2400" i="1" dirty="0" smtClean="0">
                <a:solidFill>
                  <a:schemeClr val="accent6">
                    <a:lumMod val="75000"/>
                  </a:schemeClr>
                </a:solidFill>
                <a:latin typeface="+mj-lt"/>
              </a:rPr>
              <a:t>Base </a:t>
            </a:r>
            <a:r>
              <a:rPr lang="en-US" sz="2400" i="1" dirty="0" smtClean="0">
                <a:solidFill>
                  <a:schemeClr val="accent6">
                    <a:lumMod val="75000"/>
                  </a:schemeClr>
                </a:solidFill>
                <a:latin typeface="+mj-lt"/>
              </a:rPr>
              <a:t>standard scope is not something we can reliably modify through an amendment. We will address this </a:t>
            </a:r>
            <a:r>
              <a:rPr lang="en-US" sz="2400" i="1" dirty="0" smtClean="0">
                <a:solidFill>
                  <a:schemeClr val="accent6">
                    <a:lumMod val="75000"/>
                  </a:schemeClr>
                </a:solidFill>
                <a:latin typeface="+mj-lt"/>
              </a:rPr>
              <a:t>in the scope of the </a:t>
            </a:r>
            <a:r>
              <a:rPr lang="en-US" sz="2400" i="1" dirty="0" smtClean="0">
                <a:solidFill>
                  <a:schemeClr val="accent6">
                    <a:lumMod val="75000"/>
                  </a:schemeClr>
                </a:solidFill>
                <a:latin typeface="+mj-lt"/>
              </a:rPr>
              <a:t>next revision.</a:t>
            </a:r>
          </a:p>
          <a:p>
            <a:r>
              <a:rPr lang="en-US" sz="2400" dirty="0" smtClean="0">
                <a:latin typeface="+mj-lt"/>
              </a:rPr>
              <a:t>PAR:  5.2.b Change “Mbps” to “Mb/s”</a:t>
            </a:r>
          </a:p>
          <a:p>
            <a:pPr marL="0" indent="0">
              <a:buNone/>
            </a:pPr>
            <a:r>
              <a:rPr lang="en-US" sz="2400" i="1" dirty="0" smtClean="0">
                <a:solidFill>
                  <a:schemeClr val="accent6">
                    <a:lumMod val="75000"/>
                  </a:schemeClr>
                </a:solidFill>
                <a:latin typeface="+mj-lt"/>
              </a:rPr>
              <a:t>Response:  Change made</a:t>
            </a:r>
            <a:endParaRPr lang="en-US" sz="2400" dirty="0" smtClean="0">
              <a:latin typeface="+mj-lt"/>
            </a:endParaRPr>
          </a:p>
          <a:p>
            <a:endParaRPr lang="en-US" sz="2400" dirty="0" smtClean="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705699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Comments from 802.11 on 802.15.4t Standard: </a:t>
            </a:r>
            <a:br>
              <a:rPr lang="en-US" sz="2800" dirty="0" smtClean="0"/>
            </a:br>
            <a:r>
              <a:rPr lang="en-US" sz="2400" dirty="0" smtClean="0"/>
              <a:t>Amendment for a Higher Rate Physical (PHY) Layer</a:t>
            </a:r>
            <a:endParaRPr lang="en-US" sz="2800" dirty="0"/>
          </a:p>
        </p:txBody>
      </p:sp>
      <p:sp>
        <p:nvSpPr>
          <p:cNvPr id="3" name="Content Placeholder 2"/>
          <p:cNvSpPr>
            <a:spLocks noGrp="1"/>
          </p:cNvSpPr>
          <p:nvPr>
            <p:ph idx="1"/>
          </p:nvPr>
        </p:nvSpPr>
        <p:spPr/>
        <p:txBody>
          <a:bodyPr/>
          <a:lstStyle/>
          <a:p>
            <a:r>
              <a:rPr lang="en-US" sz="2400" dirty="0" smtClean="0">
                <a:latin typeface="+mj-lt"/>
              </a:rPr>
              <a:t>CSD Title page: should it include the name of the amendment?</a:t>
            </a:r>
          </a:p>
          <a:p>
            <a:pPr marL="0" indent="0">
              <a:buNone/>
            </a:pPr>
            <a:r>
              <a:rPr lang="en-US" sz="2400" i="1" dirty="0" smtClean="0">
                <a:solidFill>
                  <a:schemeClr val="accent6">
                    <a:lumMod val="75000"/>
                  </a:schemeClr>
                </a:solidFill>
                <a:latin typeface="+mj-lt"/>
              </a:rPr>
              <a:t>Response: No reason why not. Amendment </a:t>
            </a:r>
            <a:r>
              <a:rPr lang="en-US" sz="2400" i="1" dirty="0" smtClean="0">
                <a:solidFill>
                  <a:schemeClr val="accent6">
                    <a:lumMod val="75000"/>
                  </a:schemeClr>
                </a:solidFill>
                <a:latin typeface="+mj-lt"/>
              </a:rPr>
              <a:t>title </a:t>
            </a:r>
            <a:r>
              <a:rPr lang="en-US" sz="2400" i="1" dirty="0" smtClean="0">
                <a:solidFill>
                  <a:schemeClr val="accent6">
                    <a:lumMod val="75000"/>
                  </a:schemeClr>
                </a:solidFill>
                <a:latin typeface="+mj-lt"/>
              </a:rPr>
              <a:t>added</a:t>
            </a:r>
          </a:p>
          <a:p>
            <a:r>
              <a:rPr lang="en-US" sz="2400" dirty="0" smtClean="0">
                <a:latin typeface="+mj-lt"/>
              </a:rPr>
              <a:t>CSD: 1.1.1 change “</a:t>
            </a:r>
            <a:r>
              <a:rPr lang="en-US" sz="2400" dirty="0">
                <a:latin typeface="+mj-lt"/>
              </a:rPr>
              <a:t>Definitions were already and part of this standard </a:t>
            </a:r>
            <a:r>
              <a:rPr lang="en-US" sz="2400" dirty="0" smtClean="0">
                <a:latin typeface="+mj-lt"/>
              </a:rPr>
              <a:t>“ to “</a:t>
            </a:r>
            <a:r>
              <a:rPr lang="en-US" sz="2400" dirty="0">
                <a:latin typeface="+mj-lt"/>
              </a:rPr>
              <a:t>Definitions were already </a:t>
            </a:r>
            <a:r>
              <a:rPr lang="en-US" sz="2400" dirty="0" smtClean="0">
                <a:latin typeface="+mj-lt"/>
              </a:rPr>
              <a:t>a </a:t>
            </a:r>
            <a:r>
              <a:rPr lang="en-US" sz="2400" dirty="0">
                <a:latin typeface="+mj-lt"/>
              </a:rPr>
              <a:t>part of this </a:t>
            </a:r>
            <a:r>
              <a:rPr lang="en-US" sz="2400" dirty="0" smtClean="0">
                <a:latin typeface="+mj-lt"/>
              </a:rPr>
              <a:t>standard. </a:t>
            </a:r>
          </a:p>
          <a:p>
            <a:pPr marL="0" indent="0">
              <a:buNone/>
            </a:pPr>
            <a:r>
              <a:rPr lang="en-US" sz="2400" i="1" dirty="0" smtClean="0">
                <a:solidFill>
                  <a:schemeClr val="accent6">
                    <a:lumMod val="75000"/>
                  </a:schemeClr>
                </a:solidFill>
                <a:latin typeface="+mj-lt"/>
              </a:rPr>
              <a:t>Response:  This </a:t>
            </a:r>
            <a:r>
              <a:rPr lang="en-US" sz="2400" i="1" dirty="0" smtClean="0">
                <a:solidFill>
                  <a:schemeClr val="accent6">
                    <a:lumMod val="75000"/>
                  </a:schemeClr>
                </a:solidFill>
                <a:latin typeface="+mj-lt"/>
              </a:rPr>
              <a:t>comment is no </a:t>
            </a:r>
            <a:r>
              <a:rPr lang="en-US" sz="2400" i="1" dirty="0" smtClean="0">
                <a:solidFill>
                  <a:schemeClr val="accent6">
                    <a:lumMod val="75000"/>
                  </a:schemeClr>
                </a:solidFill>
                <a:latin typeface="+mj-lt"/>
              </a:rPr>
              <a:t>longer relevant. 1.1.1a </a:t>
            </a:r>
            <a:r>
              <a:rPr lang="en-US" sz="2400" i="1" dirty="0" smtClean="0">
                <a:solidFill>
                  <a:schemeClr val="accent6">
                    <a:lumMod val="75000"/>
                  </a:schemeClr>
                </a:solidFill>
                <a:latin typeface="+mj-lt"/>
              </a:rPr>
              <a:t>was</a:t>
            </a:r>
            <a:r>
              <a:rPr lang="en-US" sz="2400" i="1" dirty="0" smtClean="0">
                <a:solidFill>
                  <a:schemeClr val="accent6">
                    <a:lumMod val="75000"/>
                  </a:schemeClr>
                </a:solidFill>
                <a:latin typeface="+mj-lt"/>
              </a:rPr>
              <a:t> </a:t>
            </a:r>
            <a:r>
              <a:rPr lang="en-US" sz="2400" i="1" dirty="0" smtClean="0">
                <a:solidFill>
                  <a:schemeClr val="accent6">
                    <a:lumMod val="75000"/>
                  </a:schemeClr>
                </a:solidFill>
                <a:latin typeface="+mj-lt"/>
              </a:rPr>
              <a:t>changed to read: “While no new managed objects are anticipated, any managed objects that are required will be defined as part of the project.” to satisfy other comments received</a:t>
            </a:r>
          </a:p>
          <a:p>
            <a:pPr marL="0" indent="0">
              <a:buNone/>
            </a:pPr>
            <a:endParaRPr lang="en-US" sz="2400" dirty="0" smtClean="0">
              <a:latin typeface="+mj-lt"/>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597973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802.11 comments on the 802.15.4u PAR/CSD</a:t>
            </a:r>
            <a:br>
              <a:rPr lang="en-US" sz="2800" dirty="0" smtClean="0"/>
            </a:br>
            <a:r>
              <a:rPr lang="en-US" sz="2400" dirty="0" smtClean="0"/>
              <a:t>Amendment </a:t>
            </a:r>
            <a:r>
              <a:rPr lang="en-US" sz="2400" dirty="0"/>
              <a:t>for use of </a:t>
            </a:r>
            <a:r>
              <a:rPr lang="en-US" sz="2400" dirty="0" smtClean="0"/>
              <a:t>the 865-867 </a:t>
            </a:r>
            <a:r>
              <a:rPr lang="en-US" sz="2400" dirty="0"/>
              <a:t>MHz </a:t>
            </a:r>
            <a:r>
              <a:rPr lang="en-US" sz="2400" dirty="0" smtClean="0"/>
              <a:t>band</a:t>
            </a:r>
            <a:r>
              <a:rPr lang="en-US" sz="2400" dirty="0"/>
              <a:t> </a:t>
            </a:r>
            <a:r>
              <a:rPr lang="en-US" sz="2400" dirty="0" smtClean="0"/>
              <a:t>in India</a:t>
            </a:r>
            <a:endParaRPr lang="en-US" sz="2400" dirty="0"/>
          </a:p>
        </p:txBody>
      </p:sp>
      <p:sp>
        <p:nvSpPr>
          <p:cNvPr id="3" name="Content Placeholder 2"/>
          <p:cNvSpPr>
            <a:spLocks noGrp="1"/>
          </p:cNvSpPr>
          <p:nvPr>
            <p:ph idx="1"/>
          </p:nvPr>
        </p:nvSpPr>
        <p:spPr>
          <a:xfrm>
            <a:off x="685800" y="1817910"/>
            <a:ext cx="7772400" cy="4114800"/>
          </a:xfrm>
        </p:spPr>
        <p:txBody>
          <a:bodyPr/>
          <a:lstStyle/>
          <a:p>
            <a:r>
              <a:rPr lang="en-US" sz="2600" dirty="0" smtClean="0">
                <a:latin typeface="+mj-lt"/>
              </a:rPr>
              <a:t>2.1 Change </a:t>
            </a:r>
            <a:r>
              <a:rPr lang="en-US" sz="2600" b="0" dirty="0" smtClean="0">
                <a:latin typeface="+mj-lt"/>
              </a:rPr>
              <a:t>“the Indian 865-867 MHz band” </a:t>
            </a:r>
            <a:r>
              <a:rPr lang="en-US" sz="2600" dirty="0" smtClean="0">
                <a:latin typeface="+mj-lt"/>
              </a:rPr>
              <a:t>to “</a:t>
            </a:r>
            <a:r>
              <a:rPr lang="en-US" sz="2600" b="0" dirty="0" smtClean="0">
                <a:latin typeface="+mj-lt"/>
              </a:rPr>
              <a:t>the </a:t>
            </a:r>
            <a:r>
              <a:rPr lang="en-US" sz="2600" b="0" dirty="0">
                <a:latin typeface="+mj-lt"/>
              </a:rPr>
              <a:t>865-867 MHz band </a:t>
            </a:r>
            <a:r>
              <a:rPr lang="en-US" sz="2600" b="0" dirty="0" smtClean="0">
                <a:latin typeface="+mj-lt"/>
              </a:rPr>
              <a:t>in India.”</a:t>
            </a:r>
          </a:p>
          <a:p>
            <a:pPr marL="0" indent="0">
              <a:buNone/>
            </a:pPr>
            <a:r>
              <a:rPr lang="en-US" sz="2600" i="1" dirty="0" smtClean="0">
                <a:solidFill>
                  <a:schemeClr val="accent6">
                    <a:lumMod val="75000"/>
                  </a:schemeClr>
                </a:solidFill>
                <a:latin typeface="+mj-lt"/>
              </a:rPr>
              <a:t>Response: Agree. Change made</a:t>
            </a:r>
            <a:endParaRPr lang="en-US" sz="2600" b="0" dirty="0" smtClean="0">
              <a:latin typeface="+mj-lt"/>
            </a:endParaRPr>
          </a:p>
          <a:p>
            <a:r>
              <a:rPr lang="en-US" sz="2600" b="0" dirty="0" smtClean="0">
                <a:latin typeface="+mj-lt"/>
              </a:rPr>
              <a:t>5.5 – Suggest use “W” for “watts”</a:t>
            </a:r>
          </a:p>
          <a:p>
            <a:pPr marL="0" indent="0">
              <a:buNone/>
            </a:pPr>
            <a:r>
              <a:rPr lang="en-US" sz="2600" i="1" dirty="0" smtClean="0">
                <a:solidFill>
                  <a:schemeClr val="accent6">
                    <a:lumMod val="75000"/>
                  </a:schemeClr>
                </a:solidFill>
                <a:latin typeface="+mj-lt"/>
              </a:rPr>
              <a:t>Response: We appreciate the suggestion but feel using the full word is clearer</a:t>
            </a:r>
            <a:endParaRPr lang="en-US" sz="2600" b="0" dirty="0" smtClean="0">
              <a:latin typeface="+mj-lt"/>
            </a:endParaRPr>
          </a:p>
          <a:p>
            <a:r>
              <a:rPr lang="en-US" sz="2600" b="0" dirty="0" smtClean="0">
                <a:latin typeface="+mj-lt"/>
              </a:rPr>
              <a:t>5.5 – Change: “</a:t>
            </a:r>
            <a:r>
              <a:rPr lang="en-US" sz="2600" b="0" dirty="0">
                <a:latin typeface="+mj-lt"/>
              </a:rPr>
              <a:t>released a draft an Internet of Things </a:t>
            </a:r>
            <a:r>
              <a:rPr lang="en-US" sz="2600" b="0" dirty="0" smtClean="0">
                <a:latin typeface="+mj-lt"/>
              </a:rPr>
              <a:t>Policy” to “</a:t>
            </a:r>
            <a:r>
              <a:rPr lang="en-US" sz="2600" b="0" dirty="0">
                <a:latin typeface="+mj-lt"/>
              </a:rPr>
              <a:t>released a draft </a:t>
            </a:r>
            <a:r>
              <a:rPr lang="en-US" sz="2600" b="0" dirty="0" smtClean="0">
                <a:latin typeface="+mj-lt"/>
              </a:rPr>
              <a:t>Internet </a:t>
            </a:r>
            <a:r>
              <a:rPr lang="en-US" sz="2600" b="0" dirty="0">
                <a:latin typeface="+mj-lt"/>
              </a:rPr>
              <a:t>of Things </a:t>
            </a:r>
            <a:r>
              <a:rPr lang="en-US" sz="2600" b="0" dirty="0" smtClean="0">
                <a:latin typeface="+mj-lt"/>
              </a:rPr>
              <a:t>Policy”</a:t>
            </a:r>
          </a:p>
          <a:p>
            <a:pPr marL="0" indent="0">
              <a:buNone/>
            </a:pPr>
            <a:r>
              <a:rPr lang="en-US" sz="2600" i="1" dirty="0" smtClean="0">
                <a:solidFill>
                  <a:schemeClr val="accent6">
                    <a:lumMod val="75000"/>
                  </a:schemeClr>
                </a:solidFill>
                <a:latin typeface="+mj-lt"/>
              </a:rPr>
              <a:t>Response: Agree. Change made</a:t>
            </a:r>
            <a:endParaRPr lang="en-US" sz="2600" b="0" i="1" dirty="0" smtClean="0">
              <a:solidFill>
                <a:schemeClr val="accent6">
                  <a:lumMod val="75000"/>
                </a:schemeClr>
              </a:solidFill>
              <a:latin typeface="+mj-lt"/>
            </a:endParaRPr>
          </a:p>
          <a:p>
            <a:endParaRPr lang="en-US" sz="26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9098117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802.11 comments on the 802.15.4u PAR/CSD</a:t>
            </a:r>
            <a:br>
              <a:rPr lang="en-US" sz="2800" dirty="0"/>
            </a:br>
            <a:r>
              <a:rPr lang="en-US" sz="2400" dirty="0"/>
              <a:t>Amendment for use of the 865-867 MHz band in India</a:t>
            </a:r>
            <a:endParaRPr lang="en-US" sz="2400" dirty="0"/>
          </a:p>
        </p:txBody>
      </p:sp>
      <p:sp>
        <p:nvSpPr>
          <p:cNvPr id="3" name="Content Placeholder 2"/>
          <p:cNvSpPr>
            <a:spLocks noGrp="1"/>
          </p:cNvSpPr>
          <p:nvPr>
            <p:ph idx="1"/>
          </p:nvPr>
        </p:nvSpPr>
        <p:spPr>
          <a:xfrm>
            <a:off x="685800" y="1752594"/>
            <a:ext cx="7772400" cy="4114800"/>
          </a:xfrm>
        </p:spPr>
        <p:txBody>
          <a:bodyPr/>
          <a:lstStyle/>
          <a:p>
            <a:r>
              <a:rPr lang="en-US" sz="2400" dirty="0" smtClean="0">
                <a:latin typeface="+mj-lt"/>
              </a:rPr>
              <a:t>CSD: Title </a:t>
            </a:r>
            <a:r>
              <a:rPr lang="en-US" sz="2400" dirty="0">
                <a:latin typeface="+mj-lt"/>
              </a:rPr>
              <a:t>page: should it include the name of the amendment</a:t>
            </a:r>
            <a:r>
              <a:rPr lang="en-US" sz="2400" dirty="0" smtClean="0">
                <a:latin typeface="+mj-lt"/>
              </a:rPr>
              <a:t>? It would help the reader when looking at CSD to be self-defined</a:t>
            </a:r>
            <a:r>
              <a:rPr lang="en-US" sz="2400" dirty="0" smtClean="0">
                <a:latin typeface="+mj-lt"/>
              </a:rPr>
              <a:t>.</a:t>
            </a:r>
          </a:p>
          <a:p>
            <a:pPr marL="0" indent="0">
              <a:buNone/>
            </a:pPr>
            <a:r>
              <a:rPr lang="en-US" sz="2400" i="1" dirty="0" smtClean="0">
                <a:solidFill>
                  <a:schemeClr val="accent6">
                    <a:lumMod val="75000"/>
                  </a:schemeClr>
                </a:solidFill>
                <a:latin typeface="+mj-lt"/>
              </a:rPr>
              <a:t>Response: No reason why not. Title added</a:t>
            </a:r>
            <a:endParaRPr lang="en-US" sz="2400" i="1" dirty="0" smtClean="0">
              <a:solidFill>
                <a:schemeClr val="accent6">
                  <a:lumMod val="75000"/>
                </a:schemeClr>
              </a:solidFill>
              <a:latin typeface="+mj-lt"/>
            </a:endParaRPr>
          </a:p>
          <a:p>
            <a:r>
              <a:rPr lang="en-US" sz="2400" dirty="0" smtClean="0">
                <a:latin typeface="+mj-lt"/>
              </a:rPr>
              <a:t>CSD:  1.1.1 </a:t>
            </a:r>
            <a:r>
              <a:rPr lang="en-US" sz="2400" dirty="0">
                <a:latin typeface="+mj-lt"/>
              </a:rPr>
              <a:t>change “Definitions were already and part of this standard “ to “Definitions were already a part of this </a:t>
            </a:r>
            <a:r>
              <a:rPr lang="en-US" sz="2400" dirty="0" smtClean="0">
                <a:latin typeface="+mj-lt"/>
              </a:rPr>
              <a:t>standard</a:t>
            </a:r>
            <a:r>
              <a:rPr lang="en-US" sz="2400" dirty="0" smtClean="0">
                <a:latin typeface="+mj-lt"/>
              </a:rPr>
              <a:t>”</a:t>
            </a:r>
          </a:p>
          <a:p>
            <a:pPr marL="0" indent="0">
              <a:buNone/>
            </a:pPr>
            <a:r>
              <a:rPr lang="en-US" sz="2400" i="1" dirty="0">
                <a:solidFill>
                  <a:schemeClr val="accent6">
                    <a:lumMod val="75000"/>
                  </a:schemeClr>
                </a:solidFill>
                <a:latin typeface="+mj-lt"/>
              </a:rPr>
              <a:t>Response:  This comment is no longer relevant. 1.1.1a was changed to read: “While no new managed objects are anticipated, any managed objects that are required will be defined as part of the project.” to satisfy other comments </a:t>
            </a:r>
            <a:r>
              <a:rPr lang="en-US" sz="2400" i="1" dirty="0" smtClean="0">
                <a:solidFill>
                  <a:schemeClr val="accent6">
                    <a:lumMod val="75000"/>
                  </a:schemeClr>
                </a:solidFill>
                <a:latin typeface="+mj-lt"/>
              </a:rPr>
              <a:t>received</a:t>
            </a:r>
            <a:endParaRPr lang="en-US" sz="2400" dirty="0" smtClean="0">
              <a:latin typeface="+mj-lt"/>
            </a:endParaRPr>
          </a:p>
          <a:p>
            <a:endParaRPr lang="en-US" sz="2400" dirty="0">
              <a:latin typeface="+mj-lt"/>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162950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802.11 comments on the 802.15.4u PAR/CSD</a:t>
            </a:r>
            <a:br>
              <a:rPr lang="en-US" sz="2800" dirty="0"/>
            </a:br>
            <a:r>
              <a:rPr lang="en-US" sz="2400" dirty="0"/>
              <a:t>Amendment for use of the 865-867 MHz band in India</a:t>
            </a:r>
            <a:endParaRPr lang="en-US" sz="2400" dirty="0"/>
          </a:p>
        </p:txBody>
      </p:sp>
      <p:sp>
        <p:nvSpPr>
          <p:cNvPr id="3" name="Content Placeholder 2"/>
          <p:cNvSpPr>
            <a:spLocks noGrp="1"/>
          </p:cNvSpPr>
          <p:nvPr>
            <p:ph idx="1"/>
          </p:nvPr>
        </p:nvSpPr>
        <p:spPr>
          <a:xfrm>
            <a:off x="685800" y="2024744"/>
            <a:ext cx="7772400" cy="4114800"/>
          </a:xfrm>
        </p:spPr>
        <p:txBody>
          <a:bodyPr/>
          <a:lstStyle/>
          <a:p>
            <a:r>
              <a:rPr lang="en-US" sz="2400" dirty="0" smtClean="0">
                <a:latin typeface="+mj-lt"/>
              </a:rPr>
              <a:t>CSD: 1.2.5 </a:t>
            </a:r>
            <a:r>
              <a:rPr lang="en-US" sz="2400" dirty="0" smtClean="0">
                <a:latin typeface="+mj-lt"/>
              </a:rPr>
              <a:t>a) change “</a:t>
            </a:r>
            <a:r>
              <a:rPr lang="en-US" sz="2400" dirty="0">
                <a:latin typeface="+mj-lt"/>
              </a:rPr>
              <a:t>This project can be implement with </a:t>
            </a:r>
            <a:r>
              <a:rPr lang="en-US" sz="2400" dirty="0" smtClean="0">
                <a:latin typeface="+mj-lt"/>
              </a:rPr>
              <a:t>“ to “</a:t>
            </a:r>
            <a:r>
              <a:rPr lang="en-US" sz="2400" dirty="0">
                <a:latin typeface="+mj-lt"/>
              </a:rPr>
              <a:t>This project can be </a:t>
            </a:r>
            <a:r>
              <a:rPr lang="en-US" sz="2400" dirty="0" smtClean="0">
                <a:latin typeface="+mj-lt"/>
              </a:rPr>
              <a:t>implemented </a:t>
            </a:r>
            <a:r>
              <a:rPr lang="en-US" sz="2400" dirty="0">
                <a:latin typeface="+mj-lt"/>
              </a:rPr>
              <a:t>with </a:t>
            </a:r>
            <a:r>
              <a:rPr lang="en-US" sz="2400" dirty="0" smtClean="0">
                <a:latin typeface="+mj-lt"/>
              </a:rPr>
              <a:t>“ </a:t>
            </a:r>
            <a:endParaRPr lang="en-US" sz="2400" dirty="0" smtClean="0">
              <a:latin typeface="+mj-lt"/>
            </a:endParaRPr>
          </a:p>
          <a:p>
            <a:pPr marL="0" indent="0">
              <a:buNone/>
            </a:pPr>
            <a:r>
              <a:rPr lang="en-US" sz="2400" i="1" dirty="0" smtClean="0">
                <a:solidFill>
                  <a:schemeClr val="accent6">
                    <a:lumMod val="75000"/>
                  </a:schemeClr>
                </a:solidFill>
                <a:latin typeface="+mj-lt"/>
              </a:rPr>
              <a:t>Response:  Accepted, correction made</a:t>
            </a:r>
            <a:endParaRPr lang="en-US" sz="2400" i="1" dirty="0" smtClean="0">
              <a:solidFill>
                <a:schemeClr val="accent6">
                  <a:lumMod val="75000"/>
                </a:schemeClr>
              </a:solidFill>
              <a:latin typeface="+mj-lt"/>
            </a:endParaRPr>
          </a:p>
          <a:p>
            <a:r>
              <a:rPr lang="en-US" sz="2400" dirty="0" smtClean="0">
                <a:latin typeface="+mj-lt"/>
              </a:rPr>
              <a:t>1.2.5 a) Add comma prior to “which”</a:t>
            </a:r>
          </a:p>
          <a:p>
            <a:pPr marL="0" indent="0">
              <a:buNone/>
            </a:pPr>
            <a:r>
              <a:rPr lang="en-US" sz="2400" i="1" dirty="0">
                <a:solidFill>
                  <a:schemeClr val="accent6">
                    <a:lumMod val="75000"/>
                  </a:schemeClr>
                </a:solidFill>
                <a:latin typeface="+mj-lt"/>
              </a:rPr>
              <a:t>Response:  Accepted, correction made</a:t>
            </a:r>
          </a:p>
          <a:p>
            <a:pPr marL="0" indent="0">
              <a:buNone/>
            </a:pPr>
            <a:endParaRPr lang="en-US" sz="2400" dirty="0" smtClean="0">
              <a:latin typeface="+mj-lt"/>
            </a:endParaRPr>
          </a:p>
          <a:p>
            <a:pPr marL="0" indent="0">
              <a:buNone/>
            </a:pPr>
            <a:endParaRPr lang="en-US" sz="2400" dirty="0">
              <a:latin typeface="+mj-lt"/>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Bob Heile, Wi-SUN Alliance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734111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70862"/>
            <a:ext cx="7772400" cy="1066800"/>
          </a:xfrm>
        </p:spPr>
        <p:txBody>
          <a:bodyPr>
            <a:normAutofit fontScale="90000"/>
          </a:bodyPr>
          <a:lstStyle/>
          <a:p>
            <a:r>
              <a:rPr lang="en-US" dirty="0" err="1" smtClean="0"/>
              <a:t>NesCom</a:t>
            </a:r>
            <a:r>
              <a:rPr lang="en-US" dirty="0" smtClean="0"/>
              <a:t> comment on 802.15.4u</a:t>
            </a:r>
            <a:br>
              <a:rPr lang="en-US" dirty="0" smtClean="0"/>
            </a:br>
            <a:r>
              <a:rPr lang="en-US" sz="2700" dirty="0" smtClean="0"/>
              <a:t>(from Osama </a:t>
            </a:r>
            <a:r>
              <a:rPr lang="en-US" sz="2700" dirty="0" err="1" smtClean="0"/>
              <a:t>Aboulmagd</a:t>
            </a:r>
            <a:r>
              <a:rPr lang="en-US" sz="2700" dirty="0" smtClean="0"/>
              <a:t>)</a:t>
            </a:r>
            <a:r>
              <a:rPr lang="en-US" dirty="0"/>
              <a:t/>
            </a:r>
            <a:br>
              <a:rPr lang="en-US" dirty="0"/>
            </a:br>
            <a:r>
              <a:rPr lang="en-US" dirty="0" smtClean="0"/>
              <a:t> </a:t>
            </a:r>
            <a:r>
              <a:rPr lang="en-US" sz="2900" dirty="0" smtClean="0"/>
              <a:t>Amendment for use of the Indian 865-867 MHz band</a:t>
            </a:r>
            <a:r>
              <a:rPr lang="en-US" sz="3100" dirty="0" smtClean="0"/>
              <a:t>.</a:t>
            </a:r>
            <a:endParaRPr lang="en-US" sz="3100" dirty="0"/>
          </a:p>
        </p:txBody>
      </p:sp>
      <p:sp>
        <p:nvSpPr>
          <p:cNvPr id="3" name="Content Placeholder 2"/>
          <p:cNvSpPr>
            <a:spLocks noGrp="1"/>
          </p:cNvSpPr>
          <p:nvPr>
            <p:ph idx="1"/>
          </p:nvPr>
        </p:nvSpPr>
        <p:spPr>
          <a:xfrm>
            <a:off x="685800" y="2198920"/>
            <a:ext cx="7772400" cy="4114800"/>
          </a:xfrm>
        </p:spPr>
        <p:txBody>
          <a:bodyPr>
            <a:normAutofit/>
          </a:bodyPr>
          <a:lstStyle/>
          <a:p>
            <a:r>
              <a:rPr lang="en-US" sz="2400" dirty="0" smtClean="0"/>
              <a:t>PAR: The title includes; "Amendment for use of the Indian 865-867 MHz band". I believe the scope language is more appropriate and I suggest using it in the title, "use of the 865-867 MHz band in India". There is nothing Indian about the band mentioned :-).</a:t>
            </a:r>
          </a:p>
          <a:p>
            <a:endParaRPr lang="en-US" sz="2400" dirty="0"/>
          </a:p>
          <a:p>
            <a:pPr marL="0" indent="0">
              <a:buNone/>
            </a:pPr>
            <a:r>
              <a:rPr lang="en-US" sz="2400" i="1" dirty="0" smtClean="0">
                <a:solidFill>
                  <a:schemeClr val="accent6">
                    <a:lumMod val="75000"/>
                  </a:schemeClr>
                </a:solidFill>
              </a:rPr>
              <a:t>Response: Agree. Change made</a:t>
            </a: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3689857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370" y="468080"/>
            <a:ext cx="7772400" cy="1066800"/>
          </a:xfrm>
        </p:spPr>
        <p:txBody>
          <a:bodyPr>
            <a:normAutofit/>
          </a:bodyPr>
          <a:lstStyle/>
          <a:p>
            <a:r>
              <a:rPr lang="en-US" sz="3200" dirty="0" smtClean="0"/>
              <a:t>Comments from Dr. </a:t>
            </a:r>
            <a:r>
              <a:rPr lang="en-US" sz="3200" dirty="0" err="1" smtClean="0"/>
              <a:t>Gilb</a:t>
            </a:r>
            <a:r>
              <a:rPr lang="en-US" sz="3200" dirty="0" smtClean="0"/>
              <a:t> on 802.15.4t</a:t>
            </a:r>
            <a:endParaRPr lang="en-US" sz="3200" dirty="0"/>
          </a:p>
        </p:txBody>
      </p:sp>
      <p:sp>
        <p:nvSpPr>
          <p:cNvPr id="3" name="Content Placeholder 2"/>
          <p:cNvSpPr>
            <a:spLocks noGrp="1"/>
          </p:cNvSpPr>
          <p:nvPr>
            <p:ph idx="1"/>
          </p:nvPr>
        </p:nvSpPr>
        <p:spPr>
          <a:xfrm>
            <a:off x="685800" y="1611076"/>
            <a:ext cx="7772400" cy="4114800"/>
          </a:xfrm>
        </p:spPr>
        <p:txBody>
          <a:bodyPr>
            <a:noAutofit/>
          </a:bodyPr>
          <a:lstStyle/>
          <a:p>
            <a:pPr marL="0" indent="0">
              <a:buNone/>
            </a:pPr>
            <a:r>
              <a:rPr lang="en-US" sz="2200" dirty="0" smtClean="0"/>
              <a:t>PAR: </a:t>
            </a:r>
            <a:r>
              <a:rPr lang="en-US" sz="2200" dirty="0"/>
              <a:t> 5.2.b - The scope does not specify a target range for the </a:t>
            </a:r>
            <a:r>
              <a:rPr lang="en-US" sz="2200" dirty="0" smtClean="0"/>
              <a:t>resulting</a:t>
            </a:r>
            <a:r>
              <a:rPr lang="en-US" sz="2200" dirty="0"/>
              <a:t> standard.  Is it 1 m, 1 km, 1 </a:t>
            </a:r>
            <a:r>
              <a:rPr lang="en-US" sz="2200" dirty="0" err="1"/>
              <a:t>lightyear</a:t>
            </a:r>
            <a:r>
              <a:rPr lang="en-US" sz="2200" dirty="0"/>
              <a:t>?  Please specify a </a:t>
            </a:r>
            <a:r>
              <a:rPr lang="en-US" sz="2200" dirty="0" smtClean="0"/>
              <a:t>target</a:t>
            </a:r>
            <a:r>
              <a:rPr lang="en-US" sz="2200" dirty="0"/>
              <a:t> range with numerical distance target</a:t>
            </a:r>
            <a:r>
              <a:rPr lang="en-US" sz="2200" dirty="0" smtClean="0"/>
              <a:t>.</a:t>
            </a:r>
          </a:p>
          <a:p>
            <a:pPr marL="0" indent="0">
              <a:buNone/>
            </a:pPr>
            <a:r>
              <a:rPr lang="en-US" sz="2200" i="1" dirty="0" smtClean="0">
                <a:solidFill>
                  <a:schemeClr val="accent6">
                    <a:lumMod val="75000"/>
                  </a:schemeClr>
                </a:solidFill>
              </a:rPr>
              <a:t>Response: Noted. “Target range should be at least 10 meters.” added to scope</a:t>
            </a:r>
            <a:endParaRPr lang="en-US" sz="2200" i="1" dirty="0">
              <a:solidFill>
                <a:schemeClr val="accent6">
                  <a:lumMod val="75000"/>
                </a:schemeClr>
              </a:solidFill>
            </a:endParaRPr>
          </a:p>
          <a:p>
            <a:pPr marL="0" indent="0">
              <a:buNone/>
            </a:pPr>
            <a:r>
              <a:rPr lang="en-US" sz="2200" dirty="0"/>
              <a:t/>
            </a:r>
            <a:br>
              <a:rPr lang="en-US" sz="2200" dirty="0"/>
            </a:br>
            <a:r>
              <a:rPr lang="en-US" sz="2200" dirty="0" smtClean="0"/>
              <a:t>CSD: </a:t>
            </a:r>
            <a:r>
              <a:rPr lang="en-US" sz="2200" dirty="0"/>
              <a:t> 1.1.1 - Adding a new PHY mode will </a:t>
            </a:r>
            <a:r>
              <a:rPr lang="en-US" sz="2200" dirty="0" smtClean="0"/>
              <a:t>likely </a:t>
            </a:r>
            <a:r>
              <a:rPr lang="en-US" sz="2200" dirty="0"/>
              <a:t>require defining </a:t>
            </a:r>
            <a:r>
              <a:rPr lang="en-US" sz="2200" dirty="0" smtClean="0"/>
              <a:t>new</a:t>
            </a:r>
            <a:r>
              <a:rPr lang="en-US" sz="2200" dirty="0"/>
              <a:t> managed objects (i.e., PIB entries) to control the use of the PHY</a:t>
            </a:r>
            <a:r>
              <a:rPr lang="en-US" sz="2200" dirty="0" smtClean="0"/>
              <a:t>.</a:t>
            </a:r>
            <a:r>
              <a:rPr lang="en-US" sz="2200" dirty="0"/>
              <a:t> Modify a) to say: "While no new managed objects are anticipated, </a:t>
            </a:r>
            <a:r>
              <a:rPr lang="en-US" sz="2200" dirty="0" smtClean="0"/>
              <a:t>any</a:t>
            </a:r>
            <a:r>
              <a:rPr lang="en-US" sz="2200" dirty="0"/>
              <a:t> managed objects that are required will be defined as part of </a:t>
            </a:r>
            <a:r>
              <a:rPr lang="en-US" sz="2200" dirty="0" smtClean="0"/>
              <a:t>the</a:t>
            </a:r>
            <a:r>
              <a:rPr lang="en-US" sz="2200" dirty="0"/>
              <a:t> project</a:t>
            </a:r>
            <a:r>
              <a:rPr lang="en-US" sz="2200" dirty="0" smtClean="0"/>
              <a:t>.“</a:t>
            </a:r>
          </a:p>
          <a:p>
            <a:pPr marL="0" indent="0">
              <a:buNone/>
            </a:pPr>
            <a:r>
              <a:rPr lang="en-US" sz="2200" i="1" dirty="0" smtClean="0">
                <a:solidFill>
                  <a:schemeClr val="accent6">
                    <a:lumMod val="75000"/>
                  </a:schemeClr>
                </a:solidFill>
              </a:rPr>
              <a:t>Response: Agree. 1.1.1a modified to reflect the suggested language</a:t>
            </a:r>
            <a:endParaRPr lang="en-US" sz="2200" i="1" dirty="0">
              <a:solidFill>
                <a:schemeClr val="accent6">
                  <a:lumMod val="75000"/>
                </a:schemeClr>
              </a:solidFill>
            </a:endParaRPr>
          </a:p>
          <a:p>
            <a:pPr marL="0" indent="0">
              <a:buNone/>
            </a:pPr>
            <a:r>
              <a:rPr lang="en-US" sz="2200" dirty="0"/>
              <a:t/>
            </a:r>
            <a:br>
              <a:rPr lang="en-US" sz="2200" dirty="0"/>
            </a:br>
            <a:endParaRPr lang="en-US" sz="2200" dirty="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2409075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0738"/>
            <a:ext cx="7772400" cy="1066800"/>
          </a:xfrm>
        </p:spPr>
        <p:txBody>
          <a:bodyPr>
            <a:normAutofit/>
          </a:bodyPr>
          <a:lstStyle/>
          <a:p>
            <a:r>
              <a:rPr lang="en-US" sz="3200" dirty="0" smtClean="0"/>
              <a:t>Comments from Dr. </a:t>
            </a:r>
            <a:r>
              <a:rPr lang="en-US" sz="3200" dirty="0" err="1" smtClean="0"/>
              <a:t>Gilb</a:t>
            </a:r>
            <a:r>
              <a:rPr lang="en-US" sz="3200" dirty="0" smtClean="0"/>
              <a:t> on 802.15.4u</a:t>
            </a:r>
            <a:endParaRPr lang="en-US" sz="3200" dirty="0"/>
          </a:p>
        </p:txBody>
      </p:sp>
      <p:sp>
        <p:nvSpPr>
          <p:cNvPr id="3" name="Content Placeholder 2"/>
          <p:cNvSpPr>
            <a:spLocks noGrp="1"/>
          </p:cNvSpPr>
          <p:nvPr>
            <p:ph idx="1"/>
          </p:nvPr>
        </p:nvSpPr>
        <p:spPr>
          <a:xfrm>
            <a:off x="685800" y="1360698"/>
            <a:ext cx="7772400" cy="4114800"/>
          </a:xfrm>
        </p:spPr>
        <p:txBody>
          <a:bodyPr>
            <a:noAutofit/>
          </a:bodyPr>
          <a:lstStyle/>
          <a:p>
            <a:pPr marL="0" indent="0">
              <a:buNone/>
            </a:pPr>
            <a:r>
              <a:rPr lang="en-US" sz="2000" dirty="0" smtClean="0">
                <a:latin typeface="+mj-lt"/>
              </a:rPr>
              <a:t>PAR: </a:t>
            </a:r>
            <a:r>
              <a:rPr lang="en-US" sz="2000" dirty="0">
                <a:latin typeface="+mj-lt"/>
              </a:rPr>
              <a:t> 5.2.b - The scope does not specify a target range or data rate </a:t>
            </a:r>
            <a:r>
              <a:rPr lang="en-US" sz="2000" dirty="0" smtClean="0">
                <a:latin typeface="+mj-lt"/>
              </a:rPr>
              <a:t>for</a:t>
            </a:r>
            <a:r>
              <a:rPr lang="en-US" sz="2000" dirty="0">
                <a:latin typeface="+mj-lt"/>
              </a:rPr>
              <a:t> the resulting standard.  Is the range 1 m, 1 km, 1 </a:t>
            </a:r>
            <a:r>
              <a:rPr lang="en-US" sz="2000" dirty="0" err="1" smtClean="0">
                <a:latin typeface="+mj-lt"/>
              </a:rPr>
              <a:t>lightyear</a:t>
            </a:r>
            <a:r>
              <a:rPr lang="en-US" sz="2000" dirty="0">
                <a:latin typeface="+mj-lt"/>
              </a:rPr>
              <a:t>?  Is </a:t>
            </a:r>
            <a:r>
              <a:rPr lang="en-US" sz="2000" dirty="0" smtClean="0">
                <a:latin typeface="+mj-lt"/>
              </a:rPr>
              <a:t>the data </a:t>
            </a:r>
            <a:r>
              <a:rPr lang="en-US" sz="2000" dirty="0">
                <a:latin typeface="+mj-lt"/>
              </a:rPr>
              <a:t>rate 1 kb/s or 10 Gb/s?  Please specify a target range </a:t>
            </a:r>
            <a:r>
              <a:rPr lang="en-US" sz="2000" dirty="0" smtClean="0">
                <a:latin typeface="+mj-lt"/>
              </a:rPr>
              <a:t>with</a:t>
            </a:r>
            <a:r>
              <a:rPr lang="en-US" sz="2000" dirty="0">
                <a:latin typeface="+mj-lt"/>
              </a:rPr>
              <a:t> numerical distance target and target data rates with </a:t>
            </a:r>
            <a:r>
              <a:rPr lang="en-US" sz="2000" dirty="0" smtClean="0">
                <a:latin typeface="+mj-lt"/>
              </a:rPr>
              <a:t>numerical</a:t>
            </a:r>
            <a:r>
              <a:rPr lang="en-US" sz="2000" dirty="0">
                <a:latin typeface="+mj-lt"/>
              </a:rPr>
              <a:t> values</a:t>
            </a:r>
            <a:r>
              <a:rPr lang="en-US" sz="2000" dirty="0" smtClean="0">
                <a:latin typeface="+mj-lt"/>
              </a:rPr>
              <a:t>.</a:t>
            </a:r>
          </a:p>
          <a:p>
            <a:pPr marL="0" indent="0">
              <a:buNone/>
            </a:pP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Noted. “The supported data rate should be at least 40 </a:t>
            </a:r>
            <a:r>
              <a:rPr lang="en-US" sz="2000" i="1" dirty="0" err="1">
                <a:solidFill>
                  <a:schemeClr val="accent6">
                    <a:lumMod val="75000"/>
                  </a:schemeClr>
                </a:solidFill>
                <a:latin typeface="+mj-lt"/>
              </a:rPr>
              <a:t>kbits</a:t>
            </a:r>
            <a:r>
              <a:rPr lang="en-US" sz="2000" i="1" dirty="0">
                <a:solidFill>
                  <a:schemeClr val="accent6">
                    <a:lumMod val="75000"/>
                  </a:schemeClr>
                </a:solidFill>
                <a:latin typeface="+mj-lt"/>
              </a:rPr>
              <a:t> per second and </a:t>
            </a:r>
            <a:r>
              <a:rPr lang="en-US" sz="2000" i="1" dirty="0" smtClean="0">
                <a:solidFill>
                  <a:schemeClr val="accent6">
                    <a:lumMod val="75000"/>
                  </a:schemeClr>
                </a:solidFill>
                <a:latin typeface="+mj-lt"/>
              </a:rPr>
              <a:t>the </a:t>
            </a:r>
            <a:r>
              <a:rPr lang="en-US" sz="2000" i="1" dirty="0">
                <a:solidFill>
                  <a:schemeClr val="accent6">
                    <a:lumMod val="75000"/>
                  </a:schemeClr>
                </a:solidFill>
                <a:latin typeface="+mj-lt"/>
              </a:rPr>
              <a:t>typical </a:t>
            </a:r>
            <a:r>
              <a:rPr lang="en-US" sz="2000" i="1" dirty="0" smtClean="0">
                <a:solidFill>
                  <a:schemeClr val="accent6">
                    <a:lumMod val="75000"/>
                  </a:schemeClr>
                </a:solidFill>
                <a:latin typeface="+mj-lt"/>
              </a:rPr>
              <a:t>Line </a:t>
            </a:r>
            <a:r>
              <a:rPr lang="en-US" sz="2000" i="1" dirty="0">
                <a:solidFill>
                  <a:schemeClr val="accent6">
                    <a:lumMod val="75000"/>
                  </a:schemeClr>
                </a:solidFill>
                <a:latin typeface="+mj-lt"/>
              </a:rPr>
              <a:t>of Sight (LOS) range should be on the order of 5 km using </a:t>
            </a:r>
            <a:r>
              <a:rPr lang="en-US" sz="2000" i="1" dirty="0" err="1">
                <a:solidFill>
                  <a:schemeClr val="accent6">
                    <a:lumMod val="75000"/>
                  </a:schemeClr>
                </a:solidFill>
                <a:latin typeface="+mj-lt"/>
              </a:rPr>
              <a:t>omni</a:t>
            </a:r>
            <a:r>
              <a:rPr lang="en-US" sz="2000" i="1" dirty="0">
                <a:solidFill>
                  <a:schemeClr val="accent6">
                    <a:lumMod val="75000"/>
                  </a:schemeClr>
                </a:solidFill>
                <a:latin typeface="+mj-lt"/>
              </a:rPr>
              <a:t> directional antennae.”</a:t>
            </a:r>
          </a:p>
          <a:p>
            <a:pPr marL="0" indent="0">
              <a:buNone/>
            </a:pPr>
            <a:r>
              <a:rPr lang="en-US" sz="2000" dirty="0" smtClean="0">
                <a:latin typeface="+mj-lt"/>
              </a:rPr>
              <a:t>CSD: </a:t>
            </a:r>
            <a:r>
              <a:rPr lang="en-US" sz="2000" dirty="0">
                <a:latin typeface="+mj-lt"/>
              </a:rPr>
              <a:t> 1.1.1 - Adding a new PHY mode will </a:t>
            </a:r>
            <a:r>
              <a:rPr lang="en-US" sz="2000" dirty="0" smtClean="0">
                <a:latin typeface="+mj-lt"/>
              </a:rPr>
              <a:t>likely </a:t>
            </a:r>
            <a:r>
              <a:rPr lang="en-US" sz="2000" dirty="0">
                <a:latin typeface="+mj-lt"/>
              </a:rPr>
              <a:t>require defining </a:t>
            </a:r>
            <a:r>
              <a:rPr lang="en-US" sz="2000" dirty="0" smtClean="0">
                <a:latin typeface="+mj-lt"/>
              </a:rPr>
              <a:t>new</a:t>
            </a:r>
            <a:r>
              <a:rPr lang="en-US" sz="2000" dirty="0">
                <a:latin typeface="+mj-lt"/>
              </a:rPr>
              <a:t> managed objects (i.e., PIB entries) to control the use of the PHY</a:t>
            </a:r>
            <a:r>
              <a:rPr lang="en-US" sz="2000" dirty="0" smtClean="0">
                <a:latin typeface="+mj-lt"/>
              </a:rPr>
              <a:t>.</a:t>
            </a:r>
            <a:r>
              <a:rPr lang="en-US" sz="2000" dirty="0">
                <a:latin typeface="+mj-lt"/>
              </a:rPr>
              <a:t> Modify a) to say: "While no new managed objects are anticipated, </a:t>
            </a:r>
            <a:r>
              <a:rPr lang="en-US" sz="2000" dirty="0" smtClean="0">
                <a:latin typeface="+mj-lt"/>
              </a:rPr>
              <a:t>any</a:t>
            </a:r>
            <a:r>
              <a:rPr lang="en-US" sz="2000" dirty="0">
                <a:latin typeface="+mj-lt"/>
              </a:rPr>
              <a:t> managed objects that are required will be defined as part of </a:t>
            </a:r>
            <a:r>
              <a:rPr lang="en-US" sz="2000" dirty="0" smtClean="0">
                <a:latin typeface="+mj-lt"/>
              </a:rPr>
              <a:t>the</a:t>
            </a:r>
            <a:r>
              <a:rPr lang="en-US" sz="2000" dirty="0">
                <a:latin typeface="+mj-lt"/>
              </a:rPr>
              <a:t> project</a:t>
            </a:r>
            <a:r>
              <a:rPr lang="en-US" sz="2000" dirty="0" smtClean="0">
                <a:latin typeface="+mj-lt"/>
              </a:rPr>
              <a:t>.“</a:t>
            </a:r>
          </a:p>
          <a:p>
            <a:pPr marL="0" indent="0">
              <a:buNone/>
            </a:pPr>
            <a:r>
              <a:rPr lang="en-US" sz="2000" i="1" dirty="0" smtClean="0">
                <a:solidFill>
                  <a:schemeClr val="accent6">
                    <a:lumMod val="75000"/>
                  </a:schemeClr>
                </a:solidFill>
                <a:latin typeface="+mj-lt"/>
              </a:rPr>
              <a:t>Response: Agree. 1.1.1a modified to reflect the suggested language</a:t>
            </a:r>
          </a:p>
          <a:p>
            <a:pPr marL="0" indent="0">
              <a:buNone/>
            </a:pPr>
            <a:r>
              <a:rPr lang="en-US" sz="2000" dirty="0" smtClean="0">
                <a:latin typeface="+mj-lt"/>
              </a:rPr>
              <a:t>CSD: Editorial</a:t>
            </a:r>
            <a:r>
              <a:rPr lang="en-US" sz="2000" dirty="0">
                <a:latin typeface="+mj-lt"/>
              </a:rPr>
              <a:t>: 1.2.1 a) and 1.2.3, use a space between 867 and </a:t>
            </a:r>
            <a:r>
              <a:rPr lang="en-US" sz="2000" dirty="0" err="1">
                <a:latin typeface="+mj-lt"/>
              </a:rPr>
              <a:t>MHz</a:t>
            </a:r>
            <a:r>
              <a:rPr lang="en-US" sz="2000" dirty="0" err="1" smtClean="0">
                <a:latin typeface="+mj-lt"/>
              </a:rPr>
              <a:t>.</a:t>
            </a:r>
            <a:endParaRPr lang="en-US" sz="2000" dirty="0" smtClean="0">
              <a:latin typeface="+mj-lt"/>
            </a:endParaRPr>
          </a:p>
          <a:p>
            <a:pPr marL="0" indent="0">
              <a:buNone/>
            </a:pPr>
            <a:r>
              <a:rPr lang="en-US" sz="2000" i="1" dirty="0" smtClean="0">
                <a:solidFill>
                  <a:schemeClr val="accent6">
                    <a:lumMod val="75000"/>
                  </a:schemeClr>
                </a:solidFill>
                <a:latin typeface="+mj-lt"/>
              </a:rPr>
              <a:t>Response: Space added</a:t>
            </a:r>
            <a:endParaRPr lang="en-US" sz="2000" i="1" dirty="0">
              <a:solidFill>
                <a:schemeClr val="accent6">
                  <a:lumMod val="75000"/>
                </a:schemeClr>
              </a:solidFill>
              <a:latin typeface="+mj-lt"/>
            </a:endParaRPr>
          </a:p>
          <a:p>
            <a:pPr marL="0" indent="0">
              <a:buNone/>
            </a:pP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4229128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9976"/>
            <a:ext cx="7772400" cy="1066800"/>
          </a:xfrm>
        </p:spPr>
        <p:txBody>
          <a:bodyPr>
            <a:normAutofit fontScale="90000"/>
          </a:bodyPr>
          <a:lstStyle/>
          <a:p>
            <a:r>
              <a:rPr lang="en-US" dirty="0"/>
              <a:t>Comments from 802.3 on </a:t>
            </a:r>
            <a:r>
              <a:rPr lang="en-US" dirty="0" smtClean="0"/>
              <a:t>802.15.4t</a:t>
            </a:r>
            <a:r>
              <a:rPr lang="en-US" dirty="0"/>
              <a:t/>
            </a:r>
            <a:br>
              <a:rPr lang="en-US" dirty="0"/>
            </a:br>
            <a:r>
              <a:rPr lang="en-US" sz="4400" b="0" i="0" u="none" strike="noStrike" kern="1200" baseline="0" dirty="0" smtClean="0">
                <a:solidFill>
                  <a:schemeClr val="tx1"/>
                </a:solidFill>
                <a:latin typeface="+mj-lt"/>
                <a:ea typeface="+mj-ea"/>
                <a:cs typeface="+mj-cs"/>
              </a:rPr>
              <a:t> </a:t>
            </a:r>
            <a:r>
              <a:rPr lang="en-US" sz="2900" b="0" i="0" u="none" strike="noStrike" kern="1200" baseline="0" dirty="0" smtClean="0">
                <a:solidFill>
                  <a:schemeClr val="tx1"/>
                </a:solidFill>
              </a:rPr>
              <a:t>Amendment for a Higher Rate Physical (PHY) Layer</a:t>
            </a:r>
            <a:endParaRPr lang="en-US" sz="2900" dirty="0"/>
          </a:p>
        </p:txBody>
      </p:sp>
      <p:sp>
        <p:nvSpPr>
          <p:cNvPr id="3" name="Content Placeholder 2"/>
          <p:cNvSpPr>
            <a:spLocks noGrp="1"/>
          </p:cNvSpPr>
          <p:nvPr>
            <p:ph idx="1"/>
          </p:nvPr>
        </p:nvSpPr>
        <p:spPr>
          <a:xfrm>
            <a:off x="685800" y="2057402"/>
            <a:ext cx="7772400" cy="4114800"/>
          </a:xfrm>
        </p:spPr>
        <p:txBody>
          <a:bodyPr>
            <a:noAutofit/>
          </a:bodyPr>
          <a:lstStyle/>
          <a:p>
            <a:r>
              <a:rPr lang="en-US" sz="1800" dirty="0" smtClean="0"/>
              <a:t>PAR: The use of “High(</a:t>
            </a:r>
            <a:r>
              <a:rPr lang="en-US" sz="1800" dirty="0" err="1" smtClean="0"/>
              <a:t>er</a:t>
            </a:r>
            <a:r>
              <a:rPr lang="en-US" sz="1800" dirty="0" smtClean="0"/>
              <a:t>)” is problematic.  We believe it will be unacceptable to </a:t>
            </a:r>
            <a:r>
              <a:rPr lang="en-US" sz="1800" dirty="0" err="1" smtClean="0"/>
              <a:t>NesCom</a:t>
            </a:r>
            <a:r>
              <a:rPr lang="en-US" sz="1800" dirty="0" smtClean="0"/>
              <a:t> and that publication editors will not accept that form for a standard title.  Please pick one (High or Higher), </a:t>
            </a:r>
          </a:p>
          <a:p>
            <a:pPr marL="0" indent="0">
              <a:buNone/>
            </a:pPr>
            <a:r>
              <a:rPr lang="en-US" sz="1800" i="1" dirty="0" smtClean="0">
                <a:solidFill>
                  <a:schemeClr val="accent6">
                    <a:lumMod val="75000"/>
                  </a:schemeClr>
                </a:solidFill>
              </a:rPr>
              <a:t>Response: agree. We picked “Higher”</a:t>
            </a:r>
          </a:p>
          <a:p>
            <a:r>
              <a:rPr lang="en-US" sz="1800" dirty="0" smtClean="0"/>
              <a:t>CSD: Managed Objects — Is it really the case that 802.15.4 does not include any attribute that indicates to local STA what the capabilities of the wireless device are?  If there is a capabilities attribute, then the new capability would have to be added.  If there is no attribute the current answer is self contradictory, it say Yes but it has already been done by other projects.</a:t>
            </a:r>
          </a:p>
          <a:p>
            <a:pPr marL="0" indent="0">
              <a:buNone/>
            </a:pPr>
            <a:r>
              <a:rPr lang="en-US" sz="1800" i="1" dirty="0" smtClean="0">
                <a:solidFill>
                  <a:schemeClr val="accent6">
                    <a:lumMod val="75000"/>
                  </a:schemeClr>
                </a:solidFill>
              </a:rPr>
              <a:t>Response: noted. 1.1.1a has been changed to read: “While no new managed objects are anticipated, any managed objects that are required will be defined as part of the project.”</a:t>
            </a: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504330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9976"/>
            <a:ext cx="7772400" cy="1066800"/>
          </a:xfrm>
        </p:spPr>
        <p:txBody>
          <a:bodyPr>
            <a:normAutofit fontScale="90000"/>
          </a:bodyPr>
          <a:lstStyle/>
          <a:p>
            <a:r>
              <a:rPr lang="en-US" dirty="0"/>
              <a:t>Comments from 802.3 on </a:t>
            </a:r>
            <a:r>
              <a:rPr lang="en-US" dirty="0" smtClean="0"/>
              <a:t>802.15.4t</a:t>
            </a:r>
            <a:r>
              <a:rPr lang="en-US" dirty="0"/>
              <a:t/>
            </a:r>
            <a:br>
              <a:rPr lang="en-US" dirty="0"/>
            </a:br>
            <a:r>
              <a:rPr lang="en-US" sz="4400" b="0" i="0" u="none" strike="noStrike" kern="1200" baseline="0" dirty="0" smtClean="0">
                <a:solidFill>
                  <a:schemeClr val="tx1"/>
                </a:solidFill>
                <a:latin typeface="+mj-lt"/>
                <a:ea typeface="+mj-ea"/>
                <a:cs typeface="+mj-cs"/>
              </a:rPr>
              <a:t> </a:t>
            </a:r>
            <a:r>
              <a:rPr lang="en-US" sz="2900" b="0" i="0" u="none" strike="noStrike" kern="1200" baseline="0" dirty="0" smtClean="0">
                <a:solidFill>
                  <a:schemeClr val="tx1"/>
                </a:solidFill>
              </a:rPr>
              <a:t>Amendment for a Higher Rate Physical (PHY) Layer</a:t>
            </a:r>
            <a:endParaRPr lang="en-US" sz="2900" dirty="0"/>
          </a:p>
        </p:txBody>
      </p:sp>
      <p:sp>
        <p:nvSpPr>
          <p:cNvPr id="3" name="Content Placeholder 2"/>
          <p:cNvSpPr>
            <a:spLocks noGrp="1"/>
          </p:cNvSpPr>
          <p:nvPr>
            <p:ph idx="1"/>
          </p:nvPr>
        </p:nvSpPr>
        <p:spPr>
          <a:xfrm>
            <a:off x="685800" y="2057402"/>
            <a:ext cx="7772400" cy="4114800"/>
          </a:xfrm>
        </p:spPr>
        <p:txBody>
          <a:bodyPr>
            <a:noAutofit/>
          </a:bodyPr>
          <a:lstStyle/>
          <a:p>
            <a:r>
              <a:rPr lang="en-US" sz="2400" dirty="0" smtClean="0"/>
              <a:t>CSD:  Technical </a:t>
            </a:r>
            <a:r>
              <a:rPr lang="en-US" sz="2400" dirty="0"/>
              <a:t>Feasibility — There is nothing in the answer to a) </a:t>
            </a:r>
            <a:r>
              <a:rPr lang="en-US" sz="2400" dirty="0" smtClean="0"/>
              <a:t>that </a:t>
            </a:r>
            <a:r>
              <a:rPr lang="en-US" sz="2400" dirty="0"/>
              <a:t>answers the question of b).  Therefore, the answer to b) is </a:t>
            </a:r>
            <a:r>
              <a:rPr lang="en-US" sz="2400" dirty="0" smtClean="0"/>
              <a:t>insufficient</a:t>
            </a:r>
            <a:r>
              <a:rPr lang="en-US" sz="2400" dirty="0" smtClean="0"/>
              <a:t>.</a:t>
            </a:r>
          </a:p>
          <a:p>
            <a:pPr marL="0" indent="0">
              <a:buNone/>
            </a:pPr>
            <a:r>
              <a:rPr lang="en-US" sz="2400" i="1" dirty="0" smtClean="0">
                <a:solidFill>
                  <a:schemeClr val="accent6">
                    <a:lumMod val="75000"/>
                  </a:schemeClr>
                </a:solidFill>
              </a:rPr>
              <a:t>Response:  Replaced the answer to b) with “Bluetooth </a:t>
            </a:r>
            <a:r>
              <a:rPr lang="en-US" sz="2400" i="1" dirty="0">
                <a:solidFill>
                  <a:schemeClr val="accent6">
                    <a:lumMod val="75000"/>
                  </a:schemeClr>
                </a:solidFill>
              </a:rPr>
              <a:t>is probably the most visible example of similar technology in terms of speed and complexity. In addition, there are other 15.4 modes in volume shipment that deliver these speeds, just not with the modulation and backward compatibility required by this project neither of which require any technical innovation to achieve</a:t>
            </a:r>
            <a:r>
              <a:rPr lang="en-US" sz="2400" i="1" dirty="0" smtClean="0">
                <a:solidFill>
                  <a:schemeClr val="accent6">
                    <a:lumMod val="75000"/>
                  </a:schemeClr>
                </a:solidFill>
              </a:rPr>
              <a:t>.”</a:t>
            </a:r>
            <a:endParaRPr lang="en-US" sz="2400" i="1" dirty="0">
              <a:solidFill>
                <a:schemeClr val="accent6">
                  <a:lumMod val="75000"/>
                </a:schemeClr>
              </a:solidFill>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95875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9976"/>
            <a:ext cx="7772400" cy="1066800"/>
          </a:xfrm>
        </p:spPr>
        <p:txBody>
          <a:bodyPr>
            <a:normAutofit fontScale="90000"/>
          </a:bodyPr>
          <a:lstStyle/>
          <a:p>
            <a:r>
              <a:rPr lang="en-US" dirty="0"/>
              <a:t>Comments from 802.3 on </a:t>
            </a:r>
            <a:r>
              <a:rPr lang="en-US" dirty="0" smtClean="0"/>
              <a:t>802.15.4t</a:t>
            </a:r>
            <a:r>
              <a:rPr lang="en-US" dirty="0"/>
              <a:t/>
            </a:r>
            <a:br>
              <a:rPr lang="en-US" dirty="0"/>
            </a:br>
            <a:r>
              <a:rPr lang="en-US" sz="4400" b="0" i="0" u="none" strike="noStrike" kern="1200" baseline="0" dirty="0" smtClean="0">
                <a:solidFill>
                  <a:schemeClr val="tx1"/>
                </a:solidFill>
                <a:latin typeface="+mj-lt"/>
                <a:ea typeface="+mj-ea"/>
                <a:cs typeface="+mj-cs"/>
              </a:rPr>
              <a:t> </a:t>
            </a:r>
            <a:r>
              <a:rPr lang="en-US" sz="2900" b="0" i="0" u="none" strike="noStrike" kern="1200" baseline="0" dirty="0" smtClean="0">
                <a:solidFill>
                  <a:schemeClr val="tx1"/>
                </a:solidFill>
              </a:rPr>
              <a:t>Amendment for a Higher Rate Physical (PHY) Layer</a:t>
            </a:r>
            <a:endParaRPr lang="en-US" sz="2900" dirty="0"/>
          </a:p>
        </p:txBody>
      </p:sp>
      <p:sp>
        <p:nvSpPr>
          <p:cNvPr id="3" name="Content Placeholder 2"/>
          <p:cNvSpPr>
            <a:spLocks noGrp="1"/>
          </p:cNvSpPr>
          <p:nvPr>
            <p:ph idx="1"/>
          </p:nvPr>
        </p:nvSpPr>
        <p:spPr>
          <a:xfrm>
            <a:off x="685800" y="2057402"/>
            <a:ext cx="7772400" cy="4114800"/>
          </a:xfrm>
        </p:spPr>
        <p:txBody>
          <a:bodyPr>
            <a:noAutofit/>
          </a:bodyPr>
          <a:lstStyle/>
          <a:p>
            <a:r>
              <a:rPr lang="en-US" sz="1900" dirty="0" smtClean="0"/>
              <a:t>CSD</a:t>
            </a:r>
            <a:r>
              <a:rPr lang="en-US" sz="1900" dirty="0" smtClean="0"/>
              <a:t>:  Economic </a:t>
            </a:r>
            <a:r>
              <a:rPr lang="en-US" sz="1900" dirty="0"/>
              <a:t>Feasibility — There is nothing in the answer to a) that answers the question of d), but it is lightly addressed in Technical Feasibility a</a:t>
            </a:r>
            <a:r>
              <a:rPr lang="en-US" sz="1900" dirty="0" smtClean="0"/>
              <a:t>).</a:t>
            </a:r>
          </a:p>
          <a:p>
            <a:pPr marL="0" indent="0">
              <a:buNone/>
            </a:pPr>
            <a:r>
              <a:rPr lang="en-US" sz="1900" i="1" dirty="0" smtClean="0">
                <a:solidFill>
                  <a:schemeClr val="accent6">
                    <a:lumMod val="75000"/>
                  </a:schemeClr>
                </a:solidFill>
              </a:rPr>
              <a:t>Response:  Answers have been updated to the following:</a:t>
            </a:r>
            <a:endParaRPr lang="en-US" sz="1900" i="1" dirty="0">
              <a:solidFill>
                <a:schemeClr val="accent6">
                  <a:lumMod val="75000"/>
                </a:schemeClr>
              </a:solidFill>
            </a:endParaRPr>
          </a:p>
          <a:p>
            <a:pPr marL="0" lvl="0" indent="0">
              <a:buNone/>
            </a:pPr>
            <a:r>
              <a:rPr lang="en-US" sz="1900" b="1" i="1" dirty="0" smtClean="0">
                <a:solidFill>
                  <a:schemeClr val="accent6">
                    <a:lumMod val="75000"/>
                  </a:schemeClr>
                </a:solidFill>
              </a:rPr>
              <a:t>b) Known </a:t>
            </a:r>
            <a:r>
              <a:rPr lang="en-US" sz="1900" b="1" i="1" dirty="0">
                <a:solidFill>
                  <a:schemeClr val="accent6">
                    <a:lumMod val="75000"/>
                  </a:schemeClr>
                </a:solidFill>
              </a:rPr>
              <a:t>cost </a:t>
            </a:r>
            <a:r>
              <a:rPr lang="en-US" sz="1900" b="1" i="1" dirty="0" smtClean="0">
                <a:solidFill>
                  <a:schemeClr val="accent6">
                    <a:lumMod val="75000"/>
                  </a:schemeClr>
                </a:solidFill>
              </a:rPr>
              <a:t>factors: </a:t>
            </a:r>
            <a:r>
              <a:rPr lang="en-US" sz="1900" i="1" dirty="0" smtClean="0">
                <a:solidFill>
                  <a:schemeClr val="accent6">
                    <a:lumMod val="75000"/>
                  </a:schemeClr>
                </a:solidFill>
              </a:rPr>
              <a:t>Devices </a:t>
            </a:r>
            <a:r>
              <a:rPr lang="en-US" sz="1900" i="1" dirty="0">
                <a:solidFill>
                  <a:schemeClr val="accent6">
                    <a:lumMod val="75000"/>
                  </a:schemeClr>
                </a:solidFill>
              </a:rPr>
              <a:t>of similar functionality are in high volume shipment today, so cost factors are well </a:t>
            </a:r>
            <a:r>
              <a:rPr lang="en-US" sz="1900" i="1" dirty="0" smtClean="0">
                <a:solidFill>
                  <a:schemeClr val="accent6">
                    <a:lumMod val="75000"/>
                  </a:schemeClr>
                </a:solidFill>
              </a:rPr>
              <a:t>known </a:t>
            </a:r>
            <a:r>
              <a:rPr lang="en-US" sz="1900" i="1" dirty="0">
                <a:solidFill>
                  <a:schemeClr val="accent6">
                    <a:lumMod val="75000"/>
                  </a:schemeClr>
                </a:solidFill>
              </a:rPr>
              <a:t>and acceptable</a:t>
            </a:r>
          </a:p>
          <a:p>
            <a:pPr marL="0" lvl="0" indent="0">
              <a:buNone/>
            </a:pPr>
            <a:r>
              <a:rPr lang="en-US" sz="1900" b="1" i="1" dirty="0" smtClean="0">
                <a:solidFill>
                  <a:schemeClr val="accent6">
                    <a:lumMod val="75000"/>
                  </a:schemeClr>
                </a:solidFill>
              </a:rPr>
              <a:t>c) Consideration </a:t>
            </a:r>
            <a:r>
              <a:rPr lang="en-US" sz="1900" b="1" i="1" dirty="0">
                <a:solidFill>
                  <a:schemeClr val="accent6">
                    <a:lumMod val="75000"/>
                  </a:schemeClr>
                </a:solidFill>
              </a:rPr>
              <a:t>of installation </a:t>
            </a:r>
            <a:r>
              <a:rPr lang="en-US" sz="1900" b="1" i="1" dirty="0" smtClean="0">
                <a:solidFill>
                  <a:schemeClr val="accent6">
                    <a:lumMod val="75000"/>
                  </a:schemeClr>
                </a:solidFill>
              </a:rPr>
              <a:t>costs: </a:t>
            </a:r>
            <a:r>
              <a:rPr lang="en-US" sz="1900" i="1" dirty="0" smtClean="0">
                <a:solidFill>
                  <a:schemeClr val="accent6">
                    <a:lumMod val="75000"/>
                  </a:schemeClr>
                </a:solidFill>
              </a:rPr>
              <a:t>No </a:t>
            </a:r>
            <a:r>
              <a:rPr lang="en-US" sz="1900" i="1" dirty="0">
                <a:solidFill>
                  <a:schemeClr val="accent6">
                    <a:lumMod val="75000"/>
                  </a:schemeClr>
                </a:solidFill>
              </a:rPr>
              <a:t>special manufacturing requirements for use of these devices are needed</a:t>
            </a:r>
          </a:p>
          <a:p>
            <a:pPr marL="0" lvl="0" indent="0">
              <a:buNone/>
            </a:pPr>
            <a:r>
              <a:rPr lang="en-US" sz="1900" b="1" i="1" dirty="0" smtClean="0">
                <a:solidFill>
                  <a:schemeClr val="accent6">
                    <a:lumMod val="75000"/>
                  </a:schemeClr>
                </a:solidFill>
              </a:rPr>
              <a:t>d) Consideration </a:t>
            </a:r>
            <a:r>
              <a:rPr lang="en-US" sz="1900" b="1" i="1" dirty="0">
                <a:solidFill>
                  <a:schemeClr val="accent6">
                    <a:lumMod val="75000"/>
                  </a:schemeClr>
                </a:solidFill>
              </a:rPr>
              <a:t>of operational </a:t>
            </a:r>
            <a:r>
              <a:rPr lang="en-US" sz="1900" b="1" i="1" dirty="0" smtClean="0">
                <a:solidFill>
                  <a:schemeClr val="accent6">
                    <a:lumMod val="75000"/>
                  </a:schemeClr>
                </a:solidFill>
              </a:rPr>
              <a:t>costs </a:t>
            </a:r>
            <a:r>
              <a:rPr lang="en-US" sz="1900" b="1" i="1" dirty="0">
                <a:solidFill>
                  <a:schemeClr val="accent6">
                    <a:lumMod val="75000"/>
                  </a:schemeClr>
                </a:solidFill>
              </a:rPr>
              <a:t>(e.g., energy consumption</a:t>
            </a:r>
            <a:r>
              <a:rPr lang="en-US" sz="1900" b="1" i="1" dirty="0" smtClean="0">
                <a:solidFill>
                  <a:schemeClr val="accent6">
                    <a:lumMod val="75000"/>
                  </a:schemeClr>
                </a:solidFill>
              </a:rPr>
              <a:t>):</a:t>
            </a:r>
            <a:endParaRPr lang="en-US" sz="1900" b="1" i="1" dirty="0">
              <a:solidFill>
                <a:schemeClr val="accent6">
                  <a:lumMod val="75000"/>
                </a:schemeClr>
              </a:solidFill>
            </a:endParaRPr>
          </a:p>
          <a:p>
            <a:pPr marL="0" indent="0">
              <a:buNone/>
            </a:pPr>
            <a:r>
              <a:rPr lang="en-US" sz="1900" i="1" dirty="0">
                <a:solidFill>
                  <a:schemeClr val="accent6">
                    <a:lumMod val="75000"/>
                  </a:schemeClr>
                </a:solidFill>
              </a:rPr>
              <a:t>These are low energy consumption components which are part of a larger product. The increased functionality will actually enable a decrease in the overall energy consumption of </a:t>
            </a:r>
            <a:r>
              <a:rPr lang="en-US" sz="1900" i="1" dirty="0" smtClean="0">
                <a:solidFill>
                  <a:schemeClr val="accent6">
                    <a:lumMod val="75000"/>
                  </a:schemeClr>
                </a:solidFill>
              </a:rPr>
              <a:t>both the </a:t>
            </a:r>
            <a:r>
              <a:rPr lang="en-US" sz="1900" i="1" dirty="0">
                <a:solidFill>
                  <a:schemeClr val="accent6">
                    <a:lumMod val="75000"/>
                  </a:schemeClr>
                </a:solidFill>
              </a:rPr>
              <a:t>device and the product.</a:t>
            </a:r>
          </a:p>
          <a:p>
            <a:endParaRPr lang="en-US" sz="19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188283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2"/>
            <a:ext cx="7772400" cy="1066800"/>
          </a:xfrm>
        </p:spPr>
        <p:txBody>
          <a:bodyPr>
            <a:normAutofit fontScale="90000"/>
          </a:bodyPr>
          <a:lstStyle/>
          <a:p>
            <a:r>
              <a:rPr lang="en-US" dirty="0" smtClean="0"/>
              <a:t>Comments from 802.3 on 802.15.4u</a:t>
            </a:r>
            <a:r>
              <a:rPr lang="en-US" dirty="0"/>
              <a:t/>
            </a:r>
            <a:br>
              <a:rPr lang="en-US" dirty="0"/>
            </a:br>
            <a:r>
              <a:rPr lang="en-US" dirty="0" smtClean="0"/>
              <a:t> </a:t>
            </a:r>
            <a:r>
              <a:rPr lang="en-US" sz="2900" dirty="0" smtClean="0"/>
              <a:t>Amendment for use of the 865-867 MHz band in </a:t>
            </a:r>
            <a:r>
              <a:rPr lang="en-US" sz="3200" dirty="0" smtClean="0"/>
              <a:t>India</a:t>
            </a:r>
            <a:endParaRPr lang="en-US" sz="3100" dirty="0"/>
          </a:p>
        </p:txBody>
      </p:sp>
      <p:sp>
        <p:nvSpPr>
          <p:cNvPr id="3" name="Content Placeholder 2"/>
          <p:cNvSpPr>
            <a:spLocks noGrp="1"/>
          </p:cNvSpPr>
          <p:nvPr>
            <p:ph idx="1"/>
          </p:nvPr>
        </p:nvSpPr>
        <p:spPr>
          <a:xfrm>
            <a:off x="685800" y="1828796"/>
            <a:ext cx="7772400" cy="4114800"/>
          </a:xfrm>
        </p:spPr>
        <p:txBody>
          <a:bodyPr>
            <a:noAutofit/>
          </a:bodyPr>
          <a:lstStyle/>
          <a:p>
            <a:r>
              <a:rPr lang="en-US" sz="2200" dirty="0" smtClean="0">
                <a:cs typeface="Calibri" pitchFamily="34" charset="0"/>
              </a:rPr>
              <a:t>PAR</a:t>
            </a:r>
            <a:r>
              <a:rPr lang="en-US" sz="2200" dirty="0">
                <a:cs typeface="Calibri" pitchFamily="34" charset="0"/>
              </a:rPr>
              <a:t>:</a:t>
            </a:r>
            <a:r>
              <a:rPr lang="en-US" sz="2200" dirty="0" smtClean="0">
                <a:cs typeface="Calibri" pitchFamily="34" charset="0"/>
              </a:rPr>
              <a:t>   </a:t>
            </a:r>
            <a:r>
              <a:rPr lang="en-US" sz="2200" baseline="0" dirty="0" smtClean="0">
                <a:cs typeface="Calibri" pitchFamily="34" charset="0"/>
              </a:rPr>
              <a:t>Full stop after</a:t>
            </a:r>
            <a:r>
              <a:rPr lang="en-US" sz="2200" dirty="0" smtClean="0">
                <a:cs typeface="Calibri" pitchFamily="34" charset="0"/>
              </a:rPr>
              <a:t> title is not IEEE Style.</a:t>
            </a:r>
          </a:p>
          <a:p>
            <a:pPr marL="0" indent="0">
              <a:buNone/>
            </a:pPr>
            <a:r>
              <a:rPr lang="en-US" sz="2200" i="1" dirty="0" smtClean="0">
                <a:solidFill>
                  <a:schemeClr val="accent6">
                    <a:lumMod val="75000"/>
                  </a:schemeClr>
                </a:solidFill>
                <a:cs typeface="Calibri" pitchFamily="34" charset="0"/>
              </a:rPr>
              <a:t>Response:  Agree. Period has been removed</a:t>
            </a:r>
            <a:endParaRPr lang="en-US" sz="2200" i="1" dirty="0">
              <a:solidFill>
                <a:schemeClr val="accent6">
                  <a:lumMod val="75000"/>
                </a:schemeClr>
              </a:solidFill>
              <a:cs typeface="Calibri" pitchFamily="34" charset="0"/>
            </a:endParaRPr>
          </a:p>
          <a:p>
            <a:r>
              <a:rPr lang="en-US" sz="2200" dirty="0" smtClean="0">
                <a:cs typeface="Calibri" pitchFamily="34" charset="0"/>
              </a:rPr>
              <a:t>CSD: Managed </a:t>
            </a:r>
            <a:r>
              <a:rPr lang="en-US" sz="2200" dirty="0">
                <a:cs typeface="Calibri" pitchFamily="34" charset="0"/>
              </a:rPr>
              <a:t>Objects — Is it really the case that 802.15.4 does not include any attribute that indicates to local STA what the capabilities of the wireless device are?  If there is a capabilities attribute, then the new capability would have to be added.  If there is no attribute the current answer is self contradictory, it say Yes but it has already been done by other </a:t>
            </a:r>
            <a:r>
              <a:rPr lang="en-US" sz="2200" dirty="0" smtClean="0">
                <a:cs typeface="Calibri" pitchFamily="34" charset="0"/>
              </a:rPr>
              <a:t>projects</a:t>
            </a:r>
          </a:p>
          <a:p>
            <a:pPr marL="0" indent="0">
              <a:buNone/>
            </a:pPr>
            <a:r>
              <a:rPr lang="en-US" sz="2200" i="1" dirty="0">
                <a:solidFill>
                  <a:schemeClr val="accent6">
                    <a:lumMod val="75000"/>
                  </a:schemeClr>
                </a:solidFill>
              </a:rPr>
              <a:t>Response</a:t>
            </a:r>
            <a:r>
              <a:rPr lang="en-US" sz="2200" i="1" dirty="0" smtClean="0">
                <a:solidFill>
                  <a:schemeClr val="accent6">
                    <a:lumMod val="75000"/>
                  </a:schemeClr>
                </a:solidFill>
              </a:rPr>
              <a:t>:  Noted</a:t>
            </a:r>
            <a:r>
              <a:rPr lang="en-US" sz="2200" i="1" dirty="0">
                <a:solidFill>
                  <a:schemeClr val="accent6">
                    <a:lumMod val="75000"/>
                  </a:schemeClr>
                </a:solidFill>
              </a:rPr>
              <a:t>. 1.1.1a </a:t>
            </a:r>
            <a:r>
              <a:rPr lang="en-US" sz="2200" i="1" dirty="0" smtClean="0">
                <a:solidFill>
                  <a:schemeClr val="accent6">
                    <a:lumMod val="75000"/>
                  </a:schemeClr>
                </a:solidFill>
              </a:rPr>
              <a:t>has been changed to read: “While no new managed objects are anticipated, any managed objects that are required will be defined as part of the project.”</a:t>
            </a: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1284486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2"/>
            <a:ext cx="7772400" cy="1066800"/>
          </a:xfrm>
        </p:spPr>
        <p:txBody>
          <a:bodyPr>
            <a:normAutofit fontScale="90000"/>
          </a:bodyPr>
          <a:lstStyle/>
          <a:p>
            <a:r>
              <a:rPr lang="en-US" dirty="0" smtClean="0"/>
              <a:t>Comments from 802.3 on 802.15.4u</a:t>
            </a:r>
            <a:r>
              <a:rPr lang="en-US" dirty="0"/>
              <a:t/>
            </a:r>
            <a:br>
              <a:rPr lang="en-US" dirty="0"/>
            </a:br>
            <a:r>
              <a:rPr lang="en-US" dirty="0" smtClean="0"/>
              <a:t> </a:t>
            </a:r>
            <a:r>
              <a:rPr lang="en-US" sz="2900" dirty="0" smtClean="0"/>
              <a:t>Amendment for use of the 865-867 MHz band in </a:t>
            </a:r>
            <a:r>
              <a:rPr lang="en-US" sz="3200" dirty="0" smtClean="0"/>
              <a:t>India</a:t>
            </a:r>
            <a:endParaRPr lang="en-US" sz="3100" dirty="0"/>
          </a:p>
        </p:txBody>
      </p:sp>
      <p:sp>
        <p:nvSpPr>
          <p:cNvPr id="3" name="Content Placeholder 2"/>
          <p:cNvSpPr>
            <a:spLocks noGrp="1"/>
          </p:cNvSpPr>
          <p:nvPr>
            <p:ph idx="1"/>
          </p:nvPr>
        </p:nvSpPr>
        <p:spPr/>
        <p:txBody>
          <a:bodyPr>
            <a:normAutofit fontScale="92500" lnSpcReduction="10000"/>
          </a:bodyPr>
          <a:lstStyle/>
          <a:p>
            <a:r>
              <a:rPr lang="en-US" sz="2400" dirty="0" smtClean="0">
                <a:latin typeface="+mj-lt"/>
                <a:cs typeface="Calibri" pitchFamily="34" charset="0"/>
              </a:rPr>
              <a:t>CSD: Economic Feasibility — There is nothing in the answer to a) that answers the question of d).  Perhaps 802.15.4 being low power consumption focused already leads the WG to intellectually ignore this question</a:t>
            </a:r>
            <a:r>
              <a:rPr lang="en-US" sz="2400" dirty="0" smtClean="0">
                <a:latin typeface="+mj-lt"/>
                <a:cs typeface="Calibri" pitchFamily="34" charset="0"/>
              </a:rPr>
              <a:t>.</a:t>
            </a:r>
          </a:p>
          <a:p>
            <a:pPr marL="0" lvl="0" indent="0">
              <a:buNone/>
            </a:pPr>
            <a:r>
              <a:rPr lang="en-US" sz="2400" i="1" dirty="0" smtClean="0">
                <a:solidFill>
                  <a:schemeClr val="accent6">
                    <a:lumMod val="75000"/>
                  </a:schemeClr>
                </a:solidFill>
                <a:latin typeface="+mj-lt"/>
              </a:rPr>
              <a:t>Response: The answers to c) and d) have been updated to:</a:t>
            </a:r>
          </a:p>
          <a:p>
            <a:pPr marL="0" lvl="0" indent="0">
              <a:buNone/>
            </a:pPr>
            <a:r>
              <a:rPr lang="en-US" sz="2400" b="1" i="1" dirty="0" smtClean="0">
                <a:solidFill>
                  <a:schemeClr val="accent6">
                    <a:lumMod val="75000"/>
                  </a:schemeClr>
                </a:solidFill>
                <a:latin typeface="+mj-lt"/>
              </a:rPr>
              <a:t>c) Consideration </a:t>
            </a:r>
            <a:r>
              <a:rPr lang="en-US" sz="2400" b="1" i="1" dirty="0">
                <a:solidFill>
                  <a:schemeClr val="accent6">
                    <a:lumMod val="75000"/>
                  </a:schemeClr>
                </a:solidFill>
                <a:latin typeface="+mj-lt"/>
              </a:rPr>
              <a:t>of installation </a:t>
            </a:r>
            <a:r>
              <a:rPr lang="en-US" sz="2400" b="1" i="1" dirty="0" smtClean="0">
                <a:solidFill>
                  <a:schemeClr val="accent6">
                    <a:lumMod val="75000"/>
                  </a:schemeClr>
                </a:solidFill>
                <a:latin typeface="+mj-lt"/>
              </a:rPr>
              <a:t>costs: </a:t>
            </a:r>
            <a:r>
              <a:rPr lang="en-US" sz="2400" i="1" dirty="0" smtClean="0">
                <a:solidFill>
                  <a:schemeClr val="accent6">
                    <a:lumMod val="75000"/>
                  </a:schemeClr>
                </a:solidFill>
                <a:latin typeface="+mj-lt"/>
              </a:rPr>
              <a:t>Implementation </a:t>
            </a:r>
            <a:r>
              <a:rPr lang="en-US" sz="2400" i="1" dirty="0">
                <a:solidFill>
                  <a:schemeClr val="accent6">
                    <a:lumMod val="75000"/>
                  </a:schemeClr>
                </a:solidFill>
                <a:latin typeface="+mj-lt"/>
              </a:rPr>
              <a:t>of this PHY requires no change to current manufacturing methods</a:t>
            </a:r>
          </a:p>
          <a:p>
            <a:pPr marL="0" lvl="0" indent="0">
              <a:buNone/>
            </a:pPr>
            <a:r>
              <a:rPr lang="en-US" sz="2400" b="1" i="1" dirty="0" smtClean="0">
                <a:solidFill>
                  <a:schemeClr val="accent6">
                    <a:lumMod val="75000"/>
                  </a:schemeClr>
                </a:solidFill>
                <a:latin typeface="+mj-lt"/>
              </a:rPr>
              <a:t>d) Consideration </a:t>
            </a:r>
            <a:r>
              <a:rPr lang="en-US" sz="2400" b="1" i="1" dirty="0">
                <a:solidFill>
                  <a:schemeClr val="accent6">
                    <a:lumMod val="75000"/>
                  </a:schemeClr>
                </a:solidFill>
                <a:latin typeface="+mj-lt"/>
              </a:rPr>
              <a:t>of operational costs (e.g., energy consumption</a:t>
            </a:r>
            <a:r>
              <a:rPr lang="en-US" sz="2400" b="1" i="1" dirty="0" smtClean="0">
                <a:solidFill>
                  <a:schemeClr val="accent6">
                    <a:lumMod val="75000"/>
                  </a:schemeClr>
                </a:solidFill>
                <a:latin typeface="+mj-lt"/>
              </a:rPr>
              <a:t>): </a:t>
            </a:r>
            <a:r>
              <a:rPr lang="en-US" sz="2400" i="1" dirty="0" smtClean="0">
                <a:solidFill>
                  <a:schemeClr val="accent6">
                    <a:lumMod val="75000"/>
                  </a:schemeClr>
                </a:solidFill>
                <a:latin typeface="+mj-lt"/>
              </a:rPr>
              <a:t>There </a:t>
            </a:r>
            <a:r>
              <a:rPr lang="en-US" sz="2400" i="1" dirty="0">
                <a:solidFill>
                  <a:schemeClr val="accent6">
                    <a:lumMod val="75000"/>
                  </a:schemeClr>
                </a:solidFill>
                <a:latin typeface="+mj-lt"/>
              </a:rPr>
              <a:t>are already 15.4 devices in volume shipment operating in nearby frequency bands. Complying with the regulatory requirements of this band has zero impact on these well-known operational costs.</a:t>
            </a:r>
          </a:p>
          <a:p>
            <a:pPr marL="0" indent="0">
              <a:buNone/>
            </a:pPr>
            <a:endParaRPr lang="en-US" sz="2400" dirty="0" smtClean="0">
              <a:latin typeface="+mj-lt"/>
              <a:cs typeface="Calibri" pitchFamily="34" charset="0"/>
            </a:endParaRPr>
          </a:p>
        </p:txBody>
      </p:sp>
      <p:sp>
        <p:nvSpPr>
          <p:cNvPr id="4" name="Date Placeholder 3"/>
          <p:cNvSpPr>
            <a:spLocks noGrp="1"/>
          </p:cNvSpPr>
          <p:nvPr>
            <p:ph type="dt" sz="half" idx="10"/>
          </p:nvPr>
        </p:nvSpPr>
        <p:spPr/>
        <p:txBody>
          <a:bodyPr/>
          <a:lstStyle/>
          <a:p>
            <a:pPr>
              <a:defRPr/>
            </a:pPr>
            <a:r>
              <a:rPr lang="en-US" smtClean="0">
                <a:solidFill>
                  <a:srgbClr val="000000"/>
                </a:solidFill>
              </a:rPr>
              <a:t>November 2015</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Bob Heile, Wi-SUN Alliance</a:t>
            </a:r>
            <a:endParaRPr lang="en-US">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2401678889"/>
      </p:ext>
    </p:extLst>
  </p:cSld>
  <p:clrMapOvr>
    <a:masterClrMapping/>
  </p:clrMapOvr>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2704</TotalTime>
  <Words>1243</Words>
  <Application>Microsoft Office PowerPoint</Application>
  <PresentationFormat>On-screen Show (4:3)</PresentationFormat>
  <Paragraphs>146</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802.15</vt:lpstr>
      <vt:lpstr>802.15 Responses to PAR/CSD Comments Received includes: Comment from a NesCom Member Comments from 802.3 Comments from 802.11 Comments from James P K Gilb</vt:lpstr>
      <vt:lpstr>NesCom comment on 802.15.4u (from Osama Aboulmagd)  Amendment for use of the Indian 865-867 MHz band.</vt:lpstr>
      <vt:lpstr>Comments from Dr. Gilb on 802.15.4t</vt:lpstr>
      <vt:lpstr>Comments from Dr. Gilb on 802.15.4u</vt:lpstr>
      <vt:lpstr>Comments from 802.3 on 802.15.4t  Amendment for a Higher Rate Physical (PHY) Layer</vt:lpstr>
      <vt:lpstr>Comments from 802.3 on 802.15.4t  Amendment for a Higher Rate Physical (PHY) Layer</vt:lpstr>
      <vt:lpstr>Comments from 802.3 on 802.15.4t  Amendment for a Higher Rate Physical (PHY) Layer</vt:lpstr>
      <vt:lpstr>Comments from 802.3 on 802.15.4u  Amendment for use of the 865-867 MHz band in India</vt:lpstr>
      <vt:lpstr>Comments from 802.3 on 802.15.4u  Amendment for use of the 865-867 MHz band in India</vt:lpstr>
      <vt:lpstr>Comments from 802.11 on 802.15.3d 100Gb/s wireless switched point-to-point physical layer </vt:lpstr>
      <vt:lpstr>Comments from 802.11 on 802.15.3d 100Gb/s wireless switched point-to-point physical layer   </vt:lpstr>
      <vt:lpstr>Comments from 802.11 on 802.15.4t Standard:  Amendment for a Higher Rate Physical (PHY) Layer</vt:lpstr>
      <vt:lpstr>Comments from 802.11 on 802.15.4t Standard:  Amendment for a Higher Rate Physical (PHY) Layer</vt:lpstr>
      <vt:lpstr>Comments from 802.11 on 802.15.4t Standard:  Amendment for a Higher Rate Physical (PHY) Layer</vt:lpstr>
      <vt:lpstr>802.11 comments on the 802.15.4u PAR/CSD Amendment for use of the 865-867 MHz band in India</vt:lpstr>
      <vt:lpstr>802.11 comments on the 802.15.4u PAR/CSD Amendment for use of the 865-867 MHz band in India</vt:lpstr>
      <vt:lpstr>802.11 comments on the 802.15.4u PAR/CSD Amendment for use of the 865-867 MHz band in India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ROBERT GROW</dc:creator>
  <cp:lastModifiedBy>bheile</cp:lastModifiedBy>
  <cp:revision>71</cp:revision>
  <dcterms:created xsi:type="dcterms:W3CDTF">2015-02-16T21:03:50Z</dcterms:created>
  <dcterms:modified xsi:type="dcterms:W3CDTF">2015-11-11T16:30:36Z</dcterms:modified>
</cp:coreProperties>
</file>