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87" r:id="rId2"/>
    <p:sldId id="264" r:id="rId3"/>
    <p:sldId id="333" r:id="rId4"/>
    <p:sldId id="334" r:id="rId5"/>
    <p:sldId id="328" r:id="rId6"/>
    <p:sldId id="329" r:id="rId7"/>
    <p:sldId id="335" r:id="rId8"/>
    <p:sldId id="337" r:id="rId9"/>
    <p:sldId id="336" r:id="rId10"/>
    <p:sldId id="289" r:id="rId11"/>
    <p:sldId id="290" r:id="rId12"/>
    <p:sldId id="291" r:id="rId13"/>
    <p:sldId id="293" r:id="rId14"/>
    <p:sldId id="274"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21" d="100"/>
          <a:sy n="121" d="100"/>
        </p:scale>
        <p:origin x="-1008" y="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smtClean="0"/>
              <a:t>doc.: IEEE 802.11-15/0512r0</a:t>
            </a:r>
            <a:endParaRPr lang="en-US"/>
          </a:p>
        </p:txBody>
      </p:sp>
      <p:sp>
        <p:nvSpPr>
          <p:cNvPr id="13315" name="Rectangle 3"/>
          <p:cNvSpPr>
            <a:spLocks noGrp="1" noChangeArrowheads="1"/>
          </p:cNvSpPr>
          <p:nvPr>
            <p:ph type="dt" sz="quarter" idx="1"/>
          </p:nvPr>
        </p:nvSpPr>
        <p:spPr/>
        <p:txBody>
          <a:bodyPr/>
          <a:lstStyle/>
          <a:p>
            <a:pPr>
              <a:defRPr/>
            </a:pPr>
            <a:r>
              <a:rPr lang="en-US" smtClean="0"/>
              <a:t>May 2015</a:t>
            </a:r>
            <a:endParaRPr lang="en-US"/>
          </a:p>
        </p:txBody>
      </p:sp>
      <p:sp>
        <p:nvSpPr>
          <p:cNvPr id="13316" name="Rectangle 6"/>
          <p:cNvSpPr>
            <a:spLocks noGrp="1" noChangeArrowheads="1"/>
          </p:cNvSpPr>
          <p:nvPr>
            <p:ph type="ftr" sz="quarter" idx="4"/>
          </p:nvPr>
        </p:nvSpPr>
        <p:spPr/>
        <p:txBody>
          <a:bodyPr/>
          <a:lstStyle/>
          <a:p>
            <a:pPr lvl="4">
              <a:defRPr/>
            </a:pPr>
            <a:r>
              <a:rPr lang="en-US" smtClean="0"/>
              <a:t>Dorothy Stanley(Aruba)</a:t>
            </a:r>
            <a:endParaRPr lang="en-US"/>
          </a:p>
        </p:txBody>
      </p:sp>
      <p:sp>
        <p:nvSpPr>
          <p:cNvPr id="14341" name="Rectangle 7"/>
          <p:cNvSpPr>
            <a:spLocks noGrp="1" noChangeArrowheads="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9pPr>
          </a:lstStyle>
          <a:p>
            <a:r>
              <a:rPr lang="en-US"/>
              <a:t>Page </a:t>
            </a:r>
            <a:fld id="{A1940A6F-2D87-A544-984B-6F30BA2BF199}" type="slidenum">
              <a:rPr lang="en-US"/>
              <a:pPr/>
              <a:t>4</a:t>
            </a:fld>
            <a:endParaRPr lang="en-US"/>
          </a:p>
        </p:txBody>
      </p:sp>
      <p:sp>
        <p:nvSpPr>
          <p:cNvPr id="14342" name="Rectangle 7"/>
          <p:cNvSpPr txBox="1">
            <a:spLocks noGrp="1" noChangeArrowheads="1"/>
          </p:cNvSpPr>
          <p:nvPr/>
        </p:nvSpPr>
        <p:spPr bwMode="auto">
          <a:xfrm>
            <a:off x="3886200" y="8829675"/>
            <a:ext cx="29718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43" tIns="46321" rIns="92643" bIns="46321" anchor="b"/>
          <a:lstStyle>
            <a:lvl1pPr defTabSz="927100">
              <a:defRPr sz="1200">
                <a:solidFill>
                  <a:schemeClr val="tx1"/>
                </a:solidFill>
                <a:latin typeface="Times New Roman" charset="0"/>
                <a:ea typeface="MS PGothic" charset="0"/>
                <a:cs typeface="MS PGothic" charset="0"/>
              </a:defRPr>
            </a:lvl1pPr>
            <a:lvl2pPr marL="742950" indent="-285750" defTabSz="927100">
              <a:defRPr sz="1200">
                <a:solidFill>
                  <a:schemeClr val="tx1"/>
                </a:solidFill>
                <a:latin typeface="Times New Roman" charset="0"/>
                <a:ea typeface="MS PGothic" charset="0"/>
                <a:cs typeface="MS PGothic" charset="0"/>
              </a:defRPr>
            </a:lvl2pPr>
            <a:lvl3pPr marL="1143000" indent="-228600" defTabSz="927100">
              <a:defRPr sz="1200">
                <a:solidFill>
                  <a:schemeClr val="tx1"/>
                </a:solidFill>
                <a:latin typeface="Times New Roman" charset="0"/>
                <a:ea typeface="MS PGothic" charset="0"/>
                <a:cs typeface="MS PGothic" charset="0"/>
              </a:defRPr>
            </a:lvl3pPr>
            <a:lvl4pPr marL="1600200" indent="-228600" defTabSz="927100">
              <a:defRPr sz="1200">
                <a:solidFill>
                  <a:schemeClr val="tx1"/>
                </a:solidFill>
                <a:latin typeface="Times New Roman" charset="0"/>
                <a:ea typeface="MS PGothic" charset="0"/>
                <a:cs typeface="MS PGothic" charset="0"/>
              </a:defRPr>
            </a:lvl4pPr>
            <a:lvl5pPr marL="2057400" indent="-228600" defTabSz="927100">
              <a:defRPr sz="1200">
                <a:solidFill>
                  <a:schemeClr val="tx1"/>
                </a:solidFill>
                <a:latin typeface="Times New Roman" charset="0"/>
                <a:ea typeface="MS PGothic" charset="0"/>
                <a:cs typeface="MS PGothic" charset="0"/>
              </a:defRPr>
            </a:lvl5pPr>
            <a:lvl6pPr marL="25146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r"/>
            <a:fld id="{B8F6BB7A-862F-8B49-BAAE-0137AABA6E8D}" type="slidenum">
              <a:rPr lang="en-US"/>
              <a:pPr algn="r"/>
              <a:t>4</a:t>
            </a:fld>
            <a:endParaRPr lang="en-US"/>
          </a:p>
        </p:txBody>
      </p:sp>
      <p:sp>
        <p:nvSpPr>
          <p:cNvPr id="14343" name="Rectangle 2"/>
          <p:cNvSpPr>
            <a:spLocks noGrp="1" noRot="1" noChangeAspect="1" noChangeArrowheads="1" noTextEdit="1"/>
          </p:cNvSpPr>
          <p:nvPr>
            <p:ph type="sldImg"/>
          </p:nvPr>
        </p:nvSpPr>
        <p:spPr>
          <a:xfrm>
            <a:off x="1108075" y="698500"/>
            <a:ext cx="4643438" cy="3482975"/>
          </a:xfrm>
          <a:ln/>
        </p:spPr>
      </p:sp>
      <p:sp>
        <p:nvSpPr>
          <p:cNvPr id="14344" name="Rectangle 3"/>
          <p:cNvSpPr>
            <a:spLocks noGrp="1" noChangeArrowheads="1"/>
          </p:cNvSpPr>
          <p:nvPr>
            <p:ph type="body" idx="1"/>
          </p:nvPr>
        </p:nvSpPr>
        <p:spPr>
          <a:xfrm>
            <a:off x="915988" y="4416425"/>
            <a:ext cx="502602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643" tIns="46321" rIns="92643" bIns="46321"/>
          <a:lstStyle/>
          <a:p>
            <a:pPr defTabSz="914400"/>
            <a:endParaRPr lang="en-GB">
              <a:latin typeface="Times New Roman" charset="0"/>
              <a:ea typeface="MS PGothic"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16-0197-</a:t>
            </a:r>
            <a:r>
              <a:rPr lang="en-US" b="1" dirty="0" smtClean="0"/>
              <a:t>01-</a:t>
            </a:r>
            <a:r>
              <a:rPr lang="en-US" b="1" dirty="0" smtClean="0"/>
              <a:t>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hyperlink" Target="https://ciscosales.webex.com/ciscosales/j.php?ED=219615007&amp;UID=481905242&amp;PW=NZTRkNDAwOTE1&amp;RT=MiMyMw=="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board/pat/faq.pdf" TargetMode="External"/><Relationship Id="rId7" Type="http://schemas.openxmlformats.org/officeDocument/2006/relationships/hyperlink" Target="http://standards.ieee.org/board/pat/loa.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www.ieee802.org/15/ANA.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hyperlink" Target="http://www.ieee802.org/15/ANA.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 2016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Mar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839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TBD</a:t>
            </a:r>
            <a:endParaRPr lang="en-US" sz="28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355A403C-5F93-E946-ABFF-97319517FD10}" type="slidenum">
              <a:rPr lang="en-US"/>
              <a:pPr/>
              <a:t>2</a:t>
            </a:fld>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a:t>
            </a:fld>
            <a:endParaRPr lang="en-US" dirty="0"/>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r>
              <a:rPr lang="en-US" sz="2800" dirty="0" smtClean="0">
                <a:latin typeface="Times New Roman" charset="0"/>
                <a:ea typeface="ＭＳ Ｐゴシック" charset="0"/>
                <a:cs typeface="ＭＳ Ｐゴシック" charset="0"/>
              </a:rPr>
              <a:t>(Agenda 15-16-0-00)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00200"/>
            <a:ext cx="88392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Tuesday 14 Mar, PM2: </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err="1" smtClean="0">
                <a:solidFill>
                  <a:srgbClr val="000000"/>
                </a:solidFill>
                <a:ea typeface="Lucida Grande"/>
                <a:cs typeface="Lucida Grande"/>
              </a:rPr>
              <a:t>Recharter</a:t>
            </a:r>
            <a:endParaRPr lang="en-US" sz="2800" dirty="0" smtClean="0">
              <a:solidFill>
                <a:srgbClr val="000000"/>
              </a:solidFill>
              <a:ea typeface="Lucida Grande"/>
              <a:cs typeface="Lucida Grande"/>
            </a:endParaRPr>
          </a:p>
          <a:p>
            <a:pPr marL="1257300" lvl="2" indent="-342900">
              <a:buClr>
                <a:srgbClr val="FF0000"/>
              </a:buClr>
              <a:buFont typeface="Wingdings" charset="2"/>
              <a:buChar char="q"/>
            </a:pPr>
            <a:r>
              <a:rPr lang="en-US" sz="2800" dirty="0" smtClean="0">
                <a:solidFill>
                  <a:srgbClr val="000000"/>
                </a:solidFill>
                <a:ea typeface="Lucida Grande"/>
                <a:cs typeface="Lucida Grande"/>
              </a:rPr>
              <a:t>6P and SF0</a:t>
            </a:r>
          </a:p>
          <a:p>
            <a:pPr marL="1257300" lvl="2" indent="-342900">
              <a:buClr>
                <a:srgbClr val="FF0000"/>
              </a:buClr>
              <a:buFont typeface="Wingdings" charset="2"/>
              <a:buChar char="q"/>
            </a:pPr>
            <a:r>
              <a:rPr lang="en-US" sz="2800" dirty="0" smtClean="0">
                <a:solidFill>
                  <a:srgbClr val="000000"/>
                </a:solidFill>
                <a:ea typeface="Lucida Grande"/>
                <a:cs typeface="Lucida Grande"/>
              </a:rPr>
              <a:t>6tisch-802.15 liaison discussion</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381000"/>
            <a:ext cx="7772400" cy="1066800"/>
          </a:xfrm>
        </p:spPr>
        <p:txBody>
          <a:bodyPr/>
          <a:lstStyle/>
          <a:p>
            <a:pPr eaLnBrk="1" hangingPunct="1"/>
            <a:r>
              <a:rPr lang="en-US" sz="4000" dirty="0">
                <a:latin typeface="Times New Roman" charset="0"/>
                <a:ea typeface="MS PGothic" charset="0"/>
              </a:rPr>
              <a:t>Administrative Items</a:t>
            </a:r>
          </a:p>
        </p:txBody>
      </p:sp>
      <p:sp>
        <p:nvSpPr>
          <p:cNvPr id="10243" name="Content Placeholder 2"/>
          <p:cNvSpPr>
            <a:spLocks noGrp="1"/>
          </p:cNvSpPr>
          <p:nvPr>
            <p:ph idx="1"/>
          </p:nvPr>
        </p:nvSpPr>
        <p:spPr>
          <a:xfrm>
            <a:off x="76200" y="1295400"/>
            <a:ext cx="8839200" cy="5105400"/>
          </a:xfrm>
        </p:spPr>
        <p:txBody>
          <a:bodyPr/>
          <a:lstStyle/>
          <a:p>
            <a:pPr eaLnBrk="1" hangingPunct="1"/>
            <a:r>
              <a:rPr lang="en-US" sz="2400" dirty="0">
                <a:latin typeface="Times New Roman" charset="0"/>
                <a:ea typeface="MS PGothic" charset="0"/>
              </a:rPr>
              <a:t>Required notices</a:t>
            </a:r>
          </a:p>
          <a:p>
            <a:pPr lvl="1"/>
            <a:r>
              <a:rPr lang="en-US" sz="2000" dirty="0">
                <a:latin typeface="Times New Roman" charset="0"/>
                <a:ea typeface="MS PGothic" charset="0"/>
              </a:rPr>
              <a:t>IEEE Code of Ethics</a:t>
            </a:r>
          </a:p>
          <a:p>
            <a:pPr lvl="2"/>
            <a:r>
              <a:rPr lang="en-US" sz="1800" dirty="0">
                <a:latin typeface="Times New Roman" charset="0"/>
                <a:ea typeface="MS PGothic" charset="0"/>
                <a:hlinkClick r:id="rId2"/>
              </a:rPr>
              <a:t>http://www.ieee.org/about/corporate/governance/p7-8.html</a:t>
            </a:r>
            <a:r>
              <a:rPr lang="en-US" sz="1800" dirty="0">
                <a:latin typeface="Times New Roman" charset="0"/>
                <a:ea typeface="MS PGothic" charset="0"/>
              </a:rPr>
              <a:t> </a:t>
            </a:r>
          </a:p>
          <a:p>
            <a:pPr lvl="1"/>
            <a:r>
              <a:rPr lang="en-US" sz="2000" dirty="0">
                <a:latin typeface="Times New Roman" charset="0"/>
                <a:ea typeface="MS PGothic" charset="0"/>
              </a:rPr>
              <a:t>IEEE Standards Association (IEEE-SA) Affiliation FAQ</a:t>
            </a:r>
          </a:p>
          <a:p>
            <a:pPr lvl="2"/>
            <a:r>
              <a:rPr lang="en-US" sz="1800" dirty="0">
                <a:latin typeface="Times New Roman" charset="0"/>
                <a:ea typeface="MS PGothic" charset="0"/>
                <a:hlinkClick r:id="rId3"/>
              </a:rPr>
              <a:t>http://standards.ieee.org/faqs/affiliation.html</a:t>
            </a:r>
            <a:r>
              <a:rPr lang="en-US" sz="1800" dirty="0">
                <a:latin typeface="Times New Roman" charset="0"/>
                <a:ea typeface="MS PGothic" charset="0"/>
              </a:rPr>
              <a:t> </a:t>
            </a:r>
          </a:p>
          <a:p>
            <a:pPr lvl="1"/>
            <a:r>
              <a:rPr lang="en-US" sz="2000" dirty="0">
                <a:latin typeface="Times New Roman" charset="0"/>
                <a:ea typeface="MS PGothic" charset="0"/>
              </a:rPr>
              <a:t>Antitrust and Competition Policy</a:t>
            </a:r>
          </a:p>
          <a:p>
            <a:pPr lvl="2"/>
            <a:r>
              <a:rPr lang="en-US" sz="1800" dirty="0">
                <a:latin typeface="Times New Roman" charset="0"/>
                <a:ea typeface="MS PGothic" charset="0"/>
                <a:hlinkClick r:id="rId4"/>
              </a:rPr>
              <a:t>http://standards.ieee.org/resources/antitrust-guidelines.pdf</a:t>
            </a:r>
            <a:r>
              <a:rPr lang="en-US" sz="1800" dirty="0">
                <a:latin typeface="Times New Roman" charset="0"/>
                <a:ea typeface="MS PGothic" charset="0"/>
              </a:rPr>
              <a:t>  </a:t>
            </a:r>
            <a:endParaRPr lang="en-US" sz="1800" dirty="0">
              <a:latin typeface="Times New Roman" charset="0"/>
              <a:ea typeface="MS PGothic" charset="0"/>
              <a:hlinkClick r:id="rId5"/>
            </a:endParaRPr>
          </a:p>
          <a:p>
            <a:pPr lvl="1"/>
            <a:r>
              <a:rPr lang="en-US" sz="2000" dirty="0" smtClean="0">
                <a:latin typeface="Times New Roman" charset="0"/>
                <a:ea typeface="MS PGothic" charset="0"/>
              </a:rPr>
              <a:t>IEEE</a:t>
            </a:r>
            <a:r>
              <a:rPr lang="en-US" sz="2000" dirty="0">
                <a:latin typeface="Times New Roman" charset="0"/>
                <a:ea typeface="MS PGothic" charset="0"/>
              </a:rPr>
              <a:t>-SA Patent Committee FAQ &amp; Patent slides</a:t>
            </a:r>
          </a:p>
          <a:p>
            <a:pPr lvl="2"/>
            <a:r>
              <a:rPr lang="en-US" sz="1800" dirty="0">
                <a:latin typeface="Times New Roman" charset="0"/>
                <a:ea typeface="MS PGothic" charset="0"/>
                <a:hlinkClick r:id="rId6"/>
              </a:rPr>
              <a:t>http://standards.ieee.org/board/pat/</a:t>
            </a:r>
            <a:r>
              <a:rPr lang="en-US" sz="1800" dirty="0" smtClean="0">
                <a:latin typeface="Times New Roman" charset="0"/>
                <a:ea typeface="MS PGothic" charset="0"/>
                <a:hlinkClick r:id="rId6"/>
              </a:rPr>
              <a:t>faq.pdf</a:t>
            </a:r>
            <a:endParaRPr lang="en-US" sz="1800" dirty="0" smtClean="0">
              <a:latin typeface="Times New Roman" charset="0"/>
              <a:ea typeface="MS PGothic" charset="0"/>
            </a:endParaRPr>
          </a:p>
          <a:p>
            <a:pPr lvl="2"/>
            <a:r>
              <a:rPr lang="en-US" sz="1800" dirty="0" smtClean="0">
                <a:latin typeface="Times New Roman" charset="0"/>
                <a:ea typeface="MS PGothic" charset="0"/>
                <a:hlinkClick r:id="rId5"/>
              </a:rPr>
              <a:t>http</a:t>
            </a:r>
            <a:r>
              <a:rPr lang="en-US" sz="1800" dirty="0">
                <a:latin typeface="Times New Roman" charset="0"/>
                <a:ea typeface="MS PGothic" charset="0"/>
                <a:hlinkClick r:id="rId5"/>
              </a:rPr>
              <a:t>://standards.ieee.org/board/pat/pat-slideset.ppt</a:t>
            </a:r>
            <a:r>
              <a:rPr lang="en-US" sz="1800" dirty="0">
                <a:latin typeface="Times New Roman" charset="0"/>
                <a:ea typeface="MS PGothic" charset="0"/>
              </a:rPr>
              <a:t> </a:t>
            </a:r>
            <a:endParaRPr lang="en-US" sz="1800" dirty="0" smtClean="0">
              <a:latin typeface="Times New Roman" charset="0"/>
              <a:ea typeface="MS PGothic" charset="0"/>
            </a:endParaRPr>
          </a:p>
          <a:p>
            <a:pPr lvl="1"/>
            <a:r>
              <a:rPr lang="en-US" sz="2000" dirty="0">
                <a:latin typeface="Times New Roman" charset="0"/>
                <a:ea typeface="MS PGothic" charset="0"/>
              </a:rPr>
              <a:t>Letter of Assurance Form</a:t>
            </a:r>
          </a:p>
          <a:p>
            <a:pPr lvl="2"/>
            <a:r>
              <a:rPr lang="en-US" sz="1800" dirty="0">
                <a:latin typeface="Times New Roman" charset="0"/>
                <a:ea typeface="MS PGothic" charset="0"/>
                <a:hlinkClick r:id="rId7"/>
              </a:rPr>
              <a:t>http://standards.ieee.org/board/pat/loa.pdf</a:t>
            </a:r>
            <a:r>
              <a:rPr lang="en-US" sz="1800" dirty="0">
                <a:latin typeface="Times New Roman" charset="0"/>
                <a:ea typeface="MS PGothic" charset="0"/>
              </a:rPr>
              <a:t>   </a:t>
            </a:r>
            <a:endParaRPr lang="en-US" sz="2200" dirty="0">
              <a:latin typeface="Times New Roman" charset="0"/>
              <a:ea typeface="MS PGothic" charset="0"/>
            </a:endParaRPr>
          </a:p>
          <a:p>
            <a:pPr eaLnBrk="1" hangingPunct="1"/>
            <a:r>
              <a:rPr lang="en-US" sz="2400" dirty="0">
                <a:latin typeface="Times New Roman" charset="0"/>
                <a:ea typeface="MS PGothic" charset="0"/>
              </a:rPr>
              <a:t>Chair and Secretary request</a:t>
            </a:r>
          </a:p>
          <a:p>
            <a:pPr lvl="1" eaLnBrk="1" hangingPunct="1"/>
            <a:r>
              <a:rPr lang="en-US" sz="1800" dirty="0">
                <a:latin typeface="Times New Roman" charset="0"/>
                <a:ea typeface="MS PGothic" charset="0"/>
              </a:rPr>
              <a:t>Chair is </a:t>
            </a:r>
            <a:r>
              <a:rPr lang="en-US" sz="1800" dirty="0" smtClean="0">
                <a:latin typeface="Times New Roman" charset="0"/>
                <a:ea typeface="MS PGothic" charset="0"/>
              </a:rPr>
              <a:t>Pat Kinney (Kinney Consulting)</a:t>
            </a:r>
            <a:endParaRPr lang="en-US" sz="1800" dirty="0">
              <a:latin typeface="Times New Roman" charset="0"/>
              <a:ea typeface="MS PGothic" charset="0"/>
            </a:endParaRPr>
          </a:p>
        </p:txBody>
      </p:sp>
      <p:sp>
        <p:nvSpPr>
          <p:cNvPr id="6150" name="Footer Placeholder 5"/>
          <p:cNvSpPr>
            <a:spLocks noGrp="1"/>
          </p:cNvSpPr>
          <p:nvPr>
            <p:ph type="ftr" sz="quarter" idx="11"/>
          </p:nvPr>
        </p:nvSpPr>
        <p:spPr/>
        <p:txBody>
          <a:bodyPr/>
          <a:lstStyle/>
          <a:p>
            <a:pPr>
              <a:defRPr/>
            </a:pPr>
            <a:r>
              <a:rPr lang="en-US" smtClean="0"/>
              <a:t>&lt;Pat Kinney&gt;, &lt;Kinney Consulting LLC&gt;</a:t>
            </a:r>
            <a:endParaRPr lang="en-US"/>
          </a:p>
        </p:txBody>
      </p:sp>
      <p:sp>
        <p:nvSpPr>
          <p:cNvPr id="7" name="Date Placeholder 6"/>
          <p:cNvSpPr>
            <a:spLocks noGrp="1"/>
          </p:cNvSpPr>
          <p:nvPr>
            <p:ph type="dt" sz="quarter" idx="10"/>
          </p:nvPr>
        </p:nvSpPr>
        <p:spPr/>
        <p:txBody>
          <a:bodyPr/>
          <a:lstStyle/>
          <a:p>
            <a:pPr>
              <a:defRPr/>
            </a:pPr>
            <a:r>
              <a:rPr lang="en-US" smtClean="0"/>
              <a:t>&lt;Mar 2016&gt;</a:t>
            </a:r>
            <a:endParaRPr lang="en-US"/>
          </a:p>
        </p:txBody>
      </p:sp>
      <p:sp>
        <p:nvSpPr>
          <p:cNvPr id="10246"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2D3ED6D5-9F9F-A147-B3C1-9F8C04AB6757}" type="slidenum">
              <a:rPr lang="en-US" sz="1200" b="0"/>
              <a:pPr/>
              <a:t>3</a:t>
            </a:fld>
            <a:endParaRPr lang="en-US" sz="1200" b="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p:txBody>
          <a:bodyPr/>
          <a:lstStyle/>
          <a:p>
            <a:pPr>
              <a:defRPr/>
            </a:pPr>
            <a:r>
              <a:rPr lang="en-US" smtClean="0"/>
              <a:t>&lt;Mar 2016&gt;</a:t>
            </a:r>
            <a:endParaRPr lang="en-US"/>
          </a:p>
        </p:txBody>
      </p:sp>
      <p:sp>
        <p:nvSpPr>
          <p:cNvPr id="7171"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13316"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a:latin typeface="Times New Roman" charset="0"/>
                <a:ea typeface="MS PGothic" charset="0"/>
              </a:rPr>
              <a:t>Other Guidelines for IEEE WG Meetings</a:t>
            </a:r>
          </a:p>
        </p:txBody>
      </p:sp>
      <p:sp>
        <p:nvSpPr>
          <p:cNvPr id="1331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2400" b="1" u="sng">
              <a:solidFill>
                <a:srgbClr val="000099"/>
              </a:solidFill>
              <a:latin typeface="Helvetica" charset="0"/>
            </a:endParaRPr>
          </a:p>
        </p:txBody>
      </p:sp>
      <p:sp>
        <p:nvSpPr>
          <p:cNvPr id="13318" name="Rectangle 4"/>
          <p:cNvSpPr>
            <a:spLocks noChangeArrowheads="1"/>
          </p:cNvSpPr>
          <p:nvPr/>
        </p:nvSpPr>
        <p:spPr bwMode="auto">
          <a:xfrm>
            <a:off x="533400" y="1219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800" u="sng" dirty="0">
              <a:solidFill>
                <a:srgbClr val="FF0000"/>
              </a:solidFill>
              <a:latin typeface="Arial" charset="0"/>
            </a:endParaRPr>
          </a:p>
          <a:p>
            <a:pPr marL="230188" indent="-230188" eaLnBrk="1" hangingPunct="1">
              <a:lnSpc>
                <a:spcPct val="80000"/>
              </a:lnSpc>
            </a:pPr>
            <a:endParaRPr lang="en-US" sz="800" u="sng" dirty="0">
              <a:solidFill>
                <a:srgbClr val="FF0000"/>
              </a:solidFill>
              <a:cs typeface="Arial" charset="0"/>
            </a:endParaRPr>
          </a:p>
          <a:p>
            <a:pPr marL="230188" indent="-230188" eaLnBrk="1" hangingPunct="1">
              <a:lnSpc>
                <a:spcPct val="80000"/>
              </a:lnSpc>
              <a:spcAft>
                <a:spcPct val="40000"/>
              </a:spcAft>
            </a:pPr>
            <a:r>
              <a:rPr lang="en-US" sz="2400" b="1" dirty="0">
                <a:cs typeface="Arial" charset="0"/>
              </a:rPr>
              <a:t>All IEEE-SA standards meetings shall be conducted in compliance with all applicable laws, including antitrust and competition laws. </a:t>
            </a:r>
          </a:p>
          <a:p>
            <a:pPr lvl="1" eaLnBrk="1" hangingPunct="1">
              <a:lnSpc>
                <a:spcPct val="80000"/>
              </a:lnSpc>
              <a:spcAft>
                <a:spcPct val="40000"/>
              </a:spcAft>
              <a:buFont typeface="Arial" charset="0"/>
              <a:buChar char="•"/>
            </a:pPr>
            <a:r>
              <a:rPr lang="en-US" sz="1800" b="1" dirty="0">
                <a:cs typeface="Arial" charset="0"/>
              </a:rPr>
              <a:t>Don’t discuss the interpretation, validity, or essentiality of patents/patent claims. </a:t>
            </a:r>
          </a:p>
          <a:p>
            <a:pPr lvl="1" eaLnBrk="1" hangingPunct="1">
              <a:lnSpc>
                <a:spcPct val="80000"/>
              </a:lnSpc>
              <a:spcAft>
                <a:spcPct val="40000"/>
              </a:spcAft>
              <a:buFont typeface="Arial" charset="0"/>
              <a:buChar char="•"/>
            </a:pPr>
            <a:r>
              <a:rPr lang="en-US" sz="1800" b="1" dirty="0">
                <a:cs typeface="Arial" charset="0"/>
              </a:rPr>
              <a:t>Don’t discuss specific license rates, terms, or conditions.</a:t>
            </a:r>
          </a:p>
          <a:p>
            <a:pPr lvl="2" eaLnBrk="1" hangingPunct="1">
              <a:lnSpc>
                <a:spcPct val="80000"/>
              </a:lnSpc>
              <a:spcAft>
                <a:spcPct val="40000"/>
              </a:spcAft>
              <a:buFont typeface="Arial" charset="0"/>
              <a:buChar char="•"/>
            </a:pPr>
            <a:r>
              <a:rPr lang="en-US" sz="1600" dirty="0">
                <a:cs typeface="Arial"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charset="0"/>
              <a:buChar char="•"/>
            </a:pPr>
            <a:r>
              <a:rPr lang="en-GB" sz="1600" dirty="0">
                <a:cs typeface="Arial" charset="0"/>
              </a:rPr>
              <a:t>Technical considerations remain primary focus</a:t>
            </a:r>
            <a:endParaRPr lang="en-US" sz="1600" dirty="0">
              <a:cs typeface="Arial" charset="0"/>
            </a:endParaRPr>
          </a:p>
          <a:p>
            <a:pPr lvl="1" eaLnBrk="1" hangingPunct="1">
              <a:lnSpc>
                <a:spcPct val="80000"/>
              </a:lnSpc>
              <a:spcAft>
                <a:spcPct val="40000"/>
              </a:spcAft>
              <a:buFont typeface="Arial" charset="0"/>
              <a:buChar char="•"/>
            </a:pPr>
            <a:r>
              <a:rPr lang="en-US" sz="1800" b="1" dirty="0">
                <a:cs typeface="Arial" charset="0"/>
              </a:rPr>
              <a:t>Don’t discuss or engage in the fixing of product prices, allocation of customers, or division of sales markets.</a:t>
            </a:r>
          </a:p>
          <a:p>
            <a:pPr lvl="1" eaLnBrk="1" hangingPunct="1">
              <a:lnSpc>
                <a:spcPct val="80000"/>
              </a:lnSpc>
              <a:spcAft>
                <a:spcPct val="40000"/>
              </a:spcAft>
              <a:buFont typeface="Arial" charset="0"/>
              <a:buChar char="•"/>
            </a:pPr>
            <a:r>
              <a:rPr lang="en-US" sz="1800" b="1" dirty="0">
                <a:cs typeface="Arial" charset="0"/>
              </a:rPr>
              <a:t>Don’t discuss the status or substance of ongoing or threatened litigation.</a:t>
            </a:r>
          </a:p>
          <a:p>
            <a:pPr lvl="1" eaLnBrk="1" hangingPunct="1">
              <a:lnSpc>
                <a:spcPct val="80000"/>
              </a:lnSpc>
              <a:spcAft>
                <a:spcPct val="40000"/>
              </a:spcAft>
              <a:buFont typeface="Arial" charset="0"/>
              <a:buChar char="•"/>
            </a:pPr>
            <a:r>
              <a:rPr lang="en-US" sz="1800" b="1" dirty="0">
                <a:cs typeface="Arial" charset="0"/>
              </a:rPr>
              <a:t>Don’t be silent if inappropriate topics are discussed … do formally object.</a:t>
            </a:r>
          </a:p>
          <a:p>
            <a:pPr marL="230188" indent="-230188" algn="ctr" eaLnBrk="1" hangingPunct="1">
              <a:lnSpc>
                <a:spcPct val="80000"/>
              </a:lnSpc>
            </a:pPr>
            <a:r>
              <a:rPr lang="en-US" sz="1000" b="1" dirty="0">
                <a:cs typeface="Arial" charset="0"/>
              </a:rPr>
              <a:t>---------------------------------------------------------------   </a:t>
            </a:r>
            <a:endParaRPr lang="en-US" sz="1400" b="1" dirty="0">
              <a:cs typeface="Arial" charset="0"/>
            </a:endParaRPr>
          </a:p>
          <a:p>
            <a:pPr marL="230188" indent="-230188" algn="ctr" eaLnBrk="1" hangingPunct="1">
              <a:lnSpc>
                <a:spcPct val="80000"/>
              </a:lnSpc>
            </a:pPr>
            <a:r>
              <a:rPr lang="en-US" sz="1400" b="1" dirty="0">
                <a:cs typeface="Arial" charset="0"/>
              </a:rPr>
              <a:t>See </a:t>
            </a:r>
            <a:r>
              <a:rPr lang="en-US" sz="1400" b="1" i="1" dirty="0">
                <a:cs typeface="Arial" charset="0"/>
              </a:rPr>
              <a:t>IEEE-SA Standards Board Operations Manual</a:t>
            </a:r>
            <a:r>
              <a:rPr lang="en-US" sz="1400" b="1" dirty="0">
                <a:cs typeface="Arial" charset="0"/>
              </a:rPr>
              <a:t>, clause 5.3.10 and </a:t>
            </a:r>
            <a:r>
              <a:rPr lang="en-GB" sz="1400" b="1" dirty="0">
                <a:cs typeface="Arial" charset="0"/>
              </a:rPr>
              <a:t>“Promoting Competition and Innovation: What You Need to Know about the IEEE Standards Association's Antitrust and Competition Policy”</a:t>
            </a:r>
            <a:r>
              <a:rPr lang="en-US" sz="1400" b="1" dirty="0">
                <a:cs typeface="Arial" charset="0"/>
              </a:rPr>
              <a:t> for more details.</a:t>
            </a:r>
          </a:p>
        </p:txBody>
      </p:sp>
      <p:sp>
        <p:nvSpPr>
          <p:cNvPr id="1331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F21EF65F-C4C5-6D44-91A0-DC248945ED29}" type="slidenum">
              <a:rPr lang="en-US" sz="1200" b="0"/>
              <a:pPr/>
              <a:t>4</a:t>
            </a:fld>
            <a:endParaRPr lang="en-US" sz="1200" b="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57300" lvl="2" indent="-342900">
              <a:buClr>
                <a:srgbClr val="FF0000"/>
              </a:buClr>
              <a:buFont typeface="Wingdings" charset="2"/>
              <a:buChar char="q"/>
            </a:pPr>
            <a:r>
              <a:rPr lang="en-US" sz="2800" dirty="0" err="1">
                <a:solidFill>
                  <a:srgbClr val="000000"/>
                </a:solidFill>
                <a:ea typeface="Lucida Grande"/>
                <a:cs typeface="Lucida Grande"/>
              </a:rPr>
              <a:t>Recharter</a:t>
            </a:r>
            <a:endParaRPr lang="en-US" sz="2800" dirty="0">
              <a:solidFill>
                <a:srgbClr val="000000"/>
              </a:solidFill>
              <a:ea typeface="Lucida Grande"/>
              <a:cs typeface="Lucida Grande"/>
            </a:endParaRPr>
          </a:p>
          <a:p>
            <a:pPr marL="1257300" lvl="2" indent="-342900">
              <a:buClr>
                <a:srgbClr val="FF0000"/>
              </a:buClr>
              <a:buFont typeface="Wingdings" charset="2"/>
              <a:buChar char="q"/>
            </a:pPr>
            <a:r>
              <a:rPr lang="en-US" sz="2800" dirty="0">
                <a:solidFill>
                  <a:srgbClr val="000000"/>
                </a:solidFill>
                <a:ea typeface="Lucida Grande"/>
                <a:cs typeface="Lucida Grande"/>
              </a:rPr>
              <a:t>6P and SF0</a:t>
            </a:r>
          </a:p>
          <a:p>
            <a:pPr marL="1257300" lvl="2" indent="-342900">
              <a:buClr>
                <a:srgbClr val="FF0000"/>
              </a:buClr>
              <a:buFont typeface="Wingdings" charset="2"/>
              <a:buChar char="q"/>
            </a:pPr>
            <a:r>
              <a:rPr lang="en-US" sz="2800" dirty="0">
                <a:solidFill>
                  <a:srgbClr val="000000"/>
                </a:solidFill>
                <a:ea typeface="Lucida Grande"/>
                <a:cs typeface="Lucida Grande"/>
              </a:rPr>
              <a:t>6tisch-802.15 liaison discussion</a:t>
            </a:r>
          </a:p>
        </p:txBody>
      </p:sp>
    </p:spTree>
    <p:extLst>
      <p:ext uri="{BB962C8B-B14F-4D97-AF65-F5344CB8AC3E}">
        <p14:creationId xmlns:p14="http://schemas.microsoft.com/office/powerpoint/2010/main" val="38069135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76200" y="5334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a:t>
            </a:r>
            <a:r>
              <a:rPr lang="en-US" dirty="0" err="1" smtClean="0">
                <a:solidFill>
                  <a:srgbClr val="000000"/>
                </a:solidFill>
                <a:ea typeface="Lucida Grande"/>
                <a:cs typeface="Lucida Grande"/>
              </a:rPr>
              <a:t>Recharter</a:t>
            </a:r>
            <a:endParaRPr lang="en-US"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457200" y="1295400"/>
            <a:ext cx="8305800" cy="5016759"/>
          </a:xfrm>
          <a:prstGeom prst="rect">
            <a:avLst/>
          </a:prstGeom>
        </p:spPr>
        <p:txBody>
          <a:bodyPr wrap="square">
            <a:spAutoFit/>
          </a:bodyPr>
          <a:lstStyle/>
          <a:p>
            <a:r>
              <a:rPr lang="en-US" sz="1400" b="1" dirty="0" smtClean="0"/>
              <a:t>Work Items </a:t>
            </a:r>
            <a:r>
              <a:rPr lang="en-US" sz="1600" dirty="0" smtClean="0"/>
              <a:t>The </a:t>
            </a:r>
            <a:r>
              <a:rPr lang="en-US" sz="1600" dirty="0"/>
              <a:t>group will</a:t>
            </a:r>
            <a:r>
              <a:rPr lang="en-US" sz="1600" dirty="0" smtClean="0"/>
              <a:t>:</a:t>
            </a:r>
            <a:endParaRPr lang="en-US" sz="1600" dirty="0"/>
          </a:p>
          <a:p>
            <a:pPr marL="171450" indent="-171450">
              <a:buFont typeface="Arial"/>
              <a:buChar char="•"/>
            </a:pPr>
            <a:r>
              <a:rPr lang="en-US" sz="1600" dirty="0" smtClean="0"/>
              <a:t>Produce </a:t>
            </a:r>
            <a:r>
              <a:rPr lang="en-US" sz="1600" dirty="0"/>
              <a:t>a specification of the 6top sublayer that describes </a:t>
            </a:r>
            <a:r>
              <a:rPr lang="en-US" sz="1600" dirty="0" smtClean="0"/>
              <a:t>the </a:t>
            </a:r>
            <a:r>
              <a:rPr lang="en-US" sz="1600" dirty="0"/>
              <a:t>protocol for neighbor nodes to negotiate adding/removing cells. </a:t>
            </a:r>
            <a:r>
              <a:rPr lang="en-US" sz="1600" dirty="0" smtClean="0"/>
              <a:t>This work </a:t>
            </a:r>
            <a:r>
              <a:rPr lang="en-US" sz="1600" dirty="0"/>
              <a:t>will leverage cross participation from IEEE members including </a:t>
            </a:r>
            <a:r>
              <a:rPr lang="en-US" sz="1600" dirty="0" smtClean="0"/>
              <a:t>the </a:t>
            </a:r>
            <a:r>
              <a:rPr lang="en-US" sz="1600" dirty="0"/>
              <a:t>IEEE 6TiSCH Interest Group (IG 6T) to define protocol elements </a:t>
            </a:r>
            <a:r>
              <a:rPr lang="en-US" sz="1600" dirty="0" smtClean="0"/>
              <a:t>and </a:t>
            </a:r>
            <a:r>
              <a:rPr lang="en-US" sz="1600" dirty="0"/>
              <a:t>associated frame </a:t>
            </a:r>
            <a:r>
              <a:rPr lang="en-US" sz="1600" dirty="0" smtClean="0"/>
              <a:t>formats.</a:t>
            </a:r>
            <a:endParaRPr lang="en-US" sz="1600" dirty="0"/>
          </a:p>
          <a:p>
            <a:pPr marL="171450" indent="-171450">
              <a:buFont typeface="Arial"/>
              <a:buChar char="•"/>
            </a:pPr>
            <a:r>
              <a:rPr lang="en-US" sz="1600" dirty="0" smtClean="0"/>
              <a:t>Produce </a:t>
            </a:r>
            <a:r>
              <a:rPr lang="en-US" sz="1600" dirty="0"/>
              <a:t>a specification for a default 6top Scheduling </a:t>
            </a:r>
            <a:r>
              <a:rPr lang="en-US" sz="1600" dirty="0" smtClean="0"/>
              <a:t>Function including </a:t>
            </a:r>
            <a:r>
              <a:rPr lang="en-US" sz="1600" dirty="0"/>
              <a:t>the policy to enable distributed dynamic scheduling </a:t>
            </a:r>
            <a:r>
              <a:rPr lang="en-US" sz="1600" dirty="0" smtClean="0"/>
              <a:t>of </a:t>
            </a:r>
            <a:r>
              <a:rPr lang="en-US" sz="1600" dirty="0"/>
              <a:t>timeslots for IP traffic. This may include the capability for nodes </a:t>
            </a:r>
            <a:r>
              <a:rPr lang="en-US" sz="1600" dirty="0" smtClean="0"/>
              <a:t>to appropriate </a:t>
            </a:r>
            <a:r>
              <a:rPr lang="en-US" sz="1600" dirty="0"/>
              <a:t>chunks of the matrix without starving, or interfering </a:t>
            </a:r>
            <a:r>
              <a:rPr lang="en-US" sz="1600" dirty="0" smtClean="0"/>
              <a:t>with other </a:t>
            </a:r>
            <a:r>
              <a:rPr lang="en-US" sz="1600" dirty="0"/>
              <a:t>6TiSCH nodes. This particular work will focus on IP traffic </a:t>
            </a:r>
            <a:r>
              <a:rPr lang="en-US" sz="1600" dirty="0" smtClean="0"/>
              <a:t>since the </a:t>
            </a:r>
            <a:r>
              <a:rPr lang="en-US" sz="1600" dirty="0"/>
              <a:t>work on tracks is not yet advanced enough to specify </a:t>
            </a:r>
            <a:r>
              <a:rPr lang="en-US" sz="1600" dirty="0" smtClean="0"/>
              <a:t>their requirements.</a:t>
            </a:r>
            <a:endParaRPr lang="en-US" sz="1600" dirty="0"/>
          </a:p>
          <a:p>
            <a:pPr marL="171450" indent="-171450">
              <a:buFont typeface="Arial"/>
              <a:buChar char="•"/>
            </a:pPr>
            <a:r>
              <a:rPr lang="en-US" sz="1600" dirty="0" smtClean="0"/>
              <a:t>Produce </a:t>
            </a:r>
            <a:r>
              <a:rPr lang="en-US" sz="1600" dirty="0"/>
              <a:t>requirements to the DetNet WG, detailing 6TiSCH chunks </a:t>
            </a:r>
            <a:r>
              <a:rPr lang="en-US" sz="1600" dirty="0" smtClean="0"/>
              <a:t>and </a:t>
            </a:r>
            <a:r>
              <a:rPr lang="en-US" sz="1600" dirty="0"/>
              <a:t>tracks, and the data models </a:t>
            </a:r>
            <a:r>
              <a:rPr lang="en-US" sz="1600" dirty="0" smtClean="0"/>
              <a:t>to manipulate </a:t>
            </a:r>
            <a:r>
              <a:rPr lang="en-US" sz="1600" dirty="0"/>
              <a:t>them from an </a:t>
            </a:r>
            <a:r>
              <a:rPr lang="en-US" sz="1600" dirty="0" smtClean="0"/>
              <a:t>external </a:t>
            </a:r>
            <a:r>
              <a:rPr lang="en-US" sz="1600" dirty="0"/>
              <a:t>controller such as a </a:t>
            </a:r>
            <a:r>
              <a:rPr lang="en-US" sz="1600" dirty="0" smtClean="0"/>
              <a:t>PCE.</a:t>
            </a:r>
            <a:endParaRPr lang="en-US" sz="1600" dirty="0"/>
          </a:p>
          <a:p>
            <a:pPr marL="171450" indent="-171450">
              <a:buFont typeface="Arial"/>
              <a:buChar char="•"/>
            </a:pPr>
            <a:r>
              <a:rPr lang="en-US" sz="1600" dirty="0" smtClean="0"/>
              <a:t>Produce </a:t>
            </a:r>
            <a:r>
              <a:rPr lang="en-US" sz="1600" dirty="0"/>
              <a:t>a specification for a secure 6TiSCH network bootstrap, </a:t>
            </a:r>
            <a:r>
              <a:rPr lang="en-US" sz="1600" dirty="0" smtClean="0"/>
              <a:t>adapted </a:t>
            </a:r>
            <a:r>
              <a:rPr lang="en-US" sz="1600" dirty="0"/>
              <a:t>to the constraints of 6TiSCH nodes and leveraging existing art </a:t>
            </a:r>
            <a:r>
              <a:rPr lang="en-US" sz="1600" dirty="0" smtClean="0"/>
              <a:t>when possible.</a:t>
            </a:r>
            <a:endParaRPr lang="en-US" sz="1600" dirty="0"/>
          </a:p>
          <a:p>
            <a:pPr marL="171450" indent="-171450">
              <a:buFont typeface="Arial"/>
              <a:buChar char="•"/>
            </a:pPr>
            <a:r>
              <a:rPr lang="en-US" sz="1600" dirty="0" smtClean="0"/>
              <a:t>Keep </a:t>
            </a:r>
            <a:r>
              <a:rPr lang="en-US" sz="1600" dirty="0"/>
              <a:t>updating the "6TiSCH architecture" that describes the design </a:t>
            </a:r>
            <a:r>
              <a:rPr lang="en-US" sz="1600" dirty="0" smtClean="0"/>
              <a:t>of 6TiSCH </a:t>
            </a:r>
            <a:r>
              <a:rPr lang="en-US" sz="1600" dirty="0"/>
              <a:t>networks. This document highlights the different </a:t>
            </a:r>
            <a:r>
              <a:rPr lang="en-US" sz="1600" dirty="0" smtClean="0"/>
              <a:t>architectural blocks</a:t>
            </a:r>
            <a:r>
              <a:rPr lang="en-US" sz="1600" dirty="0"/>
              <a:t>, signaling and data flows, including the operation of the </a:t>
            </a:r>
            <a:r>
              <a:rPr lang="en-US" sz="1600" dirty="0" smtClean="0"/>
              <a:t>network </a:t>
            </a:r>
            <a:r>
              <a:rPr lang="en-US" sz="1600" dirty="0"/>
              <a:t>in the presence of multiple LBRs. The existing document will </a:t>
            </a:r>
            <a:r>
              <a:rPr lang="en-US" sz="1600" dirty="0" smtClean="0"/>
              <a:t>be augmented </a:t>
            </a:r>
            <a:r>
              <a:rPr lang="en-US" sz="1600" dirty="0"/>
              <a:t>to cover dynamic scheduling and application of the DetNet </a:t>
            </a:r>
            <a:r>
              <a:rPr lang="en-US" sz="1600" dirty="0" smtClean="0"/>
              <a:t>work but </a:t>
            </a:r>
            <a:r>
              <a:rPr lang="en-US" sz="1600" dirty="0"/>
              <a:t>will not be delivered within this round of </a:t>
            </a:r>
            <a:r>
              <a:rPr lang="en-US" sz="1600" dirty="0" smtClean="0"/>
              <a:t>chartering.</a:t>
            </a:r>
            <a:endParaRPr lang="en-US" sz="1600" dirty="0"/>
          </a:p>
          <a:p>
            <a:pPr marL="171450" indent="-171450">
              <a:buFont typeface="Arial"/>
              <a:buChar char="•"/>
            </a:pPr>
            <a:r>
              <a:rPr lang="en-US" sz="1600" dirty="0" smtClean="0"/>
              <a:t>Producing </a:t>
            </a:r>
            <a:r>
              <a:rPr lang="en-US" sz="1600" dirty="0"/>
              <a:t>YANG Data Models to manage 6tisch is foreseen, but left to </a:t>
            </a:r>
            <a:r>
              <a:rPr lang="en-US" sz="1600" dirty="0" smtClean="0"/>
              <a:t>a </a:t>
            </a:r>
            <a:r>
              <a:rPr lang="en-US" sz="1600" dirty="0"/>
              <a:t>later phase.</a:t>
            </a:r>
          </a:p>
        </p:txBody>
      </p:sp>
    </p:spTree>
    <p:extLst>
      <p:ext uri="{BB962C8B-B14F-4D97-AF65-F5344CB8AC3E}">
        <p14:creationId xmlns:p14="http://schemas.microsoft.com/office/powerpoint/2010/main" val="36633679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7620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br>
              <a:rPr lang="en-US" b="1" dirty="0" smtClean="0">
                <a:latin typeface="Times New Roman" charset="0"/>
                <a:ea typeface="ＭＳ Ｐゴシック" charset="0"/>
                <a:cs typeface="ＭＳ Ｐゴシック" charset="0"/>
              </a:rPr>
            </a:br>
            <a:r>
              <a:rPr lang="en-US" dirty="0" smtClean="0">
                <a:solidFill>
                  <a:srgbClr val="000000"/>
                </a:solidFill>
                <a:ea typeface="Lucida Grande"/>
                <a:cs typeface="Lucida Grande"/>
              </a:rPr>
              <a:t>6P and SF0</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609600" y="21336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685800" y="1905000"/>
            <a:ext cx="8305800" cy="4154983"/>
          </a:xfrm>
          <a:prstGeom prst="rect">
            <a:avLst/>
          </a:prstGeom>
        </p:spPr>
        <p:txBody>
          <a:bodyPr wrap="square">
            <a:spAutoFit/>
          </a:bodyPr>
          <a:lstStyle/>
          <a:p>
            <a:r>
              <a:rPr lang="en-US" dirty="0"/>
              <a:t>Regarding the use of a Token to identify transactions </a:t>
            </a:r>
            <a:r>
              <a:rPr lang="en-US" dirty="0" smtClean="0"/>
              <a:t>on the </a:t>
            </a:r>
            <a:r>
              <a:rPr lang="en-US" dirty="0"/>
              <a:t>6top protocol, there was a proposal on the call to </a:t>
            </a:r>
            <a:r>
              <a:rPr lang="en-US" dirty="0" smtClean="0"/>
              <a:t>add an </a:t>
            </a:r>
            <a:r>
              <a:rPr lang="en-US" dirty="0"/>
              <a:t>8-bit field to the packet header. </a:t>
            </a:r>
            <a:endParaRPr lang="en-US" dirty="0" smtClean="0"/>
          </a:p>
          <a:p>
            <a:r>
              <a:rPr lang="en-US" dirty="0"/>
              <a:t>there is no </a:t>
            </a:r>
            <a:r>
              <a:rPr lang="en-US" dirty="0" smtClean="0"/>
              <a:t>specification on </a:t>
            </a:r>
            <a:r>
              <a:rPr lang="en-US" dirty="0"/>
              <a:t>the 6top </a:t>
            </a:r>
            <a:r>
              <a:rPr lang="en-US" dirty="0" smtClean="0"/>
              <a:t>behavior </a:t>
            </a:r>
            <a:r>
              <a:rPr lang="en-US" dirty="0"/>
              <a:t>at boot. The discussion point here is if </a:t>
            </a:r>
            <a:r>
              <a:rPr lang="en-US" dirty="0" smtClean="0"/>
              <a:t>the 6top </a:t>
            </a:r>
            <a:r>
              <a:rPr lang="en-US" dirty="0"/>
              <a:t>messages shall be transmitted on minimal cells </a:t>
            </a:r>
            <a:r>
              <a:rPr lang="en-US" dirty="0" smtClean="0"/>
              <a:t>until the </a:t>
            </a:r>
            <a:r>
              <a:rPr lang="en-US" dirty="0"/>
              <a:t>slotframe 1 (SFR1) has been populated enough to </a:t>
            </a:r>
            <a:r>
              <a:rPr lang="en-US" dirty="0" smtClean="0"/>
              <a:t>support the </a:t>
            </a:r>
            <a:r>
              <a:rPr lang="en-US" dirty="0"/>
              <a:t>transactions</a:t>
            </a:r>
            <a:r>
              <a:rPr lang="en-US" dirty="0" smtClean="0"/>
              <a:t>.</a:t>
            </a:r>
          </a:p>
          <a:p>
            <a:r>
              <a:rPr lang="en-US" dirty="0"/>
              <a:t>like to know which are the </a:t>
            </a:r>
            <a:r>
              <a:rPr lang="en-US" dirty="0" smtClean="0"/>
              <a:t>steps to </a:t>
            </a:r>
            <a:r>
              <a:rPr lang="en-US" dirty="0"/>
              <a:t>request IDs to IANA, since we need at least the </a:t>
            </a:r>
            <a:r>
              <a:rPr lang="en-US" dirty="0" smtClean="0"/>
              <a:t>following ones:</a:t>
            </a:r>
          </a:p>
          <a:p>
            <a:pPr marL="171450" indent="-171450">
              <a:buFont typeface="Arial"/>
              <a:buChar char="•"/>
            </a:pPr>
            <a:r>
              <a:rPr lang="en-US" dirty="0" smtClean="0"/>
              <a:t>IANA_IETF_IE_GROUP_ID</a:t>
            </a:r>
            <a:endParaRPr lang="en-US" dirty="0"/>
          </a:p>
          <a:p>
            <a:pPr marL="171450" indent="-171450">
              <a:buFont typeface="Arial"/>
              <a:buChar char="•"/>
            </a:pPr>
            <a:r>
              <a:rPr lang="en-US" dirty="0" smtClean="0"/>
              <a:t>IANA_6TOP_SUBIE_ID</a:t>
            </a:r>
            <a:endParaRPr lang="en-US" dirty="0"/>
          </a:p>
          <a:p>
            <a:pPr marL="171450" indent="-171450">
              <a:buFont typeface="Arial"/>
              <a:buChar char="•"/>
            </a:pPr>
            <a:r>
              <a:rPr lang="en-US" dirty="0" smtClean="0"/>
              <a:t>IANA_6TOP_6P_VERSION</a:t>
            </a:r>
            <a:endParaRPr lang="en-US" dirty="0"/>
          </a:p>
          <a:p>
            <a:pPr marL="171450" indent="-171450">
              <a:buFont typeface="Arial"/>
              <a:buChar char="•"/>
            </a:pPr>
            <a:r>
              <a:rPr lang="en-US" dirty="0" smtClean="0"/>
              <a:t>6P </a:t>
            </a:r>
            <a:r>
              <a:rPr lang="en-US" dirty="0"/>
              <a:t>command </a:t>
            </a:r>
            <a:r>
              <a:rPr lang="en-US" dirty="0" smtClean="0"/>
              <a:t>identifiers</a:t>
            </a:r>
          </a:p>
          <a:p>
            <a:pPr marL="171450" indent="-171450">
              <a:buFont typeface="Arial"/>
              <a:buChar char="•"/>
            </a:pPr>
            <a:r>
              <a:rPr lang="en-US" dirty="0" smtClean="0"/>
              <a:t>6P </a:t>
            </a:r>
            <a:r>
              <a:rPr lang="en-US" dirty="0"/>
              <a:t>Return </a:t>
            </a:r>
            <a:r>
              <a:rPr lang="en-US" dirty="0" smtClean="0"/>
              <a:t>Codes</a:t>
            </a:r>
          </a:p>
          <a:p>
            <a:pPr marL="171450" indent="-171450">
              <a:buFont typeface="Arial"/>
              <a:buChar char="•"/>
            </a:pPr>
            <a:r>
              <a:rPr lang="en-US" dirty="0" smtClean="0"/>
              <a:t>IANA_SFID_SF0</a:t>
            </a:r>
            <a:endParaRPr lang="en-US" dirty="0"/>
          </a:p>
          <a:p>
            <a:r>
              <a:rPr lang="en-US" dirty="0" smtClean="0"/>
              <a:t>Are </a:t>
            </a:r>
            <a:r>
              <a:rPr lang="en-US" dirty="0"/>
              <a:t>they independent of the draft/RFC status? Do we </a:t>
            </a:r>
            <a:r>
              <a:rPr lang="en-US" dirty="0" smtClean="0"/>
              <a:t>have to </a:t>
            </a:r>
            <a:r>
              <a:rPr lang="en-US" dirty="0"/>
              <a:t>wait until the drafts get into the standardization track?</a:t>
            </a:r>
            <a:r>
              <a:rPr lang="en-US" dirty="0" smtClean="0"/>
              <a:t> </a:t>
            </a:r>
          </a:p>
          <a:p>
            <a:r>
              <a:rPr lang="en-US" dirty="0"/>
              <a:t>need a IANA section where you detail which registries you create and which you add </a:t>
            </a:r>
            <a:r>
              <a:rPr lang="en-US" dirty="0" smtClean="0"/>
              <a:t>to. Then </a:t>
            </a:r>
            <a:r>
              <a:rPr lang="en-US" dirty="0"/>
              <a:t>you need to enumerate the entries that you need, as you do below.</a:t>
            </a:r>
          </a:p>
          <a:p>
            <a:r>
              <a:rPr lang="sk-SK" dirty="0"/>
              <a:t> </a:t>
            </a:r>
            <a:r>
              <a:rPr lang="sk-SK" dirty="0" smtClean="0"/>
              <a:t>You </a:t>
            </a:r>
            <a:r>
              <a:rPr lang="sk-SK" dirty="0"/>
              <a:t>may suggest values to help interop till you make RFC, but the IANA will have the final word and implementations may need to be updated.</a:t>
            </a:r>
          </a:p>
          <a:p>
            <a:r>
              <a:rPr lang="sk-SK" dirty="0"/>
              <a:t> </a:t>
            </a:r>
            <a:r>
              <a:rPr lang="sk-SK" dirty="0" smtClean="0"/>
              <a:t>In </a:t>
            </a:r>
            <a:r>
              <a:rPr lang="sk-SK" dirty="0"/>
              <a:t>this particular case, we have discussed where the IE space comes from but I have not seen a final conclusion on that. In particular (quoting Thomas in the attached mail) we have on the table “</a:t>
            </a:r>
            <a:r>
              <a:rPr lang="sk-SK" i="1" dirty="0"/>
              <a:t>Choice 2, the ID is allocated to IETF via IANA. There is a defined process to obtain a Payload Group </a:t>
            </a:r>
            <a:r>
              <a:rPr lang="sk-SK" i="1" dirty="0" smtClean="0"/>
              <a:t>ID (</a:t>
            </a:r>
            <a:r>
              <a:rPr lang="sk-SK" i="1" u="sng" dirty="0" smtClean="0">
                <a:hlinkClick r:id="rId3"/>
              </a:rPr>
              <a:t>(http://www.ieee802.org/15/ANA.html)</a:t>
            </a:r>
            <a:endParaRPr lang="sk-SK" dirty="0"/>
          </a:p>
          <a:p>
            <a:r>
              <a:rPr lang="sk-SK" dirty="0"/>
              <a:t>If we are sure we’ll need the ID regardless of this particular draft, then we may issue a short draft to request it from IANA. As Thomas indicated, we need a very solid justification. It would be good to discuss this at the interim next Friday to prepare for any request / question to the 6TiSHC SG or WG15 who are meeting in Macao the week after.</a:t>
            </a:r>
            <a:endParaRPr lang="en-US" dirty="0"/>
          </a:p>
        </p:txBody>
      </p:sp>
    </p:spTree>
    <p:extLst>
      <p:ext uri="{BB962C8B-B14F-4D97-AF65-F5344CB8AC3E}">
        <p14:creationId xmlns:p14="http://schemas.microsoft.com/office/powerpoint/2010/main" val="375543586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0" y="6096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br>
              <a:rPr lang="en-US" b="1" dirty="0" smtClean="0">
                <a:latin typeface="Times New Roman" charset="0"/>
                <a:ea typeface="ＭＳ Ｐゴシック" charset="0"/>
                <a:cs typeface="ＭＳ Ｐゴシック" charset="0"/>
              </a:rPr>
            </a:br>
            <a:r>
              <a:rPr lang="en-US" dirty="0" smtClean="0">
                <a:solidFill>
                  <a:srgbClr val="000000"/>
                </a:solidFill>
                <a:ea typeface="Lucida Grande"/>
                <a:cs typeface="Lucida Grande"/>
              </a:rPr>
              <a:t>6P and SF0</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609600" y="21336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457200" y="1752600"/>
            <a:ext cx="8305800" cy="3970317"/>
          </a:xfrm>
          <a:prstGeom prst="rect">
            <a:avLst/>
          </a:prstGeom>
        </p:spPr>
        <p:txBody>
          <a:bodyPr wrap="square">
            <a:spAutoFit/>
          </a:bodyPr>
          <a:lstStyle/>
          <a:p>
            <a:r>
              <a:rPr lang="en-US" dirty="0"/>
              <a:t>for a unique Payload IE Group ID to be used by 6tisch, there are at least three alternatives: 1) use the vendor specific ID stated in the 802.15.4 standard, 2) request a Payload IE to be assigned to IETF via IANA, and 3) use the Encapsulated Service Data Unit (ESDU) IE ID stated in the 802.15.4 standard. </a:t>
            </a:r>
          </a:p>
          <a:p>
            <a:endParaRPr lang="en-US" dirty="0"/>
          </a:p>
          <a:p>
            <a:r>
              <a:rPr lang="en-US" dirty="0"/>
              <a:t>The best way to determine which of these alternatives to use is to define what is required of the IE and how is it used:</a:t>
            </a:r>
          </a:p>
          <a:p>
            <a:r>
              <a:rPr lang="sk-SK" dirty="0"/>
              <a:t> </a:t>
            </a:r>
          </a:p>
          <a:p>
            <a:r>
              <a:rPr lang="sk-SK" dirty="0"/>
              <a:t>Choice 1, the vendor specific ID is already defined in the standard and needs no further action from 6tisch.  It uses the Payload IE Group ID = 0x2 followed by 3 octets of the Vendor’s OUI.  Two options here are to request an OUI from the IEEE RAC, or request a company ID from the IEEE RAC.  Regardless, the vendor specific ID adds 3 octets to the IE, which is not a problem if the IE is seldom used, such as configuring the network.</a:t>
            </a:r>
          </a:p>
          <a:p>
            <a:endParaRPr lang="sk-SK" dirty="0"/>
          </a:p>
          <a:p>
            <a:r>
              <a:rPr lang="sk-SK" dirty="0"/>
              <a:t>Choice 2, the ID is allocated to IETF via IANA. There is a defined process to obtain a Payload Group ID (</a:t>
            </a:r>
            <a:r>
              <a:rPr lang="sk-SK" u="sng" dirty="0">
                <a:hlinkClick r:id="rId3"/>
              </a:rPr>
              <a:t>http://www.ieee802.org/15/ANA.html)</a:t>
            </a:r>
            <a:r>
              <a:rPr lang="sk-SK" dirty="0">
                <a:hlinkClick r:id="rId3"/>
              </a:rPr>
              <a:t>, it basically starts with a formal request from an IANA officer.  The issue I have with this choice is that we have only 8 addresses left before going onto extended addresses, so we really need to make sure that each of the 8 addresses will be properly used.</a:t>
            </a:r>
          </a:p>
          <a:p>
            <a:endParaRPr lang="sk-SK" dirty="0"/>
          </a:p>
          <a:p>
            <a:r>
              <a:rPr lang="sk-SK" dirty="0"/>
              <a:t>Choice 3, the ESDU IE is meant to send a message to another node, it has no inherent formatting, the other node must already understand how to use the information.</a:t>
            </a:r>
          </a:p>
          <a:p>
            <a:endParaRPr lang="sk-SK" dirty="0"/>
          </a:p>
          <a:p>
            <a:r>
              <a:rPr lang="sk-SK" dirty="0"/>
              <a:t>If the 6tisch group chooses choice 2, we’ll need a request from IANA.</a:t>
            </a:r>
            <a:r>
              <a:rPr lang="sk-SK" dirty="0" smtClean="0"/>
              <a:t>to </a:t>
            </a:r>
            <a:r>
              <a:rPr lang="sk-SK" dirty="0"/>
              <a:t>the 6TiSHC SG or WG15 who are meeting in Macao the week after.</a:t>
            </a:r>
            <a:endParaRPr lang="en-US" dirty="0"/>
          </a:p>
        </p:txBody>
      </p:sp>
    </p:spTree>
    <p:extLst>
      <p:ext uri="{BB962C8B-B14F-4D97-AF65-F5344CB8AC3E}">
        <p14:creationId xmlns:p14="http://schemas.microsoft.com/office/powerpoint/2010/main" val="429356342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152400" y="6096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br>
              <a:rPr lang="en-US" b="1" dirty="0" smtClean="0">
                <a:latin typeface="Times New Roman" charset="0"/>
                <a:ea typeface="ＭＳ Ｐゴシック" charset="0"/>
                <a:cs typeface="ＭＳ Ｐゴシック" charset="0"/>
              </a:rPr>
            </a:br>
            <a:r>
              <a:rPr lang="en-US" dirty="0">
                <a:solidFill>
                  <a:srgbClr val="000000"/>
                </a:solidFill>
                <a:ea typeface="Lucida Grande"/>
                <a:cs typeface="Lucida Grande"/>
              </a:rPr>
              <a:t>6tisch-802.15 liaison discussion</a:t>
            </a: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TextBox 1"/>
          <p:cNvSpPr txBox="1"/>
          <p:nvPr/>
        </p:nvSpPr>
        <p:spPr>
          <a:xfrm>
            <a:off x="1447800" y="1905000"/>
            <a:ext cx="6400800" cy="523220"/>
          </a:xfrm>
          <a:prstGeom prst="rect">
            <a:avLst/>
          </a:prstGeom>
          <a:noFill/>
        </p:spPr>
        <p:txBody>
          <a:bodyPr wrap="square" rtlCol="0">
            <a:spAutoFit/>
          </a:bodyPr>
          <a:lstStyle/>
          <a:p>
            <a:r>
              <a:rPr lang="en-US" sz="1400" dirty="0" smtClean="0"/>
              <a:t>Should this group increase its scope to include other IETF groups with significant interests in 802.15</a:t>
            </a:r>
            <a:r>
              <a:rPr lang="en-US" sz="1400" dirty="0"/>
              <a:t> </a:t>
            </a:r>
            <a:r>
              <a:rPr lang="en-US" sz="1400" dirty="0" smtClean="0"/>
              <a:t>such as 6lo and core?</a:t>
            </a:r>
          </a:p>
        </p:txBody>
      </p:sp>
    </p:spTree>
    <p:extLst>
      <p:ext uri="{BB962C8B-B14F-4D97-AF65-F5344CB8AC3E}">
        <p14:creationId xmlns:p14="http://schemas.microsoft.com/office/powerpoint/2010/main" val="118127608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34459</TotalTime>
  <Words>1962</Words>
  <Application>Microsoft Macintosh PowerPoint</Application>
  <PresentationFormat>On-screen Show (4:3)</PresentationFormat>
  <Paragraphs>233</Paragraphs>
  <Slides>14</Slides>
  <Notes>13</Notes>
  <HiddenSlides>5</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IG 6T Meeting Goals (Agenda 15-16-0-00)</vt:lpstr>
      <vt:lpstr>Administrative Items</vt:lpstr>
      <vt:lpstr>Other Guidelines for IEEE WG Meetings</vt:lpstr>
      <vt:lpstr>6TISCH Issues Discussion</vt:lpstr>
      <vt:lpstr>6TISCH Issues Discussion –Recharter</vt:lpstr>
      <vt:lpstr>6TISCH Issues Discussion –  6P and SF0</vt:lpstr>
      <vt:lpstr>6TISCH Issues Discussion –  6P and SF0</vt:lpstr>
      <vt:lpstr>6TISCH Issues Discussion –  6tisch-802.15 liaison discussion</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Opening Report for Macau</dc:title>
  <dc:subject>IEEE 802.15 &lt;IG 6tisch Opening/Closing Report&gt;</dc:subject>
  <dc:creator>Pat Kinney</dc:creator>
  <cp:keywords/>
  <dc:description>&lt;15-16-0197-00-00IG6t&gt;</dc:description>
  <cp:lastModifiedBy>Pat Kinney</cp:lastModifiedBy>
  <cp:revision>665</cp:revision>
  <cp:lastPrinted>1998-02-10T13:28:06Z</cp:lastPrinted>
  <dcterms:created xsi:type="dcterms:W3CDTF">2009-07-12T16:25:16Z</dcterms:created>
  <dcterms:modified xsi:type="dcterms:W3CDTF">2016-03-14T09:47:11Z</dcterms:modified>
  <cp:category/>
</cp:coreProperties>
</file>