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7" r:id="rId9"/>
    <p:sldId id="336"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5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16-0197-</a:t>
            </a:r>
            <a:r>
              <a:rPr lang="en-US" b="1" dirty="0" smtClean="0"/>
              <a:t>02-</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www.ieee802.org/15/ANA.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www.ieee802.org/15/ANA.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400" dirty="0" smtClean="0"/>
              <a:t>Reviewed new charter of IETF 6tisch</a:t>
            </a:r>
          </a:p>
          <a:p>
            <a:pPr marL="914400" lvl="1" indent="-457200">
              <a:buClr>
                <a:srgbClr val="FF0000"/>
              </a:buClr>
              <a:buFont typeface="Wingdings" charset="2"/>
              <a:buChar char="q"/>
            </a:pPr>
            <a:r>
              <a:rPr lang="en-US" sz="2400" dirty="0" smtClean="0"/>
              <a:t>Discussed and agreed upon a recommendation for IETF Payload ID</a:t>
            </a:r>
          </a:p>
          <a:p>
            <a:pPr marL="1371600" lvl="2" indent="-457200">
              <a:buClr>
                <a:srgbClr val="FF0000"/>
              </a:buClr>
              <a:buFont typeface="Wingdings" charset="2"/>
              <a:buChar char="q"/>
            </a:pPr>
            <a:r>
              <a:rPr lang="en-US" sz="2000" dirty="0" smtClean="0"/>
              <a:t>IG 6T recommends that the IETF be given a Payload ID upon a proper request from IETF to 802.15</a:t>
            </a:r>
          </a:p>
          <a:p>
            <a:pPr marL="1371600" lvl="2" indent="-457200">
              <a:buClr>
                <a:srgbClr val="FF0000"/>
              </a:buClr>
              <a:buFont typeface="Wingdings" charset="2"/>
              <a:buChar char="q"/>
            </a:pPr>
            <a:r>
              <a:rPr lang="en-US" sz="2000" dirty="0" smtClean="0"/>
              <a:t>IG6T will draft a document providing information as to how the IE is formatted to provide sub types</a:t>
            </a:r>
          </a:p>
          <a:p>
            <a:pPr marL="914400" lvl="1" indent="-457200">
              <a:buClr>
                <a:srgbClr val="FF0000"/>
              </a:buClr>
              <a:buFont typeface="Wingdings" charset="2"/>
              <a:buChar char="q"/>
            </a:pPr>
            <a:r>
              <a:rPr lang="en-US" sz="2400" dirty="0" smtClean="0"/>
              <a:t>Discussed expanding the scope of this IG to include 6lo and core</a:t>
            </a:r>
          </a:p>
          <a:p>
            <a:pPr marL="1371600" lvl="2" indent="-457200">
              <a:buClr>
                <a:srgbClr val="FF0000"/>
              </a:buClr>
              <a:buFont typeface="Wingdings" charset="2"/>
              <a:buChar char="q"/>
            </a:pPr>
            <a:r>
              <a:rPr lang="en-US" sz="2000" dirty="0" smtClean="0"/>
              <a:t>Agreed that expansion of the IG scope was appropriate along with changing the name to identify the expanded scope</a:t>
            </a:r>
          </a:p>
          <a:p>
            <a:pPr marL="1371600" lvl="2" indent="-457200">
              <a:buClr>
                <a:srgbClr val="FF0000"/>
              </a:buClr>
              <a:buFont typeface="Wingdings" charset="2"/>
              <a:buChar char="q"/>
            </a:pPr>
            <a:r>
              <a:rPr lang="en-US" sz="2000" dirty="0" smtClean="0"/>
              <a:t>Chair will reach out to 6lo and core chairs to ask if they wish a liaison with 802.15</a:t>
            </a:r>
            <a:endParaRPr lang="en-US" sz="2000"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15-16-0195-00)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14 Mar, PM2: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6P and SF0</a:t>
            </a:r>
          </a:p>
          <a:p>
            <a:pPr marL="1257300" lvl="2" indent="-342900">
              <a:buClr>
                <a:srgbClr val="FF0000"/>
              </a:buClr>
              <a:buFont typeface="Wingdings" charset="2"/>
              <a:buChar char="q"/>
            </a:pPr>
            <a:r>
              <a:rPr lang="en-US" sz="2800" dirty="0" smtClean="0">
                <a:solidFill>
                  <a:srgbClr val="000000"/>
                </a:solidFill>
                <a:ea typeface="Lucida Grande"/>
                <a:cs typeface="Lucida Grande"/>
              </a:rPr>
              <a:t>6tisch-802.15 liaison discussion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&lt;Mar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&lt;Mar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a:p>
            <a:pPr marL="1257300" lvl="2" indent="-342900">
              <a:buClr>
                <a:srgbClr val="FF0000"/>
              </a:buClr>
              <a:buFont typeface="Wingdings" charset="2"/>
              <a:buChar char="q"/>
            </a:pPr>
            <a:r>
              <a:rPr lang="en-US" sz="2800" dirty="0">
                <a:solidFill>
                  <a:srgbClr val="000000"/>
                </a:solidFill>
                <a:ea typeface="Lucida Grande"/>
                <a:cs typeface="Lucida Grande"/>
              </a:rPr>
              <a:t>6P and SF0</a:t>
            </a:r>
          </a:p>
          <a:p>
            <a:pPr marL="1257300" lvl="2" indent="-342900">
              <a:buClr>
                <a:srgbClr val="FF0000"/>
              </a:buClr>
              <a:buFont typeface="Wingdings" charset="2"/>
              <a:buChar char="q"/>
            </a:pPr>
            <a:r>
              <a:rPr lang="en-US" sz="2800" dirty="0">
                <a:solidFill>
                  <a:srgbClr val="000000"/>
                </a:solidFill>
                <a:ea typeface="Lucida Grande"/>
                <a:cs typeface="Lucida Grande"/>
              </a:rPr>
              <a:t>6tisch-802.15 liaison discussion</a:t>
            </a: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76200" y="5334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a:t>
            </a:r>
            <a:r>
              <a:rPr lang="en-US" dirty="0" err="1" smtClean="0">
                <a:solidFill>
                  <a:srgbClr val="000000"/>
                </a:solidFill>
                <a:ea typeface="Lucida Grande"/>
                <a:cs typeface="Lucida Grande"/>
              </a:rPr>
              <a:t>Recharter</a:t>
            </a:r>
            <a:endParaRPr lang="en-US"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295400"/>
            <a:ext cx="8305800" cy="5016759"/>
          </a:xfrm>
          <a:prstGeom prst="rect">
            <a:avLst/>
          </a:prstGeom>
        </p:spPr>
        <p:txBody>
          <a:bodyPr wrap="square">
            <a:spAutoFit/>
          </a:bodyPr>
          <a:lstStyle/>
          <a:p>
            <a:r>
              <a:rPr lang="en-US" sz="1400" b="1" dirty="0" smtClean="0"/>
              <a:t>Work Items </a:t>
            </a:r>
            <a:r>
              <a:rPr lang="en-US" sz="1600" dirty="0" smtClean="0"/>
              <a:t>The </a:t>
            </a:r>
            <a:r>
              <a:rPr lang="en-US" sz="1600" dirty="0"/>
              <a:t>group will</a:t>
            </a:r>
            <a:r>
              <a:rPr lang="en-US" sz="1600" dirty="0" smtClean="0"/>
              <a:t>:</a:t>
            </a:r>
            <a:endParaRPr lang="en-US" sz="1600" dirty="0"/>
          </a:p>
          <a:p>
            <a:pPr marL="171450" indent="-171450">
              <a:buFont typeface="Arial"/>
              <a:buChar char="•"/>
            </a:pPr>
            <a:r>
              <a:rPr lang="en-US" sz="1600" dirty="0" smtClean="0"/>
              <a:t>Produce </a:t>
            </a:r>
            <a:r>
              <a:rPr lang="en-US" sz="1600" dirty="0"/>
              <a:t>a specification of the 6top sublayer that describes </a:t>
            </a:r>
            <a:r>
              <a:rPr lang="en-US" sz="1600" dirty="0" smtClean="0"/>
              <a:t>the </a:t>
            </a:r>
            <a:r>
              <a:rPr lang="en-US" sz="1600" dirty="0"/>
              <a:t>protocol for neighbor nodes to negotiate adding/removing cells. </a:t>
            </a:r>
            <a:r>
              <a:rPr lang="en-US" sz="1600" dirty="0" smtClean="0"/>
              <a:t>This work </a:t>
            </a:r>
            <a:r>
              <a:rPr lang="en-US" sz="1600" dirty="0"/>
              <a:t>will leverage cross participation from IEEE members including </a:t>
            </a:r>
            <a:r>
              <a:rPr lang="en-US" sz="1600" dirty="0" smtClean="0"/>
              <a:t>the </a:t>
            </a:r>
            <a:r>
              <a:rPr lang="en-US" sz="1600" dirty="0"/>
              <a:t>IEEE 6TiSCH Interest Group (IG 6T) to define protocol elements </a:t>
            </a:r>
            <a:r>
              <a:rPr lang="en-US" sz="1600" dirty="0" smtClean="0"/>
              <a:t>and </a:t>
            </a:r>
            <a:r>
              <a:rPr lang="en-US" sz="1600" dirty="0"/>
              <a:t>associated frame </a:t>
            </a:r>
            <a:r>
              <a:rPr lang="en-US" sz="1600" dirty="0" smtClean="0"/>
              <a:t>formats.</a:t>
            </a:r>
            <a:endParaRPr lang="en-US" sz="1600" dirty="0"/>
          </a:p>
          <a:p>
            <a:pPr marL="171450" indent="-171450">
              <a:buFont typeface="Arial"/>
              <a:buChar char="•"/>
            </a:pPr>
            <a:r>
              <a:rPr lang="en-US" sz="1600" dirty="0" smtClean="0"/>
              <a:t>Produce </a:t>
            </a:r>
            <a:r>
              <a:rPr lang="en-US" sz="1600" dirty="0"/>
              <a:t>a specification for a default 6top Scheduling </a:t>
            </a:r>
            <a:r>
              <a:rPr lang="en-US" sz="1600" dirty="0" smtClean="0"/>
              <a:t>Function including </a:t>
            </a:r>
            <a:r>
              <a:rPr lang="en-US" sz="1600" dirty="0"/>
              <a:t>the policy to enable distributed dynamic scheduling </a:t>
            </a:r>
            <a:r>
              <a:rPr lang="en-US" sz="1600" dirty="0" smtClean="0"/>
              <a:t>of </a:t>
            </a:r>
            <a:r>
              <a:rPr lang="en-US" sz="1600" dirty="0"/>
              <a:t>timeslots for IP traffic. This may include the capability for nodes </a:t>
            </a:r>
            <a:r>
              <a:rPr lang="en-US" sz="1600" dirty="0" smtClean="0"/>
              <a:t>to appropriate </a:t>
            </a:r>
            <a:r>
              <a:rPr lang="en-US" sz="1600" dirty="0"/>
              <a:t>chunks of the matrix without starving, or interfering </a:t>
            </a:r>
            <a:r>
              <a:rPr lang="en-US" sz="1600" dirty="0" smtClean="0"/>
              <a:t>with other </a:t>
            </a:r>
            <a:r>
              <a:rPr lang="en-US" sz="1600" dirty="0"/>
              <a:t>6TiSCH nodes. This particular work will focus on IP traffic </a:t>
            </a:r>
            <a:r>
              <a:rPr lang="en-US" sz="1600" dirty="0" smtClean="0"/>
              <a:t>since the </a:t>
            </a:r>
            <a:r>
              <a:rPr lang="en-US" sz="1600" dirty="0"/>
              <a:t>work on tracks is not yet advanced enough to specify </a:t>
            </a:r>
            <a:r>
              <a:rPr lang="en-US" sz="1600" dirty="0" smtClean="0"/>
              <a:t>their requirements.</a:t>
            </a:r>
            <a:endParaRPr lang="en-US" sz="1600" dirty="0"/>
          </a:p>
          <a:p>
            <a:pPr marL="171450" indent="-171450">
              <a:buFont typeface="Arial"/>
              <a:buChar char="•"/>
            </a:pPr>
            <a:r>
              <a:rPr lang="en-US" sz="1600" dirty="0" smtClean="0"/>
              <a:t>Produce </a:t>
            </a:r>
            <a:r>
              <a:rPr lang="en-US" sz="1600" dirty="0"/>
              <a:t>requirements to the DetNet WG, detailing 6TiSCH chunks </a:t>
            </a:r>
            <a:r>
              <a:rPr lang="en-US" sz="1600" dirty="0" smtClean="0"/>
              <a:t>and </a:t>
            </a:r>
            <a:r>
              <a:rPr lang="en-US" sz="1600" dirty="0"/>
              <a:t>tracks, and the data models </a:t>
            </a:r>
            <a:r>
              <a:rPr lang="en-US" sz="1600" dirty="0" smtClean="0"/>
              <a:t>to manipulate </a:t>
            </a:r>
            <a:r>
              <a:rPr lang="en-US" sz="1600" dirty="0"/>
              <a:t>them from an </a:t>
            </a:r>
            <a:r>
              <a:rPr lang="en-US" sz="1600" dirty="0" smtClean="0"/>
              <a:t>external </a:t>
            </a:r>
            <a:r>
              <a:rPr lang="en-US" sz="1600" dirty="0"/>
              <a:t>controller such as a </a:t>
            </a:r>
            <a:r>
              <a:rPr lang="en-US" sz="1600" dirty="0" smtClean="0"/>
              <a:t>PCE.</a:t>
            </a:r>
            <a:endParaRPr lang="en-US" sz="1600" dirty="0"/>
          </a:p>
          <a:p>
            <a:pPr marL="171450" indent="-171450">
              <a:buFont typeface="Arial"/>
              <a:buChar char="•"/>
            </a:pPr>
            <a:r>
              <a:rPr lang="en-US" sz="1600" dirty="0" smtClean="0"/>
              <a:t>Produce </a:t>
            </a:r>
            <a:r>
              <a:rPr lang="en-US" sz="1600" dirty="0"/>
              <a:t>a specification for a secure 6TiSCH network bootstrap, </a:t>
            </a:r>
            <a:r>
              <a:rPr lang="en-US" sz="1600" dirty="0" smtClean="0"/>
              <a:t>adapted </a:t>
            </a:r>
            <a:r>
              <a:rPr lang="en-US" sz="1600" dirty="0"/>
              <a:t>to the constraints of 6TiSCH nodes and leveraging existing art </a:t>
            </a:r>
            <a:r>
              <a:rPr lang="en-US" sz="1600" dirty="0" smtClean="0"/>
              <a:t>when possible.</a:t>
            </a:r>
            <a:endParaRPr lang="en-US" sz="1600" dirty="0"/>
          </a:p>
          <a:p>
            <a:pPr marL="171450" indent="-171450">
              <a:buFont typeface="Arial"/>
              <a:buChar char="•"/>
            </a:pPr>
            <a:r>
              <a:rPr lang="en-US" sz="1600" dirty="0" smtClean="0"/>
              <a:t>Keep </a:t>
            </a:r>
            <a:r>
              <a:rPr lang="en-US" sz="1600" dirty="0"/>
              <a:t>updating the "6TiSCH architecture" that describes the design </a:t>
            </a:r>
            <a:r>
              <a:rPr lang="en-US" sz="1600" dirty="0" smtClean="0"/>
              <a:t>of 6TiSCH </a:t>
            </a:r>
            <a:r>
              <a:rPr lang="en-US" sz="1600" dirty="0"/>
              <a:t>networks. This document highlights the different </a:t>
            </a:r>
            <a:r>
              <a:rPr lang="en-US" sz="1600" dirty="0" smtClean="0"/>
              <a:t>architectural blocks</a:t>
            </a:r>
            <a:r>
              <a:rPr lang="en-US" sz="1600" dirty="0"/>
              <a:t>, signaling and data flows, including the operation of the </a:t>
            </a:r>
            <a:r>
              <a:rPr lang="en-US" sz="1600" dirty="0" smtClean="0"/>
              <a:t>network </a:t>
            </a:r>
            <a:r>
              <a:rPr lang="en-US" sz="1600" dirty="0"/>
              <a:t>in the presence of multiple LBRs. The existing document will </a:t>
            </a:r>
            <a:r>
              <a:rPr lang="en-US" sz="1600" dirty="0" smtClean="0"/>
              <a:t>be augmented </a:t>
            </a:r>
            <a:r>
              <a:rPr lang="en-US" sz="1600" dirty="0"/>
              <a:t>to cover dynamic scheduling and application of the DetNet </a:t>
            </a:r>
            <a:r>
              <a:rPr lang="en-US" sz="1600" dirty="0" smtClean="0"/>
              <a:t>work but </a:t>
            </a:r>
            <a:r>
              <a:rPr lang="en-US" sz="1600" dirty="0"/>
              <a:t>will not be delivered within this round of </a:t>
            </a:r>
            <a:r>
              <a:rPr lang="en-US" sz="1600" dirty="0" smtClean="0"/>
              <a:t>chartering.</a:t>
            </a:r>
            <a:endParaRPr lang="en-US" sz="1600" dirty="0"/>
          </a:p>
          <a:p>
            <a:pPr marL="171450" indent="-171450">
              <a:buFont typeface="Arial"/>
              <a:buChar char="•"/>
            </a:pPr>
            <a:r>
              <a:rPr lang="en-US" sz="1600" dirty="0" smtClean="0"/>
              <a:t>Producing </a:t>
            </a:r>
            <a:r>
              <a:rPr lang="en-US" sz="1600" dirty="0"/>
              <a:t>YANG Data Models to manage 6tisch is foreseen, but left to </a:t>
            </a:r>
            <a:r>
              <a:rPr lang="en-US" sz="1600" dirty="0" smtClean="0"/>
              <a:t>a </a:t>
            </a:r>
            <a:r>
              <a:rPr lang="en-US" sz="1600" dirty="0"/>
              <a:t>later phase.</a:t>
            </a: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685800" y="1905000"/>
            <a:ext cx="8305800" cy="4154983"/>
          </a:xfrm>
          <a:prstGeom prst="rect">
            <a:avLst/>
          </a:prstGeom>
        </p:spPr>
        <p:txBody>
          <a:bodyPr wrap="square">
            <a:spAutoFit/>
          </a:bodyPr>
          <a:lstStyle/>
          <a:p>
            <a:r>
              <a:rPr lang="en-US" dirty="0"/>
              <a:t>Regarding the use of a Token to identify transactions </a:t>
            </a:r>
            <a:r>
              <a:rPr lang="en-US" dirty="0" smtClean="0"/>
              <a:t>on the </a:t>
            </a:r>
            <a:r>
              <a:rPr lang="en-US" dirty="0"/>
              <a:t>6top protocol, there was a proposal on the call to </a:t>
            </a:r>
            <a:r>
              <a:rPr lang="en-US" dirty="0" smtClean="0"/>
              <a:t>add an </a:t>
            </a:r>
            <a:r>
              <a:rPr lang="en-US" dirty="0"/>
              <a:t>8-bit field to the packet header. </a:t>
            </a:r>
            <a:endParaRPr lang="en-US" dirty="0" smtClean="0"/>
          </a:p>
          <a:p>
            <a:r>
              <a:rPr lang="en-US" dirty="0"/>
              <a:t>there is no </a:t>
            </a:r>
            <a:r>
              <a:rPr lang="en-US" dirty="0" smtClean="0"/>
              <a:t>specification on </a:t>
            </a:r>
            <a:r>
              <a:rPr lang="en-US" dirty="0"/>
              <a:t>the 6top </a:t>
            </a:r>
            <a:r>
              <a:rPr lang="en-US" dirty="0" smtClean="0"/>
              <a:t>behavior </a:t>
            </a:r>
            <a:r>
              <a:rPr lang="en-US" dirty="0"/>
              <a:t>at boot. The discussion point here is if </a:t>
            </a:r>
            <a:r>
              <a:rPr lang="en-US" dirty="0" smtClean="0"/>
              <a:t>the 6top </a:t>
            </a:r>
            <a:r>
              <a:rPr lang="en-US" dirty="0"/>
              <a:t>messages shall be transmitted on minimal cells </a:t>
            </a:r>
            <a:r>
              <a:rPr lang="en-US" dirty="0" smtClean="0"/>
              <a:t>until the </a:t>
            </a:r>
            <a:r>
              <a:rPr lang="en-US" dirty="0"/>
              <a:t>slotframe 1 (SFR1) has been populated enough to </a:t>
            </a:r>
            <a:r>
              <a:rPr lang="en-US" dirty="0" smtClean="0"/>
              <a:t>support the </a:t>
            </a:r>
            <a:r>
              <a:rPr lang="en-US" dirty="0"/>
              <a:t>transactions</a:t>
            </a:r>
            <a:r>
              <a:rPr lang="en-US" dirty="0" smtClean="0"/>
              <a:t>.</a:t>
            </a:r>
          </a:p>
          <a:p>
            <a:r>
              <a:rPr lang="en-US" dirty="0"/>
              <a:t>like to know which are the </a:t>
            </a:r>
            <a:r>
              <a:rPr lang="en-US" dirty="0" smtClean="0"/>
              <a:t>steps to </a:t>
            </a:r>
            <a:r>
              <a:rPr lang="en-US" dirty="0"/>
              <a:t>request IDs to IANA, since we need at least the </a:t>
            </a:r>
            <a:r>
              <a:rPr lang="en-US" dirty="0" smtClean="0"/>
              <a:t>following ones:</a:t>
            </a:r>
          </a:p>
          <a:p>
            <a:pPr marL="171450" indent="-171450">
              <a:buFont typeface="Arial"/>
              <a:buChar char="•"/>
            </a:pPr>
            <a:r>
              <a:rPr lang="en-US" dirty="0" smtClean="0"/>
              <a:t>IANA_IETF_IE_GROUP_ID</a:t>
            </a:r>
            <a:endParaRPr lang="en-US" dirty="0"/>
          </a:p>
          <a:p>
            <a:pPr marL="171450" indent="-171450">
              <a:buFont typeface="Arial"/>
              <a:buChar char="•"/>
            </a:pPr>
            <a:r>
              <a:rPr lang="en-US" dirty="0" smtClean="0"/>
              <a:t>IANA_6TOP_SUBIE_ID</a:t>
            </a:r>
            <a:endParaRPr lang="en-US" dirty="0"/>
          </a:p>
          <a:p>
            <a:pPr marL="171450" indent="-171450">
              <a:buFont typeface="Arial"/>
              <a:buChar char="•"/>
            </a:pPr>
            <a:r>
              <a:rPr lang="en-US" dirty="0" smtClean="0"/>
              <a:t>IANA_6TOP_6P_VERSION</a:t>
            </a:r>
            <a:endParaRPr lang="en-US" dirty="0"/>
          </a:p>
          <a:p>
            <a:pPr marL="171450" indent="-171450">
              <a:buFont typeface="Arial"/>
              <a:buChar char="•"/>
            </a:pPr>
            <a:r>
              <a:rPr lang="en-US" dirty="0" smtClean="0"/>
              <a:t>6P </a:t>
            </a:r>
            <a:r>
              <a:rPr lang="en-US" dirty="0"/>
              <a:t>command </a:t>
            </a:r>
            <a:r>
              <a:rPr lang="en-US" dirty="0" smtClean="0"/>
              <a:t>identifiers</a:t>
            </a:r>
          </a:p>
          <a:p>
            <a:pPr marL="171450" indent="-171450">
              <a:buFont typeface="Arial"/>
              <a:buChar char="•"/>
            </a:pPr>
            <a:r>
              <a:rPr lang="en-US" dirty="0" smtClean="0"/>
              <a:t>6P </a:t>
            </a:r>
            <a:r>
              <a:rPr lang="en-US" dirty="0"/>
              <a:t>Return </a:t>
            </a:r>
            <a:r>
              <a:rPr lang="en-US" dirty="0" smtClean="0"/>
              <a:t>Codes</a:t>
            </a:r>
          </a:p>
          <a:p>
            <a:pPr marL="171450" indent="-171450">
              <a:buFont typeface="Arial"/>
              <a:buChar char="•"/>
            </a:pPr>
            <a:r>
              <a:rPr lang="en-US" dirty="0" smtClean="0"/>
              <a:t>IANA_SFID_SF0</a:t>
            </a:r>
            <a:endParaRPr lang="en-US" dirty="0"/>
          </a:p>
          <a:p>
            <a:r>
              <a:rPr lang="en-US" dirty="0" smtClean="0"/>
              <a:t>Are </a:t>
            </a:r>
            <a:r>
              <a:rPr lang="en-US" dirty="0"/>
              <a:t>they independent of the draft/RFC status? Do we </a:t>
            </a:r>
            <a:r>
              <a:rPr lang="en-US" dirty="0" smtClean="0"/>
              <a:t>have to </a:t>
            </a:r>
            <a:r>
              <a:rPr lang="en-US" dirty="0"/>
              <a:t>wait until the drafts get into the standardization track?</a:t>
            </a:r>
            <a:r>
              <a:rPr lang="en-US" dirty="0" smtClean="0"/>
              <a:t> </a:t>
            </a:r>
          </a:p>
          <a:p>
            <a:r>
              <a:rPr lang="en-US" dirty="0"/>
              <a:t>need a IANA section where you detail which registries you create and which you add </a:t>
            </a:r>
            <a:r>
              <a:rPr lang="en-US" dirty="0" smtClean="0"/>
              <a:t>to. Then </a:t>
            </a:r>
            <a:r>
              <a:rPr lang="en-US" dirty="0"/>
              <a:t>you need to enumerate the entries that you need, as you do below.</a:t>
            </a:r>
          </a:p>
          <a:p>
            <a:r>
              <a:rPr lang="sk-SK" dirty="0"/>
              <a:t> </a:t>
            </a:r>
            <a:r>
              <a:rPr lang="sk-SK" dirty="0" smtClean="0"/>
              <a:t>You </a:t>
            </a:r>
            <a:r>
              <a:rPr lang="sk-SK" dirty="0"/>
              <a:t>may suggest values to help interop till you make RFC, but the IANA will have the final word and implementations may need to be updated.</a:t>
            </a:r>
          </a:p>
          <a:p>
            <a:r>
              <a:rPr lang="sk-SK" dirty="0"/>
              <a:t> </a:t>
            </a:r>
            <a:r>
              <a:rPr lang="sk-SK" dirty="0" smtClean="0"/>
              <a:t>In </a:t>
            </a:r>
            <a:r>
              <a:rPr lang="sk-SK" dirty="0"/>
              <a:t>this particular case, we have discussed where the IE space comes from but I have not seen a final conclusion on that. In particular (quoting Thomas in the attached mail) we have on the table “</a:t>
            </a:r>
            <a:r>
              <a:rPr lang="sk-SK" i="1" dirty="0"/>
              <a:t>Choice 2, the ID is allocated to IETF via IANA. There is a defined process to obtain a Payload Group </a:t>
            </a:r>
            <a:r>
              <a:rPr lang="sk-SK" i="1" dirty="0" smtClean="0"/>
              <a:t>ID (</a:t>
            </a:r>
            <a:r>
              <a:rPr lang="sk-SK" i="1" u="sng" dirty="0" smtClean="0">
                <a:hlinkClick r:id="rId3"/>
              </a:rPr>
              <a:t>(http://www.ieee802.org/15/ANA.html)</a:t>
            </a:r>
            <a:endParaRPr lang="sk-SK" dirty="0"/>
          </a:p>
          <a:p>
            <a:r>
              <a:rPr lang="sk-SK" dirty="0"/>
              <a:t>If we are sure we’ll need the ID regardless of this particular draft, then we may issue a short draft to request it from IANA. As Thomas indicated, we need a very solid justification. It would be good to discuss this at the interim next Friday to prepare for any request / question to the 6TiSHC SG or WG15 who are meeting in Macao the week after.</a:t>
            </a:r>
            <a:endParaRPr lang="en-US" dirty="0"/>
          </a:p>
        </p:txBody>
      </p:sp>
    </p:spTree>
    <p:extLst>
      <p:ext uri="{BB962C8B-B14F-4D97-AF65-F5344CB8AC3E}">
        <p14:creationId xmlns:p14="http://schemas.microsoft.com/office/powerpoint/2010/main" val="37554358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smtClean="0">
                <a:solidFill>
                  <a:srgbClr val="000000"/>
                </a:solidFill>
                <a:ea typeface="Lucida Grande"/>
                <a:cs typeface="Lucida Grande"/>
              </a:rPr>
              <a:t>6P and SF0</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609600" y="21336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457200" y="1752600"/>
            <a:ext cx="8305800" cy="3970317"/>
          </a:xfrm>
          <a:prstGeom prst="rect">
            <a:avLst/>
          </a:prstGeom>
        </p:spPr>
        <p:txBody>
          <a:bodyPr wrap="square">
            <a:spAutoFit/>
          </a:bodyPr>
          <a:lstStyle/>
          <a:p>
            <a:r>
              <a:rPr lang="en-US" dirty="0"/>
              <a:t>for a unique Payload IE Group ID to be used by 6tisch, there are at least three alternatives: 1) use the vendor specific ID stated in the 802.15.4 standard, 2) request a Payload IE to be assigned to IETF via IANA, and 3) use the Encapsulated Service Data Unit (ESDU) IE ID stated in the 802.15.4 standard. </a:t>
            </a:r>
          </a:p>
          <a:p>
            <a:endParaRPr lang="en-US" dirty="0"/>
          </a:p>
          <a:p>
            <a:r>
              <a:rPr lang="en-US" dirty="0"/>
              <a:t>The best way to determine which of these alternatives to use is to define what is required of the IE and how is it used:</a:t>
            </a:r>
          </a:p>
          <a:p>
            <a:r>
              <a:rPr lang="sk-SK" dirty="0"/>
              <a:t> </a:t>
            </a:r>
          </a:p>
          <a:p>
            <a:r>
              <a:rPr lang="sk-SK" dirty="0"/>
              <a:t>Choice 1, the vendor specific ID is already defined in the standard and needs no further action from 6tisch.  It uses the Payload IE Group ID = 0x2 followed by 3 octets of the Vendor’s OUI.  Two options here are to request an OUI from the IEEE RAC, or request a company ID from the IEEE RAC.  Regardless, the vendor specific ID adds 3 octets to the IE, which is not a problem if the IE is seldom used, such as configuring the network.</a:t>
            </a:r>
          </a:p>
          <a:p>
            <a:endParaRPr lang="sk-SK" dirty="0"/>
          </a:p>
          <a:p>
            <a:r>
              <a:rPr lang="sk-SK" dirty="0"/>
              <a:t>Choice 2, the ID is allocated to IETF via IANA. There is a defined process to obtain a Payload Group ID (</a:t>
            </a:r>
            <a:r>
              <a:rPr lang="sk-SK" u="sng" dirty="0">
                <a:hlinkClick r:id="rId3"/>
              </a:rPr>
              <a:t>http://www.ieee802.org/15/ANA.html)</a:t>
            </a:r>
            <a:r>
              <a:rPr lang="sk-SK" dirty="0">
                <a:hlinkClick r:id="rId3"/>
              </a:rPr>
              <a:t>, it basically starts with a formal request from an IANA officer.  The issue I have with this choice is that we have only 8 addresses left before going onto extended addresses, so we really need to make sure that each of the 8 addresses will be properly used.</a:t>
            </a:r>
          </a:p>
          <a:p>
            <a:endParaRPr lang="sk-SK" dirty="0"/>
          </a:p>
          <a:p>
            <a:r>
              <a:rPr lang="sk-SK" dirty="0"/>
              <a:t>Choice 3, the ESDU IE is meant to send a message to another node, it has no inherent formatting, the other node must already understand how to use the information.</a:t>
            </a:r>
          </a:p>
          <a:p>
            <a:endParaRPr lang="sk-SK" dirty="0"/>
          </a:p>
          <a:p>
            <a:r>
              <a:rPr lang="sk-SK" dirty="0"/>
              <a:t>If the 6tisch group chooses choice 2, we’ll need a request from IANA.</a:t>
            </a:r>
            <a:r>
              <a:rPr lang="sk-SK" dirty="0" smtClean="0"/>
              <a:t>to </a:t>
            </a:r>
            <a:r>
              <a:rPr lang="sk-SK" dirty="0"/>
              <a:t>the 6TiSHC SG or WG15 who are meeting in Macao the week after.</a:t>
            </a:r>
            <a:endParaRPr lang="en-US" dirty="0"/>
          </a:p>
        </p:txBody>
      </p:sp>
    </p:spTree>
    <p:extLst>
      <p:ext uri="{BB962C8B-B14F-4D97-AF65-F5344CB8AC3E}">
        <p14:creationId xmlns:p14="http://schemas.microsoft.com/office/powerpoint/2010/main" val="42935634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52400" y="6096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br>
              <a:rPr lang="en-US" b="1" dirty="0" smtClean="0">
                <a:latin typeface="Times New Roman" charset="0"/>
                <a:ea typeface="ＭＳ Ｐゴシック" charset="0"/>
                <a:cs typeface="ＭＳ Ｐゴシック" charset="0"/>
              </a:rPr>
            </a:br>
            <a:r>
              <a:rPr lang="en-US" dirty="0">
                <a:solidFill>
                  <a:srgbClr val="000000"/>
                </a:solidFill>
                <a:ea typeface="Lucida Grande"/>
                <a:cs typeface="Lucida Grande"/>
              </a:rPr>
              <a:t>6tisch-802.15 liaison discussion</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447800" y="1905000"/>
            <a:ext cx="6400800" cy="523220"/>
          </a:xfrm>
          <a:prstGeom prst="rect">
            <a:avLst/>
          </a:prstGeom>
          <a:noFill/>
        </p:spPr>
        <p:txBody>
          <a:bodyPr wrap="square" rtlCol="0">
            <a:spAutoFit/>
          </a:bodyPr>
          <a:lstStyle/>
          <a:p>
            <a:r>
              <a:rPr lang="en-US" sz="1400" dirty="0" smtClean="0"/>
              <a:t>Should this group increase its scope to include other IETF groups with significant interests in 802.15</a:t>
            </a:r>
            <a:r>
              <a:rPr lang="en-US" sz="1400" dirty="0"/>
              <a:t> </a:t>
            </a:r>
            <a:r>
              <a:rPr lang="en-US" sz="1400" dirty="0" smtClean="0"/>
              <a:t>such as 6lo and core?</a:t>
            </a:r>
          </a:p>
        </p:txBody>
      </p:sp>
    </p:spTree>
    <p:extLst>
      <p:ext uri="{BB962C8B-B14F-4D97-AF65-F5344CB8AC3E}">
        <p14:creationId xmlns:p14="http://schemas.microsoft.com/office/powerpoint/2010/main" val="118127608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35117</TotalTime>
  <Words>2063</Words>
  <Application>Microsoft Macintosh PowerPoint</Application>
  <PresentationFormat>On-screen Show (4:3)</PresentationFormat>
  <Paragraphs>239</Paragraphs>
  <Slides>14</Slides>
  <Notes>13</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15-16-0195-00)</vt:lpstr>
      <vt:lpstr>Administrative Items</vt:lpstr>
      <vt:lpstr>Other Guidelines for IEEE WG Meetings</vt:lpstr>
      <vt:lpstr>6TISCH Issues Discussion</vt:lpstr>
      <vt:lpstr>6TISCH Issues Discussion –Recharter</vt:lpstr>
      <vt:lpstr>6TISCH Issues Discussion –  6P and SF0</vt:lpstr>
      <vt:lpstr>6TISCH Issues Discussion –  6P and SF0</vt:lpstr>
      <vt:lpstr>6TISCH Issues Discussion –  6tisch-802.15 liaison discussion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Opening Report for Macau</dc:title>
  <dc:subject>IEEE 802.15 &lt;IG 6tisch Opening/Closing Report&gt;</dc:subject>
  <dc:creator>Pat Kinney</dc:creator>
  <cp:keywords/>
  <dc:description>&lt;15-16-0197-00-00IG6t&gt;</dc:description>
  <cp:lastModifiedBy>Pat Kinney</cp:lastModifiedBy>
  <cp:revision>670</cp:revision>
  <cp:lastPrinted>1998-02-10T13:28:06Z</cp:lastPrinted>
  <dcterms:created xsi:type="dcterms:W3CDTF">2009-07-12T16:25:16Z</dcterms:created>
  <dcterms:modified xsi:type="dcterms:W3CDTF">2016-03-14T22:52:34Z</dcterms:modified>
  <cp:category/>
</cp:coreProperties>
</file>