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80" r:id="rId2"/>
    <p:sldId id="374" r:id="rId3"/>
    <p:sldId id="375" r:id="rId4"/>
    <p:sldId id="376" r:id="rId5"/>
    <p:sldId id="377" r:id="rId6"/>
    <p:sldId id="378" r:id="rId7"/>
    <p:sldId id="379" r:id="rId8"/>
    <p:sldId id="37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88" d="100"/>
          <a:sy n="88" d="100"/>
        </p:scale>
        <p:origin x="-8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Bob Heile, Decawave</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Decawave</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Bob Heile, Decawave</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802-15-19-0335-00-0000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9552" y="1988840"/>
            <a:ext cx="7990656" cy="1066800"/>
          </a:xfrm>
        </p:spPr>
        <p:txBody>
          <a:bodyPr/>
          <a:lstStyle/>
          <a:p>
            <a:r>
              <a:rPr lang="en-US" dirty="0" smtClean="0"/>
              <a:t>802.15 Response to PAR/CSD Comments</a:t>
            </a:r>
            <a:br>
              <a:rPr lang="en-US" dirty="0" smtClean="0"/>
            </a:br>
            <a:r>
              <a:rPr lang="en-US" dirty="0"/>
              <a:t/>
            </a:r>
            <a:br>
              <a:rPr lang="en-US" dirty="0"/>
            </a:br>
            <a:r>
              <a:rPr lang="en-US" dirty="0" smtClean="0"/>
              <a:t>Bob Heile</a:t>
            </a:r>
            <a:br>
              <a:rPr lang="en-US" dirty="0" smtClean="0"/>
            </a:br>
            <a:r>
              <a:rPr lang="en-US" dirty="0" smtClean="0"/>
              <a:t>Chair, IEEE 802.15</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04A200C-604C-41CB-87F0-6EA46198B83E}" type="slidenum">
              <a:rPr lang="en-US" altLang="en-US" smtClean="0"/>
              <a:pPr>
                <a:defRPr/>
              </a:pPr>
              <a:t>1</a:t>
            </a:fld>
            <a:endParaRPr lang="en-US" altLang="en-US"/>
          </a:p>
        </p:txBody>
      </p:sp>
    </p:spTree>
    <p:extLst>
      <p:ext uri="{BB962C8B-B14F-4D97-AF65-F5344CB8AC3E}">
        <p14:creationId xmlns:p14="http://schemas.microsoft.com/office/powerpoint/2010/main" val="46710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s-IS" sz="3200" kern="1200" dirty="0">
                <a:solidFill>
                  <a:schemeClr val="tx1"/>
                </a:solidFill>
              </a:rPr>
              <a:t>802.3 Comments</a:t>
            </a:r>
            <a:r>
              <a:rPr lang="en-US" sz="3200" kern="1200" dirty="0" smtClean="0">
                <a:solidFill>
                  <a:schemeClr val="tx1"/>
                </a:solidFill>
                <a:effectLst/>
                <a:latin typeface="Helvetica"/>
                <a:ea typeface="+mn-ea"/>
                <a:cs typeface="Helvetica"/>
              </a:rPr>
              <a:t/>
            </a:r>
            <a:br>
              <a:rPr lang="en-US" sz="3200" kern="1200" dirty="0" smtClean="0">
                <a:solidFill>
                  <a:schemeClr val="tx1"/>
                </a:solidFill>
                <a:effectLst/>
                <a:latin typeface="Helvetica"/>
                <a:ea typeface="+mn-ea"/>
                <a:cs typeface="Helvetica"/>
              </a:rPr>
            </a:br>
            <a:r>
              <a:rPr lang="en-US" sz="3200" kern="1200" dirty="0" smtClean="0">
                <a:solidFill>
                  <a:schemeClr val="tx1"/>
                </a:solidFill>
                <a:effectLst/>
                <a:latin typeface="Helvetica"/>
                <a:ea typeface="+mn-ea"/>
                <a:cs typeface="Helvetica"/>
              </a:rPr>
              <a:t>P802.15.9ma</a:t>
            </a:r>
            <a:endParaRPr lang="en-US" sz="3200" dirty="0">
              <a:latin typeface="Helvetica"/>
              <a:cs typeface="Helvetica"/>
            </a:endParaRPr>
          </a:p>
        </p:txBody>
      </p:sp>
      <p:sp>
        <p:nvSpPr>
          <p:cNvPr id="3" name="Content Placeholder 2"/>
          <p:cNvSpPr>
            <a:spLocks noGrp="1"/>
          </p:cNvSpPr>
          <p:nvPr>
            <p:ph idx="1"/>
          </p:nvPr>
        </p:nvSpPr>
        <p:spPr/>
        <p:txBody>
          <a:bodyPr>
            <a:noAutofit/>
          </a:bodyPr>
          <a:lstStyle/>
          <a:p>
            <a:pPr marL="0" indent="0">
              <a:buNone/>
            </a:pPr>
            <a:r>
              <a:rPr lang="en-US" sz="1600" kern="1200" dirty="0" smtClean="0">
                <a:solidFill>
                  <a:schemeClr val="tx1"/>
                </a:solidFill>
                <a:effectLst/>
                <a:latin typeface="Helvetica"/>
                <a:ea typeface="+mn-ea"/>
                <a:cs typeface="Helvetica"/>
              </a:rPr>
              <a:t>Revision:  Standard for Transport of Key Management Protocol (KMP) </a:t>
            </a:r>
          </a:p>
          <a:p>
            <a:pPr marL="0" indent="0">
              <a:buNone/>
            </a:pPr>
            <a:r>
              <a:rPr lang="en-US" sz="1600" kern="1200" dirty="0" smtClean="0">
                <a:latin typeface="Helvetica"/>
                <a:cs typeface="Helvetica"/>
              </a:rPr>
              <a:t>PAR</a:t>
            </a:r>
            <a:endParaRPr lang="en-US" sz="1600" kern="1200" dirty="0" smtClean="0">
              <a:effectLst/>
              <a:latin typeface="Helvetica"/>
              <a:cs typeface="Helvetica"/>
            </a:endParaRPr>
          </a:p>
          <a:p>
            <a:r>
              <a:rPr lang="en-US" sz="1600" kern="1200" dirty="0" smtClean="0">
                <a:solidFill>
                  <a:schemeClr val="tx1"/>
                </a:solidFill>
                <a:effectLst/>
                <a:latin typeface="Helvetica"/>
                <a:ea typeface="+mn-ea"/>
                <a:cs typeface="Helvetica"/>
              </a:rPr>
              <a:t>5.2, Scope — The new scope reads more like the need for the project or the project purpose would read if it were an amendment project.  It is not of the quality of the previous Scope statement.  Recommend deletion of first sentence (the last sentence makes the point).  Replace “Additionally it” with “This Standard”.  Add any additional description on what the revised standard will contain.  The Scope should not contain “may be added” statements, delete the “New KPM…” sentence</a:t>
            </a:r>
            <a:r>
              <a:rPr lang="en-US" sz="1600" kern="1200" dirty="0" smtClean="0">
                <a:solidFill>
                  <a:schemeClr val="tx1"/>
                </a:solidFill>
                <a:effectLst/>
                <a:latin typeface="Helvetica"/>
                <a:ea typeface="+mn-ea"/>
                <a:cs typeface="Helvetica"/>
              </a:rPr>
              <a:t>. </a:t>
            </a:r>
            <a:r>
              <a:rPr lang="en-US" sz="1600" kern="1200" dirty="0" smtClean="0">
                <a:solidFill>
                  <a:srgbClr val="FF0000"/>
                </a:solidFill>
                <a:effectLst/>
                <a:latin typeface="Helvetica"/>
                <a:ea typeface="+mn-ea"/>
                <a:cs typeface="Helvetica"/>
              </a:rPr>
              <a:t>Revised: 802.11 had a similar comment. Suggested 802.11 language accepted  except for one word (see response to 802.11)</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5.3, Dependence on other projects — The question is not answered</a:t>
            </a:r>
            <a:r>
              <a:rPr lang="en-US" sz="1600" kern="1200" dirty="0" smtClean="0">
                <a:solidFill>
                  <a:schemeClr val="tx1"/>
                </a:solidFill>
                <a:effectLst/>
                <a:latin typeface="Helvetica"/>
                <a:ea typeface="+mn-ea"/>
                <a:cs typeface="Helvetica"/>
              </a:rPr>
              <a:t>. </a:t>
            </a:r>
            <a:r>
              <a:rPr lang="en-US" sz="1600" kern="1200" dirty="0" smtClean="0">
                <a:solidFill>
                  <a:srgbClr val="FF0000"/>
                </a:solidFill>
                <a:effectLst/>
                <a:latin typeface="Helvetica"/>
                <a:ea typeface="+mn-ea"/>
                <a:cs typeface="Helvetica"/>
              </a:rPr>
              <a:t>Question answered as NO</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5.5, Need — Replace the last sentence with: “This revision will address the above deficiencies.” </a:t>
            </a:r>
            <a:r>
              <a:rPr lang="en-US" sz="1600" kern="1200" dirty="0" smtClean="0">
                <a:solidFill>
                  <a:schemeClr val="tx1"/>
                </a:solidFill>
                <a:effectLst/>
                <a:latin typeface="Helvetica"/>
                <a:ea typeface="+mn-ea"/>
                <a:cs typeface="Helvetica"/>
              </a:rPr>
              <a:t> </a:t>
            </a:r>
            <a:r>
              <a:rPr lang="en-US" sz="1600" kern="1200" dirty="0" smtClean="0">
                <a:solidFill>
                  <a:srgbClr val="FF0000"/>
                </a:solidFill>
                <a:effectLst/>
                <a:latin typeface="Helvetica"/>
                <a:ea typeface="+mn-ea"/>
                <a:cs typeface="Helvetica"/>
              </a:rPr>
              <a:t>Replaced with “This revision addresses the above deficiencies”</a:t>
            </a:r>
            <a:endParaRPr lang="en-US" sz="1600" kern="1200" dirty="0" smtClean="0">
              <a:solidFill>
                <a:schemeClr val="tx1"/>
              </a:solidFill>
              <a:effectLst/>
              <a:latin typeface="Helvetica"/>
              <a:ea typeface="+mn-e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2</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 Decawave</a:t>
            </a:r>
            <a:endParaRPr lang="en-US" altLang="en-US"/>
          </a:p>
        </p:txBody>
      </p:sp>
    </p:spTree>
    <p:extLst>
      <p:ext uri="{BB962C8B-B14F-4D97-AF65-F5344CB8AC3E}">
        <p14:creationId xmlns:p14="http://schemas.microsoft.com/office/powerpoint/2010/main" val="3574047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s-IS" sz="3200" kern="1200" dirty="0">
                <a:solidFill>
                  <a:schemeClr val="tx1"/>
                </a:solidFill>
              </a:rPr>
              <a:t>802.3 Comments</a:t>
            </a:r>
            <a:r>
              <a:rPr lang="en-US" sz="3200" kern="1200" dirty="0" smtClean="0">
                <a:solidFill>
                  <a:schemeClr val="tx1"/>
                </a:solidFill>
                <a:effectLst/>
                <a:latin typeface="Helvetica"/>
                <a:ea typeface="+mn-ea"/>
                <a:cs typeface="Helvetica"/>
              </a:rPr>
              <a:t/>
            </a:r>
            <a:br>
              <a:rPr lang="en-US" sz="3200" kern="1200" dirty="0" smtClean="0">
                <a:solidFill>
                  <a:schemeClr val="tx1"/>
                </a:solidFill>
                <a:effectLst/>
                <a:latin typeface="Helvetica"/>
                <a:ea typeface="+mn-ea"/>
                <a:cs typeface="Helvetica"/>
              </a:rPr>
            </a:br>
            <a:r>
              <a:rPr lang="en-US" sz="3200" kern="1200" dirty="0" smtClean="0">
                <a:solidFill>
                  <a:schemeClr val="tx1"/>
                </a:solidFill>
                <a:effectLst/>
                <a:latin typeface="Helvetica"/>
                <a:ea typeface="+mn-ea"/>
                <a:cs typeface="Helvetica"/>
              </a:rPr>
              <a:t>P802.15.9ma </a:t>
            </a:r>
            <a:r>
              <a:rPr lang="en-US" sz="3200" kern="1200" dirty="0" smtClean="0">
                <a:solidFill>
                  <a:schemeClr val="tx1"/>
                </a:solidFill>
                <a:effectLst/>
                <a:latin typeface="Helvetica"/>
                <a:ea typeface="+mn-ea"/>
                <a:cs typeface="Helvetica"/>
              </a:rPr>
              <a:t>(p.2) </a:t>
            </a:r>
            <a:endParaRPr lang="en-US" sz="3200" dirty="0"/>
          </a:p>
        </p:txBody>
      </p:sp>
      <p:sp>
        <p:nvSpPr>
          <p:cNvPr id="3" name="Content Placeholder 2"/>
          <p:cNvSpPr>
            <a:spLocks noGrp="1"/>
          </p:cNvSpPr>
          <p:nvPr>
            <p:ph idx="1"/>
          </p:nvPr>
        </p:nvSpPr>
        <p:spPr>
          <a:xfrm>
            <a:off x="685800" y="1844824"/>
            <a:ext cx="7772400" cy="4114800"/>
          </a:xfrm>
        </p:spPr>
        <p:txBody>
          <a:bodyPr>
            <a:noAutofit/>
          </a:bodyPr>
          <a:lstStyle/>
          <a:p>
            <a:pPr marL="342900" marR="0" indent="-342900" algn="l" defTabSz="457200" rtl="0" eaLnBrk="1" fontAlgn="auto" latinLnBrk="0" hangingPunct="1">
              <a:lnSpc>
                <a:spcPct val="100000"/>
              </a:lnSpc>
              <a:spcBef>
                <a:spcPct val="20000"/>
              </a:spcBef>
              <a:spcAft>
                <a:spcPts val="0"/>
              </a:spcAft>
              <a:buClrTx/>
              <a:buSzTx/>
              <a:buFont typeface="Arial"/>
              <a:buChar char="•"/>
              <a:tabLst/>
              <a:defRPr/>
            </a:pPr>
            <a:r>
              <a:rPr lang="en-US" sz="2000" kern="1200" dirty="0" smtClean="0">
                <a:solidFill>
                  <a:schemeClr val="tx1"/>
                </a:solidFill>
                <a:effectLst/>
                <a:latin typeface="Helvetica"/>
                <a:cs typeface="Helvetica"/>
              </a:rPr>
              <a:t>6.1.b, Registration activity — The current recommended practice contains registration activity (OUI, CID, and </a:t>
            </a:r>
            <a:r>
              <a:rPr lang="en-US" sz="2000" kern="1200" dirty="0" err="1" smtClean="0">
                <a:solidFill>
                  <a:schemeClr val="tx1"/>
                </a:solidFill>
                <a:effectLst/>
                <a:latin typeface="Helvetica"/>
                <a:cs typeface="Helvetica"/>
              </a:rPr>
              <a:t>Ethertype</a:t>
            </a:r>
            <a:r>
              <a:rPr lang="en-US" sz="2000" kern="1200" dirty="0" smtClean="0">
                <a:solidFill>
                  <a:schemeClr val="tx1"/>
                </a:solidFill>
                <a:effectLst/>
                <a:latin typeface="Helvetica"/>
                <a:cs typeface="Helvetica"/>
              </a:rPr>
              <a:t> specifications, reference to IANA Dragonfly registry, and has the KMP registry of Table E.1 where the standard itself is the registration authority).  Therefore, the answer to this question should be yes.  If no significant changes are expected in the revision, that can be added to the explanation</a:t>
            </a:r>
            <a:r>
              <a:rPr lang="en-US" sz="2000" kern="1200" dirty="0" smtClean="0">
                <a:solidFill>
                  <a:schemeClr val="tx1"/>
                </a:solidFill>
                <a:effectLst/>
                <a:latin typeface="Helvetica"/>
                <a:cs typeface="Helvetica"/>
              </a:rPr>
              <a:t>. </a:t>
            </a:r>
            <a:r>
              <a:rPr lang="en-US" sz="2000" kern="1200" dirty="0" smtClean="0">
                <a:solidFill>
                  <a:srgbClr val="FF0000"/>
                </a:solidFill>
                <a:latin typeface="Helvetica"/>
                <a:cs typeface="Helvetica"/>
              </a:rPr>
              <a:t>Accepted: Changed answer to YES and included the following in the explanatory box: “</a:t>
            </a:r>
            <a:r>
              <a:rPr lang="en-US" sz="2000" dirty="0" smtClean="0">
                <a:solidFill>
                  <a:srgbClr val="FF0000"/>
                </a:solidFill>
                <a:latin typeface="Helvetica"/>
                <a:cs typeface="Helvetica"/>
              </a:rPr>
              <a:t>The </a:t>
            </a:r>
            <a:r>
              <a:rPr lang="en-US" sz="2000" dirty="0">
                <a:solidFill>
                  <a:srgbClr val="FF0000"/>
                </a:solidFill>
                <a:latin typeface="Helvetica"/>
                <a:cs typeface="Helvetica"/>
              </a:rPr>
              <a:t>current recommended practice contains registration activity (OUI, CID, and </a:t>
            </a:r>
            <a:r>
              <a:rPr lang="en-US" sz="2000" dirty="0" err="1">
                <a:solidFill>
                  <a:srgbClr val="FF0000"/>
                </a:solidFill>
                <a:latin typeface="Helvetica"/>
                <a:cs typeface="Helvetica"/>
              </a:rPr>
              <a:t>Ethertype</a:t>
            </a:r>
            <a:r>
              <a:rPr lang="en-US" sz="2000" dirty="0">
                <a:solidFill>
                  <a:srgbClr val="FF0000"/>
                </a:solidFill>
                <a:latin typeface="Helvetica"/>
                <a:cs typeface="Helvetica"/>
              </a:rPr>
              <a:t> specifications, reference to IANA Dragonfly registry, and has the KMP registry of Table E.1 where the standard itself is the registration authority).  </a:t>
            </a:r>
            <a:r>
              <a:rPr lang="en-US" sz="2000" dirty="0" smtClean="0">
                <a:solidFill>
                  <a:srgbClr val="FF0000"/>
                </a:solidFill>
                <a:latin typeface="Helvetica"/>
                <a:cs typeface="Helvetica"/>
              </a:rPr>
              <a:t>At this time, no </a:t>
            </a:r>
            <a:r>
              <a:rPr lang="en-US" sz="2000" dirty="0">
                <a:solidFill>
                  <a:srgbClr val="FF0000"/>
                </a:solidFill>
                <a:latin typeface="Helvetica"/>
                <a:cs typeface="Helvetica"/>
              </a:rPr>
              <a:t>significant changes are expected in the </a:t>
            </a:r>
            <a:r>
              <a:rPr lang="en-US" sz="2000" dirty="0" smtClean="0">
                <a:solidFill>
                  <a:srgbClr val="FF0000"/>
                </a:solidFill>
                <a:latin typeface="Helvetica"/>
                <a:cs typeface="Helvetica"/>
              </a:rPr>
              <a:t>revision.”</a:t>
            </a:r>
            <a:endParaRPr lang="en-US" sz="2000" dirty="0" smtClean="0">
              <a:solidFill>
                <a:srgbClr val="FF0000"/>
              </a:solidFill>
              <a:effectLst/>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3</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 Decawave</a:t>
            </a:r>
            <a:endParaRPr lang="en-US" altLang="en-US"/>
          </a:p>
        </p:txBody>
      </p:sp>
    </p:spTree>
    <p:extLst>
      <p:ext uri="{BB962C8B-B14F-4D97-AF65-F5344CB8AC3E}">
        <p14:creationId xmlns:p14="http://schemas.microsoft.com/office/powerpoint/2010/main" val="3758236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sz="3200" kern="1200" dirty="0" smtClean="0">
                <a:solidFill>
                  <a:schemeClr val="tx1"/>
                </a:solidFill>
                <a:effectLst/>
                <a:latin typeface="+mj-lt"/>
                <a:ea typeface="+mj-ea"/>
                <a:cs typeface="+mj-cs"/>
              </a:rPr>
              <a:t>802.3 Comments</a:t>
            </a:r>
            <a:br>
              <a:rPr lang="is-IS" sz="3200" kern="1200" dirty="0" smtClean="0">
                <a:solidFill>
                  <a:schemeClr val="tx1"/>
                </a:solidFill>
                <a:effectLst/>
                <a:latin typeface="+mj-lt"/>
                <a:ea typeface="+mj-ea"/>
                <a:cs typeface="+mj-cs"/>
              </a:rPr>
            </a:br>
            <a:r>
              <a:rPr lang="is-IS" sz="3200" kern="1200" dirty="0" smtClean="0">
                <a:solidFill>
                  <a:schemeClr val="tx1"/>
                </a:solidFill>
                <a:effectLst/>
                <a:latin typeface="+mj-lt"/>
                <a:ea typeface="+mj-ea"/>
                <a:cs typeface="+mj-cs"/>
              </a:rPr>
              <a:t>P802.15.9ma </a:t>
            </a:r>
            <a:r>
              <a:rPr lang="is-IS" sz="3200" kern="1200" dirty="0" smtClean="0">
                <a:solidFill>
                  <a:schemeClr val="tx1"/>
                </a:solidFill>
                <a:effectLst/>
                <a:latin typeface="+mj-lt"/>
                <a:ea typeface="+mj-ea"/>
                <a:cs typeface="+mj-cs"/>
              </a:rPr>
              <a:t>(p.3)</a:t>
            </a:r>
            <a:r>
              <a:rPr lang="is-IS" sz="3200" dirty="0" smtClean="0"/>
              <a:t> </a:t>
            </a:r>
            <a:endParaRPr lang="en-US" sz="3200" dirty="0"/>
          </a:p>
        </p:txBody>
      </p:sp>
      <p:sp>
        <p:nvSpPr>
          <p:cNvPr id="3" name="Content Placeholder 2"/>
          <p:cNvSpPr>
            <a:spLocks noGrp="1"/>
          </p:cNvSpPr>
          <p:nvPr>
            <p:ph idx="1"/>
          </p:nvPr>
        </p:nvSpPr>
        <p:spPr/>
        <p:txBody>
          <a:bodyPr/>
          <a:lstStyle/>
          <a:p>
            <a:pPr marL="0" indent="0">
              <a:buNone/>
            </a:pPr>
            <a:r>
              <a:rPr lang="en-US" sz="1600" dirty="0" smtClean="0">
                <a:latin typeface="Helvetica"/>
                <a:cs typeface="Helvetica"/>
              </a:rPr>
              <a:t>CSD</a:t>
            </a:r>
            <a:endParaRPr lang="en-US" sz="1600" dirty="0">
              <a:latin typeface="Helvetica"/>
              <a:cs typeface="Helvetica"/>
            </a:endParaRPr>
          </a:p>
          <a:p>
            <a:r>
              <a:rPr lang="en-US" sz="1600" kern="1200" dirty="0" smtClean="0">
                <a:solidFill>
                  <a:schemeClr val="tx1"/>
                </a:solidFill>
                <a:effectLst/>
                <a:latin typeface="Helvetica"/>
                <a:ea typeface="+mn-ea"/>
                <a:cs typeface="Helvetica"/>
              </a:rPr>
              <a:t>The project number in the Title field of the 802.15 document header does not agree with the number on the PAR</a:t>
            </a:r>
            <a:r>
              <a:rPr lang="en-US" sz="1600" kern="1200" dirty="0" smtClean="0">
                <a:solidFill>
                  <a:schemeClr val="tx1"/>
                </a:solidFill>
                <a:effectLst/>
                <a:latin typeface="Helvetica"/>
                <a:ea typeface="+mn-ea"/>
                <a:cs typeface="Helvetica"/>
              </a:rPr>
              <a:t>. </a:t>
            </a:r>
            <a:r>
              <a:rPr lang="en-US" sz="1600" kern="1200" dirty="0" smtClean="0">
                <a:solidFill>
                  <a:srgbClr val="FF0000"/>
                </a:solidFill>
                <a:latin typeface="Helvetica"/>
                <a:cs typeface="Helvetica"/>
              </a:rPr>
              <a:t>ACCEPTED:  Fixed</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1.2.4, b, Technical Feasibility — “802.1x" should be “802.1X</a:t>
            </a:r>
            <a:r>
              <a:rPr lang="en-US" sz="1600" kern="1200" dirty="0" smtClean="0">
                <a:solidFill>
                  <a:schemeClr val="tx1"/>
                </a:solidFill>
                <a:effectLst/>
                <a:latin typeface="Helvetica"/>
                <a:ea typeface="+mn-ea"/>
                <a:cs typeface="Helvetica"/>
              </a:rPr>
              <a:t>”. </a:t>
            </a:r>
            <a:r>
              <a:rPr lang="en-US" sz="1600" kern="1200" dirty="0">
                <a:solidFill>
                  <a:srgbClr val="FF0000"/>
                </a:solidFill>
                <a:latin typeface="Helvetica"/>
                <a:cs typeface="Helvetica"/>
              </a:rPr>
              <a:t>ACCEPTED:  Fixed</a:t>
            </a:r>
            <a:endParaRPr lang="en-US" sz="1600" kern="1200" dirty="0" smtClean="0">
              <a:solidFill>
                <a:schemeClr val="tx1"/>
              </a:solidFill>
              <a:effectLst/>
              <a:latin typeface="Helvetica"/>
              <a:ea typeface="+mn-ea"/>
              <a:cs typeface="Helvetica"/>
            </a:endParaRPr>
          </a:p>
          <a:p>
            <a:r>
              <a:rPr lang="en-US" sz="1600" kern="1200" dirty="0" smtClean="0">
                <a:solidFill>
                  <a:schemeClr val="tx1"/>
                </a:solidFill>
                <a:effectLst/>
                <a:latin typeface="Helvetica"/>
                <a:ea typeface="+mn-ea"/>
                <a:cs typeface="Helvetica"/>
              </a:rPr>
              <a:t>1.2.5, c, Installation Cost — The answer about “manufacturing” is non-responsive to installation.  Perhaps leverage the answer to Balanced Cost would be appropriate, e.g., existing equipment may be upgradable via firmware upgrade, and installation costs would not vary from current products implementing the recommended </a:t>
            </a:r>
            <a:r>
              <a:rPr lang="en-US" sz="1600" kern="1200" dirty="0" smtClean="0">
                <a:solidFill>
                  <a:schemeClr val="tx1"/>
                </a:solidFill>
                <a:effectLst/>
                <a:latin typeface="Helvetica"/>
                <a:ea typeface="+mn-ea"/>
                <a:cs typeface="Helvetica"/>
              </a:rPr>
              <a:t>practice. </a:t>
            </a:r>
            <a:r>
              <a:rPr lang="en-US" sz="1600" kern="1200" dirty="0" smtClean="0">
                <a:solidFill>
                  <a:srgbClr val="FF0000"/>
                </a:solidFill>
                <a:effectLst/>
                <a:latin typeface="Helvetica"/>
                <a:ea typeface="+mn-ea"/>
                <a:cs typeface="Helvetica"/>
              </a:rPr>
              <a:t>ACCEPTED: Replaced answer with: </a:t>
            </a:r>
            <a:r>
              <a:rPr lang="en-US" sz="1600" kern="1200" dirty="0" smtClean="0">
                <a:solidFill>
                  <a:srgbClr val="FF0000"/>
                </a:solidFill>
                <a:latin typeface="Helvetica"/>
                <a:cs typeface="Helvetica"/>
              </a:rPr>
              <a:t>E</a:t>
            </a:r>
            <a:r>
              <a:rPr lang="en-US" sz="1600" kern="1200" dirty="0" smtClean="0">
                <a:solidFill>
                  <a:srgbClr val="FF0000"/>
                </a:solidFill>
                <a:latin typeface="Helvetica"/>
                <a:cs typeface="Helvetica"/>
              </a:rPr>
              <a:t>xisting </a:t>
            </a:r>
            <a:r>
              <a:rPr lang="en-US" sz="1600" kern="1200" dirty="0">
                <a:solidFill>
                  <a:srgbClr val="FF0000"/>
                </a:solidFill>
                <a:latin typeface="Helvetica"/>
                <a:cs typeface="Helvetica"/>
              </a:rPr>
              <a:t>equipment may be upgradable via firmware upgrade, and installation costs would not vary from current products </a:t>
            </a:r>
            <a:r>
              <a:rPr lang="en-US" sz="1600" dirty="0">
                <a:solidFill>
                  <a:srgbClr val="FF0000"/>
                </a:solidFill>
              </a:rPr>
              <a:t>implementing the </a:t>
            </a:r>
            <a:r>
              <a:rPr lang="en-US" sz="1600" dirty="0" smtClean="0">
                <a:solidFill>
                  <a:srgbClr val="FF0000"/>
                </a:solidFill>
              </a:rPr>
              <a:t>recommended practice.</a:t>
            </a:r>
            <a:endParaRPr lang="en-US" sz="1600" kern="1200" dirty="0" smtClean="0">
              <a:solidFill>
                <a:srgbClr val="FF0000"/>
              </a:solidFill>
              <a:effectLst/>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4</a:t>
            </a:fld>
            <a:endParaRPr lang="en-US"/>
          </a:p>
        </p:txBody>
      </p:sp>
      <p:sp>
        <p:nvSpPr>
          <p:cNvPr id="6" name="Date Placeholder 5"/>
          <p:cNvSpPr>
            <a:spLocks noGrp="1"/>
          </p:cNvSpPr>
          <p:nvPr>
            <p:ph type="dt" sz="half" idx="10"/>
          </p:nvPr>
        </p:nvSpPr>
        <p:spPr/>
        <p:txBody>
          <a:bodyPr/>
          <a:lstStyle/>
          <a:p>
            <a:pPr>
              <a:defRPr/>
            </a:pPr>
            <a:r>
              <a:rPr lang="en-US" altLang="en-US" sz="1400" smtClean="0"/>
              <a:t>July 2019</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 Decawave</a:t>
            </a:r>
            <a:endParaRPr lang="en-US" altLang="en-US"/>
          </a:p>
        </p:txBody>
      </p:sp>
    </p:spTree>
    <p:extLst>
      <p:ext uri="{BB962C8B-B14F-4D97-AF65-F5344CB8AC3E}">
        <p14:creationId xmlns:p14="http://schemas.microsoft.com/office/powerpoint/2010/main" val="3464089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383070-7B0D-4421-AB53-B14B5B9F0AE1}"/>
              </a:ext>
            </a:extLst>
          </p:cNvPr>
          <p:cNvSpPr>
            <a:spLocks noGrp="1"/>
          </p:cNvSpPr>
          <p:nvPr>
            <p:ph type="title"/>
          </p:nvPr>
        </p:nvSpPr>
        <p:spPr>
          <a:xfrm>
            <a:off x="685800" y="778024"/>
            <a:ext cx="7772400" cy="1066800"/>
          </a:xfrm>
        </p:spPr>
        <p:txBody>
          <a:bodyPr/>
          <a:lstStyle/>
          <a:p>
            <a:r>
              <a:rPr lang="en-US" sz="2800" b="0" dirty="0" smtClean="0"/>
              <a:t>802.11 COMMENTS:</a:t>
            </a:r>
            <a:br>
              <a:rPr lang="en-US" sz="2800" b="0" dirty="0" smtClean="0"/>
            </a:br>
            <a:r>
              <a:rPr lang="en-US" sz="2800" b="0" dirty="0" smtClean="0"/>
              <a:t>802.15.9ma- </a:t>
            </a:r>
            <a:r>
              <a:rPr lang="en-US" sz="2800" b="0" dirty="0"/>
              <a:t>Standard, Transport of Key Management Protocol (KMP) </a:t>
            </a:r>
            <a:r>
              <a:rPr lang="en-US" sz="2800" b="0" dirty="0" smtClean="0"/>
              <a:t>Datagram</a:t>
            </a:r>
            <a:endParaRPr lang="en-US" sz="2800" dirty="0"/>
          </a:p>
        </p:txBody>
      </p:sp>
      <p:sp>
        <p:nvSpPr>
          <p:cNvPr id="3" name="Content Placeholder 2">
            <a:extLst>
              <a:ext uri="{FF2B5EF4-FFF2-40B4-BE49-F238E27FC236}">
                <a16:creationId xmlns:a16="http://schemas.microsoft.com/office/drawing/2014/main" xmlns="" id="{03419261-C9F1-41ED-8E4A-97D83E72ABCE}"/>
              </a:ext>
            </a:extLst>
          </p:cNvPr>
          <p:cNvSpPr>
            <a:spLocks noGrp="1"/>
          </p:cNvSpPr>
          <p:nvPr>
            <p:ph idx="1"/>
          </p:nvPr>
        </p:nvSpPr>
        <p:spPr>
          <a:xfrm>
            <a:off x="685802" y="1981201"/>
            <a:ext cx="8134670" cy="4190996"/>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buNone/>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smtClean="0"/>
              <a:t>defined</a:t>
            </a:r>
            <a:r>
              <a:rPr lang="en-US" sz="2000" dirty="0" smtClean="0"/>
              <a:t> </a:t>
            </a:r>
            <a:r>
              <a:rPr lang="en-US" sz="2000" dirty="0" smtClean="0">
                <a:solidFill>
                  <a:srgbClr val="FF0000"/>
                </a:solidFill>
              </a:rPr>
              <a:t>considered</a:t>
            </a:r>
            <a:r>
              <a:rPr lang="en-US" sz="2000" dirty="0" smtClean="0"/>
              <a:t> as </a:t>
            </a:r>
            <a:r>
              <a:rPr lang="en-US" sz="2000" dirty="0"/>
              <a:t>part of this Standard. This standard maintains backwards compatibility </a:t>
            </a:r>
            <a:r>
              <a:rPr lang="en-US" sz="2000" b="0" dirty="0"/>
              <a:t>with IEEE Std 802.15.9-2016</a:t>
            </a:r>
            <a:r>
              <a:rPr lang="en-US" sz="2000" b="0" dirty="0" smtClean="0"/>
              <a:t>.</a:t>
            </a:r>
          </a:p>
          <a:p>
            <a:pPr indent="0">
              <a:spcBef>
                <a:spcPts val="0"/>
              </a:spcBef>
              <a:buNone/>
            </a:pPr>
            <a:r>
              <a:rPr lang="en-US" sz="2000" dirty="0" smtClean="0">
                <a:solidFill>
                  <a:srgbClr val="FF0000"/>
                </a:solidFill>
              </a:rPr>
              <a:t>Accepted except for the one word noted above</a:t>
            </a:r>
            <a:endParaRPr lang="en-US" sz="2000" dirty="0">
              <a:solidFill>
                <a:srgbClr val="FF0000"/>
              </a:solidFill>
            </a:endParaRPr>
          </a:p>
        </p:txBody>
      </p:sp>
      <p:sp>
        <p:nvSpPr>
          <p:cNvPr id="4" name="Date Placeholder 3">
            <a:extLst>
              <a:ext uri="{FF2B5EF4-FFF2-40B4-BE49-F238E27FC236}">
                <a16:creationId xmlns:a16="http://schemas.microsoft.com/office/drawing/2014/main" xmlns=""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xmlns=""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xmlns="" id="{7761E43D-6372-4E22-B0E6-2A09AEC26D4C}"/>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65607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AFFCE-659A-45E9-AC8D-84D9E4842855}"/>
              </a:ext>
            </a:extLst>
          </p:cNvPr>
          <p:cNvSpPr>
            <a:spLocks noGrp="1"/>
          </p:cNvSpPr>
          <p:nvPr>
            <p:ph type="title"/>
          </p:nvPr>
        </p:nvSpPr>
        <p:spPr/>
        <p:txBody>
          <a:bodyPr/>
          <a:lstStyle/>
          <a:p>
            <a:r>
              <a:rPr lang="en-US" sz="2800" b="0" dirty="0" smtClean="0"/>
              <a:t>802.11 Comments:</a:t>
            </a:r>
            <a:br>
              <a:rPr lang="en-US" sz="2800" b="0" dirty="0" smtClean="0"/>
            </a:br>
            <a:r>
              <a:rPr lang="en-US" sz="2800" b="0" dirty="0" smtClean="0"/>
              <a:t>802.15.9ma- </a:t>
            </a:r>
            <a:r>
              <a:rPr lang="en-US" sz="2800" b="0" dirty="0"/>
              <a:t>Standard, Transport of Key Management Protocol (KMP) </a:t>
            </a:r>
            <a:r>
              <a:rPr lang="en-US" sz="2800" b="0" dirty="0" smtClean="0"/>
              <a:t>Datagram</a:t>
            </a:r>
            <a:endParaRPr lang="en-US" sz="2800" dirty="0"/>
          </a:p>
        </p:txBody>
      </p:sp>
      <p:sp>
        <p:nvSpPr>
          <p:cNvPr id="3" name="Content Placeholder 2">
            <a:extLst>
              <a:ext uri="{FF2B5EF4-FFF2-40B4-BE49-F238E27FC236}">
                <a16:creationId xmlns:a16="http://schemas.microsoft.com/office/drawing/2014/main" xmlns=""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a:t>
            </a:r>
            <a:r>
              <a:rPr lang="en-US" sz="2000" b="0" dirty="0" smtClean="0"/>
              <a:t>. </a:t>
            </a:r>
            <a:r>
              <a:rPr lang="en-US" sz="2000" b="0" dirty="0" smtClean="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a:t>
            </a:r>
            <a:r>
              <a:rPr lang="en-US" sz="2000" b="0" dirty="0" smtClean="0"/>
              <a: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a:t>
            </a:r>
            <a:r>
              <a:rPr lang="en-US" sz="2000" b="0" dirty="0" smtClean="0"/>
              <a:t>”. </a:t>
            </a:r>
            <a:r>
              <a:rPr lang="en-US" sz="2000" b="0" dirty="0" smtClean="0">
                <a:solidFill>
                  <a:srgbClr val="FF0000"/>
                </a:solidFill>
              </a:rPr>
              <a:t>Question answered as NO. 4y is dependent on 15.9ma</a:t>
            </a:r>
            <a:endParaRPr lang="en-US" sz="2000" b="0" dirty="0"/>
          </a:p>
        </p:txBody>
      </p:sp>
      <p:sp>
        <p:nvSpPr>
          <p:cNvPr id="4" name="Date Placeholder 3">
            <a:extLst>
              <a:ext uri="{FF2B5EF4-FFF2-40B4-BE49-F238E27FC236}">
                <a16:creationId xmlns:a16="http://schemas.microsoft.com/office/drawing/2014/main" xmlns=""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xmlns=""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xmlns="" id="{D6DCE0D3-370E-4072-994B-F820785454C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353382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B7EFB4-F4EC-4180-A014-A4F09C0ED748}"/>
              </a:ext>
            </a:extLst>
          </p:cNvPr>
          <p:cNvSpPr>
            <a:spLocks noGrp="1"/>
          </p:cNvSpPr>
          <p:nvPr>
            <p:ph type="title"/>
          </p:nvPr>
        </p:nvSpPr>
        <p:spPr/>
        <p:txBody>
          <a:bodyPr/>
          <a:lstStyle/>
          <a:p>
            <a:r>
              <a:rPr lang="en-US" sz="2800" b="0" dirty="0" smtClean="0"/>
              <a:t>802.11 Comments:</a:t>
            </a:r>
            <a:br>
              <a:rPr lang="en-US" sz="2800" b="0" dirty="0" smtClean="0"/>
            </a:br>
            <a:r>
              <a:rPr lang="en-US" sz="2800" b="0" dirty="0" smtClean="0"/>
              <a:t>802.15.9ma- </a:t>
            </a:r>
            <a:r>
              <a:rPr lang="en-US" sz="2800" b="0" dirty="0"/>
              <a:t>Standard, Transport of Key Management Protocol (KMP) </a:t>
            </a:r>
            <a:r>
              <a:rPr lang="en-US" sz="2800" b="0" dirty="0" smtClean="0"/>
              <a:t>Datagram</a:t>
            </a:r>
            <a:endParaRPr lang="en-US" sz="2800" dirty="0"/>
          </a:p>
        </p:txBody>
      </p:sp>
      <p:sp>
        <p:nvSpPr>
          <p:cNvPr id="3" name="Content Placeholder 2">
            <a:extLst>
              <a:ext uri="{FF2B5EF4-FFF2-40B4-BE49-F238E27FC236}">
                <a16:creationId xmlns:a16="http://schemas.microsoft.com/office/drawing/2014/main" xmlns="" id="{8868AE19-A7A0-4A21-BDE7-A47E0AC8F9BE}"/>
              </a:ext>
            </a:extLst>
          </p:cNvPr>
          <p:cNvSpPr>
            <a:spLocks noGrp="1"/>
          </p:cNvSpPr>
          <p:nvPr>
            <p:ph idx="1"/>
          </p:nvPr>
        </p:nvSpPr>
        <p:spPr/>
        <p:txBody>
          <a:bodyPr/>
          <a:lstStyle/>
          <a:p>
            <a:r>
              <a:rPr lang="en-US" sz="2000" dirty="0"/>
              <a:t>CSD:</a:t>
            </a:r>
          </a:p>
          <a:p>
            <a:r>
              <a:rPr lang="en-US" sz="2000" dirty="0"/>
              <a:t>    Note the </a:t>
            </a:r>
            <a:r>
              <a:rPr lang="en-US" sz="2000" dirty="0" smtClean="0"/>
              <a:t>title of the CSD does not match the PAR – “802.15.9ma”. </a:t>
            </a:r>
            <a:r>
              <a:rPr lang="en-US" sz="2000" dirty="0" smtClean="0">
                <a:solidFill>
                  <a:srgbClr val="FF0000"/>
                </a:solidFill>
              </a:rPr>
              <a:t>Fixed</a:t>
            </a:r>
            <a:endParaRPr lang="en-US" sz="2000" dirty="0"/>
          </a:p>
          <a:p>
            <a:r>
              <a:rPr lang="en-US" sz="2000" dirty="0"/>
              <a:t>1.2.1 b) change IEEE 802.15.9  to “IEEE Std 802.15.9 </a:t>
            </a:r>
            <a:r>
              <a:rPr lang="en-US" sz="2000" dirty="0" smtClean="0"/>
              <a:t>“</a:t>
            </a:r>
            <a:r>
              <a:rPr lang="en-US" sz="2000" dirty="0">
                <a:solidFill>
                  <a:srgbClr val="FF0000"/>
                </a:solidFill>
              </a:rPr>
              <a:t>Fixed</a:t>
            </a:r>
            <a:endParaRPr lang="en-US" sz="2000" dirty="0"/>
          </a:p>
          <a:p>
            <a:r>
              <a:rPr lang="en-US" sz="2000" dirty="0"/>
              <a:t>1.2.3 change “</a:t>
            </a:r>
            <a:r>
              <a:rPr lang="en-GB" sz="2000" dirty="0"/>
              <a:t>802.15.4 standard” to IEEE Std 802.15.4</a:t>
            </a:r>
            <a:r>
              <a:rPr lang="en-GB" sz="2000" dirty="0" smtClean="0"/>
              <a:t>”</a:t>
            </a:r>
            <a:r>
              <a:rPr lang="en-US" sz="2000" dirty="0"/>
              <a:t> </a:t>
            </a:r>
            <a:r>
              <a:rPr lang="en-US" sz="2000" dirty="0">
                <a:solidFill>
                  <a:srgbClr val="FF0000"/>
                </a:solidFill>
              </a:rPr>
              <a:t>Fixed</a:t>
            </a:r>
            <a:endParaRPr lang="en-GB" sz="2000" dirty="0"/>
          </a:p>
          <a:p>
            <a:r>
              <a:rPr lang="en-GB" sz="2000" dirty="0"/>
              <a:t>1.2.4 change “IEEE 802.15.9 “ to “IEEE Std 802.15.9 </a:t>
            </a:r>
            <a:r>
              <a:rPr lang="en-GB" sz="2000" dirty="0" smtClean="0"/>
              <a:t>“</a:t>
            </a:r>
            <a:r>
              <a:rPr lang="en-US" sz="2000" dirty="0">
                <a:solidFill>
                  <a:srgbClr val="FF0000"/>
                </a:solidFill>
              </a:rPr>
              <a:t>Fixed</a:t>
            </a:r>
            <a:endParaRPr lang="en-GB" sz="2000" dirty="0"/>
          </a:p>
          <a:p>
            <a:r>
              <a:rPr lang="en-GB" sz="2000" dirty="0"/>
              <a:t>1.2.4 change “</a:t>
            </a:r>
            <a:r>
              <a:rPr lang="en-US" sz="2000" dirty="0"/>
              <a:t>IEEE 802.15.4y” in 2 locations to “IEEE Std 802.15.4y</a:t>
            </a:r>
            <a:r>
              <a:rPr lang="en-US" sz="2000" dirty="0"/>
              <a:t>”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a:t>
            </a:r>
            <a:r>
              <a:rPr lang="en-US" sz="2000" dirty="0" smtClean="0"/>
              <a:t>802.15.9“</a:t>
            </a:r>
            <a:r>
              <a:rPr lang="en-US" sz="2000" dirty="0">
                <a:solidFill>
                  <a:srgbClr val="FF0000"/>
                </a:solidFill>
              </a:rPr>
              <a:t>Fixed</a:t>
            </a:r>
            <a:endParaRPr lang="en-US" sz="2000" dirty="0"/>
          </a:p>
        </p:txBody>
      </p:sp>
      <p:sp>
        <p:nvSpPr>
          <p:cNvPr id="4" name="Date Placeholder 3">
            <a:extLst>
              <a:ext uri="{FF2B5EF4-FFF2-40B4-BE49-F238E27FC236}">
                <a16:creationId xmlns:a16="http://schemas.microsoft.com/office/drawing/2014/main" xmlns=""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xmlns=""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xmlns="" id="{689D3767-38B5-4177-839A-2F6D9FDBF10B}"/>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37129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Comments:</a:t>
            </a:r>
            <a:br>
              <a:rPr lang="en-US" dirty="0"/>
            </a:br>
            <a:r>
              <a:rPr lang="en-US" dirty="0" smtClean="0"/>
              <a:t>802.15.22.3 PAR Extension</a:t>
            </a:r>
            <a:endParaRPr lang="en-US" dirty="0"/>
          </a:p>
        </p:txBody>
      </p:sp>
      <p:sp>
        <p:nvSpPr>
          <p:cNvPr id="3" name="Content Placeholder 2"/>
          <p:cNvSpPr>
            <a:spLocks noGrp="1"/>
          </p:cNvSpPr>
          <p:nvPr>
            <p:ph idx="1"/>
          </p:nvPr>
        </p:nvSpPr>
        <p:spPr/>
        <p:txBody>
          <a:bodyPr/>
          <a:lstStyle/>
          <a:p>
            <a:r>
              <a:rPr lang="en-US" dirty="0" smtClean="0"/>
              <a:t>Modify dates to comply with </a:t>
            </a:r>
            <a:r>
              <a:rPr lang="en-US" dirty="0" err="1" smtClean="0"/>
              <a:t>NesCom</a:t>
            </a:r>
            <a:r>
              <a:rPr lang="en-US" dirty="0" smtClean="0"/>
              <a:t> 6 month convention.</a:t>
            </a:r>
            <a:r>
              <a:rPr lang="en-US" dirty="0" smtClean="0">
                <a:solidFill>
                  <a:srgbClr val="FF0000"/>
                </a:solidFill>
              </a:rPr>
              <a:t> Dates fixed</a:t>
            </a:r>
            <a:endParaRPr lang="en-US" dirty="0"/>
          </a:p>
        </p:txBody>
      </p:sp>
      <p:sp>
        <p:nvSpPr>
          <p:cNvPr id="4" name="Date Placeholder 3"/>
          <p:cNvSpPr>
            <a:spLocks noGrp="1"/>
          </p:cNvSpPr>
          <p:nvPr>
            <p:ph type="dt" sz="half" idx="10"/>
          </p:nvPr>
        </p:nvSpPr>
        <p:spPr/>
        <p:txBody>
          <a:bodyPr/>
          <a:lstStyle/>
          <a:p>
            <a:pPr>
              <a:defRPr/>
            </a:pPr>
            <a:r>
              <a:rPr lang="en-US" altLang="en-US" sz="1400" smtClean="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629628761"/>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263</TotalTime>
  <Words>538</Words>
  <Application>Microsoft Office PowerPoint</Application>
  <PresentationFormat>On-screen Show (4:3)</PresentationFormat>
  <Paragraphs>57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IEEE-P802_15_Rbt</vt:lpstr>
      <vt:lpstr>802.15 Response to PAR/CSD Comments  Bob Heile Chair, IEEE 802.15 </vt:lpstr>
      <vt:lpstr>802.3 Comments P802.15.9ma</vt:lpstr>
      <vt:lpstr>802.3 Comments P802.15.9ma (p.2) </vt:lpstr>
      <vt:lpstr>802.3 Comments P802.15.9ma (p.3) </vt:lpstr>
      <vt:lpstr>802.11 COMMENTS: 802.15.9ma- Standard, Transport of Key Management Protocol (KMP) Datagram</vt:lpstr>
      <vt:lpstr>802.11 Comments: 802.15.9ma- Standard, Transport of Key Management Protocol (KMP) Datagram</vt:lpstr>
      <vt:lpstr>802.11 Comments: 802.15.9ma- Standard, Transport of Key Management Protocol (KMP) Datagram</vt:lpstr>
      <vt:lpstr>802.11 Comments: 802.15.22.3 PAR Extension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679</cp:revision>
  <cp:lastPrinted>1998-02-10T13:28:06Z</cp:lastPrinted>
  <dcterms:created xsi:type="dcterms:W3CDTF">2018-03-02T09:48:16Z</dcterms:created>
  <dcterms:modified xsi:type="dcterms:W3CDTF">2019-07-17T12:31:35Z</dcterms:modified>
</cp:coreProperties>
</file>