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3" r:id="rId2"/>
    <p:sldId id="264" r:id="rId3"/>
    <p:sldId id="288" r:id="rId4"/>
    <p:sldId id="289" r:id="rId5"/>
    <p:sldId id="284" r:id="rId6"/>
    <p:sldId id="287" r:id="rId7"/>
    <p:sldId id="278" r:id="rId8"/>
    <p:sldId id="279" r:id="rId9"/>
    <p:sldId id="26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smtClean="0"/>
              <a:t>マスター タイトルの書式設定</a:t>
            </a:r>
            <a:endParaRPr lang="ja-JP" altLang="en-US" dirty="0"/>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マスター サブタイトルの書式設定</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Tree>
    <p:extLst>
      <p:ext uri="{BB962C8B-B14F-4D97-AF65-F5344CB8AC3E}">
        <p14:creationId xmlns:p14="http://schemas.microsoft.com/office/powerpoint/2010/main" val="213046332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ー 3"/>
          <p:cNvSpPr>
            <a:spLocks noGrp="1"/>
          </p:cNvSpPr>
          <p:nvPr>
            <p:ph type="dt" sz="half" idx="10"/>
          </p:nvPr>
        </p:nvSpPr>
        <p:spPr/>
        <p:txBody>
          <a:bodyPr/>
          <a:lstStyle>
            <a:lvl1pPr>
              <a:defRPr/>
            </a:lvl1p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Tree>
    <p:extLst>
      <p:ext uri="{BB962C8B-B14F-4D97-AF65-F5344CB8AC3E}">
        <p14:creationId xmlns:p14="http://schemas.microsoft.com/office/powerpoint/2010/main" val="56245339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&lt;June,2020</a:t>
            </a:r>
            <a:r>
              <a:rPr lang="en-US" altLang="ja-JP" dirty="0" smtClean="0"/>
              <a:t>&gt;</a:t>
            </a:r>
            <a:endParaRPr lang="en-US" altLang="ja-JP" dirty="0"/>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Tree>
    <p:extLst>
      <p:ext uri="{BB962C8B-B14F-4D97-AF65-F5344CB8AC3E}">
        <p14:creationId xmlns:p14="http://schemas.microsoft.com/office/powerpoint/2010/main" val="33152022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&lt;June,2020</a:t>
            </a:r>
            <a:r>
              <a:rPr lang="en-US" altLang="ja-JP" dirty="0" smtClean="0"/>
              <a:t>&gt;</a:t>
            </a:r>
            <a:endParaRPr lang="en-US" altLang="ja-JP" dirty="0"/>
          </a:p>
        </p:txBody>
      </p:sp>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Tree>
    <p:extLst>
      <p:ext uri="{BB962C8B-B14F-4D97-AF65-F5344CB8AC3E}">
        <p14:creationId xmlns:p14="http://schemas.microsoft.com/office/powerpoint/2010/main" val="7437652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コンテンツ">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322264" y="68626"/>
            <a:ext cx="7490097" cy="898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6" name="コンテンツ プレースホルダ 2"/>
          <p:cNvSpPr>
            <a:spLocks noGrp="1"/>
          </p:cNvSpPr>
          <p:nvPr>
            <p:ph idx="1" hasCustomPrompt="1"/>
          </p:nvPr>
        </p:nvSpPr>
        <p:spPr>
          <a:xfrm>
            <a:off x="322263" y="1195200"/>
            <a:ext cx="8382000" cy="1273693"/>
          </a:xfrm>
          <a:prstGeom prst="rect">
            <a:avLst/>
          </a:prstGeom>
        </p:spPr>
        <p:txBody>
          <a:bodyPr/>
          <a:lstStyle/>
          <a:p>
            <a:pPr lvl="0"/>
            <a:r>
              <a:rPr lang="ja-JP" altLang="en-US" dirty="0"/>
              <a:t>マスタ テキストの書式設定</a:t>
            </a:r>
          </a:p>
        </p:txBody>
      </p:sp>
    </p:spTree>
    <p:extLst>
      <p:ext uri="{BB962C8B-B14F-4D97-AF65-F5344CB8AC3E}">
        <p14:creationId xmlns:p14="http://schemas.microsoft.com/office/powerpoint/2010/main" val="210972613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smtClean="0"/>
              <a:t>&lt;June,2020</a:t>
            </a:r>
            <a:r>
              <a:rPr lang="en-US" altLang="ja-JP" dirty="0" smtClean="0"/>
              <a:t>&gt;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smtClean="0"/>
              <a:t>Takashi </a:t>
            </a:r>
            <a:r>
              <a:rPr lang="en-US" altLang="ja-JP" dirty="0" err="1" smtClean="0"/>
              <a:t>Kuramochi</a:t>
            </a:r>
            <a:r>
              <a:rPr lang="en-US" altLang="ja-JP" dirty="0" smtClean="0"/>
              <a:t>, LAPIS SEMICONDUCTOR </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smtClean="0"/>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a:t>
            </a:r>
            <a:r>
              <a:rPr lang="en-US" altLang="ja-JP" sz="1400" b="1" dirty="0" smtClean="0">
                <a:latin typeface="+mn-lt"/>
                <a:ea typeface="ＭＳ Ｐゴシック" charset="-128"/>
              </a:rPr>
              <a:t>802. </a:t>
            </a:r>
            <a:r>
              <a:rPr lang="en-US" altLang="ja-JP" sz="1400" b="1" dirty="0" smtClean="0">
                <a:latin typeface="+mn-lt"/>
                <a:ea typeface="ＭＳ Ｐゴシック" charset="-128"/>
              </a:rPr>
              <a:t>15-20-0160-00-0jre</a:t>
            </a:r>
            <a:endParaRPr lang="en-US" altLang="ja-JP" sz="1400" b="1" dirty="0">
              <a:latin typeface="+mn-lt"/>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0/15-20-0159-01-0jre-draft-csd-for-japanese-rate-extension.docx" TargetMode="External"/><Relationship Id="rId2" Type="http://schemas.openxmlformats.org/officeDocument/2006/relationships/hyperlink" Target="https://mentor.ieee.org/802.15/dcn/20/15-20-0158-01-0jre-draft-par-for-japanese-rate-extention.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IG JRE </a:t>
            </a:r>
            <a:r>
              <a:rPr lang="en-US" altLang="ja-JP" sz="1600" b="1" dirty="0" smtClean="0">
                <a:ea typeface="ＭＳ Ｐゴシック" charset="-128"/>
              </a:rPr>
              <a:t>Call for Comments of draft PAR/CSD]</a:t>
            </a:r>
            <a:r>
              <a:rPr lang="en-US" altLang="ja-JP" sz="1600" dirty="0">
                <a:ea typeface="ＭＳ Ｐゴシック" charset="-128"/>
              </a:rPr>
              <a:t>	</a:t>
            </a:r>
          </a:p>
          <a:p>
            <a:r>
              <a:rPr lang="en-US" altLang="ja-JP" sz="1600" b="1" dirty="0">
                <a:ea typeface="ＭＳ Ｐゴシック" charset="-128"/>
              </a:rPr>
              <a:t>Date Submitted: </a:t>
            </a:r>
            <a:r>
              <a:rPr lang="en-US" altLang="ja-JP" sz="1600" b="1" dirty="0" smtClean="0">
                <a:ea typeface="ＭＳ Ｐゴシック" charset="-128"/>
              </a:rPr>
              <a:t>[</a:t>
            </a:r>
            <a:r>
              <a:rPr lang="en-US" altLang="ja-JP" sz="1600" b="1" dirty="0" smtClean="0">
                <a:ea typeface="ＭＳ Ｐゴシック" charset="-128"/>
              </a:rPr>
              <a:t>19th </a:t>
            </a:r>
            <a:r>
              <a:rPr lang="en-US" altLang="ja-JP" sz="1600" b="1" dirty="0" smtClean="0">
                <a:ea typeface="ＭＳ Ｐゴシック" charset="-128"/>
              </a:rPr>
              <a:t>June,2020]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a:t>
            </a:r>
            <a:r>
              <a:rPr lang="en-US" altLang="ja-JP" sz="1600" b="1" dirty="0" smtClean="0">
                <a:ea typeface="ＭＳ Ｐゴシック" charset="-128"/>
              </a:rPr>
              <a:t>Takashi </a:t>
            </a:r>
            <a:r>
              <a:rPr lang="en-US" altLang="ja-JP" sz="1600" b="1" dirty="0" err="1" smtClean="0">
                <a:ea typeface="ＭＳ Ｐゴシック" charset="-128"/>
              </a:rPr>
              <a:t>Kuramochi</a:t>
            </a:r>
            <a:r>
              <a:rPr lang="en-US" altLang="ja-JP" sz="1600" dirty="0" smtClean="0">
                <a:ea typeface="ＭＳ Ｐゴシック" charset="-128"/>
              </a:rPr>
              <a:t>] </a:t>
            </a:r>
            <a:r>
              <a:rPr lang="en-US" altLang="ja-JP" sz="1600" dirty="0">
                <a:ea typeface="ＭＳ Ｐゴシック" charset="-128"/>
              </a:rPr>
              <a:t>Company </a:t>
            </a:r>
            <a:r>
              <a:rPr lang="en-US" altLang="ja-JP" sz="1600" dirty="0" smtClean="0">
                <a:ea typeface="ＭＳ Ｐゴシック" charset="-128"/>
              </a:rPr>
              <a:t>[</a:t>
            </a:r>
            <a:r>
              <a:rPr lang="en-US" altLang="ja-JP" sz="1600" b="1" dirty="0" smtClean="0">
                <a:ea typeface="ＭＳ Ｐゴシック" charset="-128"/>
              </a:rPr>
              <a:t>LAPIS </a:t>
            </a:r>
            <a:r>
              <a:rPr lang="en-US" altLang="ja-JP" sz="1600" b="1" dirty="0">
                <a:ea typeface="ＭＳ Ｐゴシック" charset="-128"/>
              </a:rPr>
              <a:t>SEMICONDUCTOR</a:t>
            </a:r>
            <a:r>
              <a:rPr lang="en-US" altLang="ja-JP" sz="1600" dirty="0">
                <a:ea typeface="ＭＳ Ｐゴシック" charset="-128"/>
              </a:rPr>
              <a:t>]</a:t>
            </a:r>
          </a:p>
          <a:p>
            <a:r>
              <a:rPr lang="en-US" altLang="ja-JP" sz="1600" dirty="0">
                <a:ea typeface="ＭＳ Ｐゴシック" charset="-128"/>
              </a:rPr>
              <a:t>Address </a:t>
            </a:r>
            <a:r>
              <a:rPr lang="en-US" altLang="ja-JP" sz="1600" dirty="0" smtClean="0">
                <a:ea typeface="ＭＳ Ｐゴシック" charset="-128"/>
              </a:rPr>
              <a:t>[</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smtClean="0">
                <a:ea typeface="ＭＳ Ｐゴシック" charset="-128"/>
              </a:rPr>
              <a:t>]</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a:t>
            </a:r>
            <a:r>
              <a:rPr lang="en-US" altLang="ja-JP" sz="1600" b="1" dirty="0"/>
              <a:t>+81-45-476-9295</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a:t>
            </a:r>
            <a:r>
              <a:rPr lang="en-US" altLang="ja-JP" sz="1600" b="1" dirty="0" smtClean="0">
                <a:ea typeface="ＭＳ Ｐゴシック" charset="-128"/>
              </a:rPr>
              <a:t>kuramochi722@dsn.lapis-semi.com</a:t>
            </a:r>
            <a:r>
              <a:rPr lang="en-US" altLang="ja-JP" sz="1600" dirty="0" smtClean="0">
                <a:ea typeface="ＭＳ Ｐゴシック" charset="-128"/>
              </a:rPr>
              <a:t>]</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r>
              <a:rPr lang="en-US" altLang="ja-JP" dirty="0">
                <a:ea typeface="ＭＳ Ｐゴシック" charset="-128"/>
              </a:rPr>
              <a:t/>
            </a:r>
            <a:br>
              <a:rPr lang="en-US" altLang="ja-JP" dirty="0">
                <a:ea typeface="ＭＳ Ｐゴシック" charset="-128"/>
              </a:rPr>
            </a:br>
            <a:r>
              <a:rPr lang="en-US" altLang="ja-JP" sz="1600" b="1" dirty="0" smtClean="0">
                <a:ea typeface="ＭＳ Ｐゴシック" charset="-128"/>
              </a:rPr>
              <a:t>Abstract</a:t>
            </a:r>
            <a:r>
              <a:rPr lang="en-US" altLang="ja-JP" sz="1600" b="1" dirty="0">
                <a:ea typeface="ＭＳ Ｐゴシック" charset="-128"/>
              </a:rPr>
              <a:t>:</a:t>
            </a:r>
            <a:r>
              <a:rPr lang="en-US" altLang="ja-JP" sz="1600" dirty="0">
                <a:ea typeface="ＭＳ Ｐゴシック" charset="-128"/>
              </a:rPr>
              <a:t>	</a:t>
            </a:r>
            <a:r>
              <a:rPr lang="en-US" altLang="ja-JP" sz="1600" dirty="0" smtClean="0">
                <a:ea typeface="ＭＳ Ｐゴシック" charset="-128"/>
              </a:rPr>
              <a:t>[</a:t>
            </a:r>
            <a:r>
              <a:rPr lang="en-US" altLang="ja-JP" sz="1600" b="1" dirty="0">
                <a:ea typeface="ＭＳ Ｐゴシック" charset="-128"/>
              </a:rPr>
              <a:t>This Call for </a:t>
            </a:r>
            <a:r>
              <a:rPr lang="en-US" altLang="ja-JP" sz="1600" b="1" dirty="0" smtClean="0">
                <a:ea typeface="ＭＳ Ｐゴシック" charset="-128"/>
              </a:rPr>
              <a:t>Comments </a:t>
            </a:r>
            <a:r>
              <a:rPr lang="en-US" altLang="ja-JP" sz="1600" b="1" dirty="0">
                <a:ea typeface="ＭＳ Ｐゴシック" charset="-128"/>
              </a:rPr>
              <a:t>solicits input </a:t>
            </a:r>
            <a:r>
              <a:rPr lang="en-US" altLang="ja-JP" sz="1600" b="1" dirty="0" smtClean="0">
                <a:ea typeface="ＭＳ Ｐゴシック" charset="-128"/>
              </a:rPr>
              <a:t>comments of the draft PAR/CSD documentation </a:t>
            </a:r>
            <a:r>
              <a:rPr lang="en-US" altLang="ja-JP" sz="1600" b="1" dirty="0">
                <a:ea typeface="ＭＳ Ｐゴシック" charset="-128"/>
              </a:rPr>
              <a:t>toward the development the amendment of the clause 20. SUN FSK PHY in IEEE </a:t>
            </a:r>
            <a:r>
              <a:rPr lang="en-US" altLang="ja-JP" sz="1600" b="1" dirty="0" err="1">
                <a:ea typeface="ＭＳ Ｐゴシック" charset="-128"/>
              </a:rPr>
              <a:t>Std</a:t>
            </a:r>
            <a:r>
              <a:rPr lang="en-US" altLang="ja-JP" sz="1600" b="1" dirty="0">
                <a:ea typeface="ＭＳ Ｐゴシック" charset="-128"/>
              </a:rPr>
              <a:t> 802.15.4™-2015 ]</a:t>
            </a:r>
            <a:r>
              <a:rPr lang="en-US" altLang="ja-JP" sz="1600" dirty="0" smtClean="0">
                <a:ea typeface="ＭＳ Ｐゴシック" charset="-128"/>
              </a:rPr>
              <a:t/>
            </a:r>
            <a:br>
              <a:rPr lang="en-US" altLang="ja-JP" sz="1600" dirty="0" smtClean="0">
                <a:ea typeface="ＭＳ Ｐゴシック" charset="-128"/>
              </a:rPr>
            </a:br>
            <a:r>
              <a:rPr lang="en-US" altLang="ja-JP" sz="1600" b="1" dirty="0" smtClean="0">
                <a:ea typeface="ＭＳ Ｐゴシック" charset="-128"/>
              </a:rPr>
              <a:t>Purpose:</a:t>
            </a:r>
            <a:r>
              <a:rPr lang="en-US" altLang="ja-JP" sz="1600" dirty="0" smtClean="0">
                <a:ea typeface="ＭＳ Ｐゴシック" charset="-128"/>
              </a:rPr>
              <a:t>	[information]</a:t>
            </a:r>
          </a:p>
          <a:p>
            <a:r>
              <a:rPr lang="en-US" altLang="ja-JP" sz="1600" b="1" dirty="0" smtClean="0">
                <a:ea typeface="ＭＳ Ｐゴシック" charset="-128"/>
              </a:rPr>
              <a:t>Notice</a:t>
            </a:r>
            <a:r>
              <a:rPr lang="en-US" altLang="ja-JP" sz="1600" b="1" dirty="0">
                <a:ea typeface="ＭＳ Ｐゴシック" charset="-128"/>
              </a:rPr>
              <a:t>:</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925695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Call for </a:t>
            </a:r>
            <a:r>
              <a:rPr lang="en-US" altLang="ja-JP" dirty="0" smtClean="0"/>
              <a:t>Comments of the draft PAR/CSD for </a:t>
            </a:r>
            <a:r>
              <a:rPr lang="en-US" altLang="ja-JP" dirty="0"/>
              <a:t/>
            </a:r>
            <a:br>
              <a:rPr lang="en-US" altLang="ja-JP" dirty="0"/>
            </a:br>
            <a:r>
              <a:rPr lang="en-US" altLang="ja-JP" dirty="0"/>
              <a:t>IG JRE(Japanese Rate Extension)</a:t>
            </a:r>
            <a:endParaRPr kumimoji="1" lang="ja-JP" altLang="en-US" dirty="0"/>
          </a:p>
        </p:txBody>
      </p:sp>
      <p:sp>
        <p:nvSpPr>
          <p:cNvPr id="2" name="日付プレースホルダー 1"/>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EED9155A-5036-44B5-A27C-97F620582CD6}" type="slidenum">
              <a:rPr lang="en-US" altLang="ja-JP" smtClean="0"/>
              <a:pPr/>
              <a:t>2</a:t>
            </a:fld>
            <a:endParaRPr lang="en-US" altLang="ja-JP" dirty="0"/>
          </a:p>
        </p:txBody>
      </p:sp>
    </p:spTree>
    <p:extLst>
      <p:ext uri="{BB962C8B-B14F-4D97-AF65-F5344CB8AC3E}">
        <p14:creationId xmlns:p14="http://schemas.microsoft.com/office/powerpoint/2010/main" val="4159759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How to insert a comment to the draft PAR/CSD</a:t>
            </a:r>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3</a:t>
            </a:fld>
            <a:endParaRPr lang="en-US" altLang="ja-JP"/>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794199"/>
            <a:ext cx="8896350" cy="23145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7" name="テキスト ボックス 6"/>
          <p:cNvSpPr txBox="1"/>
          <p:nvPr/>
        </p:nvSpPr>
        <p:spPr>
          <a:xfrm>
            <a:off x="251520" y="2060848"/>
            <a:ext cx="8752334" cy="1754326"/>
          </a:xfrm>
          <a:prstGeom prst="rect">
            <a:avLst/>
          </a:prstGeom>
          <a:noFill/>
        </p:spPr>
        <p:txBody>
          <a:bodyPr wrap="square" rtlCol="0">
            <a:spAutoFit/>
          </a:bodyPr>
          <a:lstStyle/>
          <a:p>
            <a:r>
              <a:rPr lang="en-US" altLang="ja-JP" sz="1800" b="1" dirty="0">
                <a:latin typeface="Meiryo UI" panose="020B0604030504040204" pitchFamily="50" charset="-128"/>
                <a:ea typeface="Meiryo UI" panose="020B0604030504040204" pitchFamily="50" charset="-128"/>
              </a:rPr>
              <a:t>Insert a comment</a:t>
            </a:r>
          </a:p>
          <a:p>
            <a:pPr marL="342900" indent="-342900">
              <a:buFont typeface="+mj-lt"/>
              <a:buAutoNum type="arabicPeriod"/>
            </a:pPr>
            <a:r>
              <a:rPr lang="en-US" altLang="ja-JP" sz="1800" dirty="0">
                <a:latin typeface="Meiryo UI" panose="020B0604030504040204" pitchFamily="50" charset="-128"/>
                <a:ea typeface="Meiryo UI" panose="020B0604030504040204" pitchFamily="50" charset="-128"/>
              </a:rPr>
              <a:t>Select the text you want to comment on, or click at the end of the text.</a:t>
            </a:r>
          </a:p>
          <a:p>
            <a:pPr marL="342900" indent="-342900">
              <a:buFont typeface="+mj-lt"/>
              <a:buAutoNum type="arabicPeriod"/>
            </a:pPr>
            <a:r>
              <a:rPr lang="en-US" altLang="ja-JP" sz="1800" dirty="0">
                <a:latin typeface="Meiryo UI" panose="020B0604030504040204" pitchFamily="50" charset="-128"/>
                <a:ea typeface="Meiryo UI" panose="020B0604030504040204" pitchFamily="50" charset="-128"/>
              </a:rPr>
              <a:t>On the </a:t>
            </a:r>
            <a:r>
              <a:rPr lang="en-US" altLang="ja-JP" sz="1800" b="1" dirty="0">
                <a:latin typeface="Meiryo UI" panose="020B0604030504040204" pitchFamily="50" charset="-128"/>
                <a:ea typeface="Meiryo UI" panose="020B0604030504040204" pitchFamily="50" charset="-128"/>
              </a:rPr>
              <a:t>Review</a:t>
            </a:r>
            <a:r>
              <a:rPr lang="en-US" altLang="ja-JP" sz="1800" dirty="0">
                <a:latin typeface="Meiryo UI" panose="020B0604030504040204" pitchFamily="50" charset="-128"/>
                <a:ea typeface="Meiryo UI" panose="020B0604030504040204" pitchFamily="50" charset="-128"/>
              </a:rPr>
              <a:t> tab, click </a:t>
            </a:r>
            <a:r>
              <a:rPr lang="en-US" altLang="ja-JP" sz="1800" b="1" dirty="0">
                <a:latin typeface="Meiryo UI" panose="020B0604030504040204" pitchFamily="50" charset="-128"/>
                <a:ea typeface="Meiryo UI" panose="020B0604030504040204" pitchFamily="50" charset="-128"/>
              </a:rPr>
              <a:t>New Comment</a:t>
            </a:r>
            <a:r>
              <a:rPr lang="en-US" altLang="ja-JP" sz="1800" dirty="0">
                <a:latin typeface="Meiryo UI" panose="020B0604030504040204" pitchFamily="50" charset="-128"/>
                <a:ea typeface="Meiryo UI" panose="020B0604030504040204" pitchFamily="50" charset="-128"/>
              </a:rPr>
              <a:t>.</a:t>
            </a:r>
          </a:p>
          <a:p>
            <a:pPr marL="342900" indent="-342900">
              <a:buFont typeface="+mj-lt"/>
              <a:buAutoNum type="arabicPeriod"/>
            </a:pPr>
            <a:r>
              <a:rPr lang="en-US" altLang="ja-JP" sz="1800" dirty="0">
                <a:latin typeface="Meiryo UI" panose="020B0604030504040204" pitchFamily="50" charset="-128"/>
                <a:ea typeface="Meiryo UI" panose="020B0604030504040204" pitchFamily="50" charset="-128"/>
              </a:rPr>
              <a:t>Type your comment. Word shows your comment in a balloon in the document's margin.</a:t>
            </a:r>
          </a:p>
          <a:p>
            <a:pPr marL="342900" indent="-342900">
              <a:buFont typeface="+mj-lt"/>
              <a:buAutoNum type="arabicPeriod"/>
            </a:pPr>
            <a:endParaRPr kumimoji="1" lang="ja-JP" altLang="en-US" sz="18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241695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Draft PAR/CSD</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Draft PAR is </a:t>
            </a:r>
            <a:r>
              <a:rPr lang="en-US" altLang="ja-JP" dirty="0"/>
              <a:t>available here</a:t>
            </a:r>
            <a:br>
              <a:rPr lang="en-US" altLang="ja-JP" dirty="0"/>
            </a:br>
            <a:r>
              <a:rPr lang="en-US" altLang="ja-JP" dirty="0" smtClean="0">
                <a:hlinkClick r:id="rId2"/>
              </a:rPr>
              <a:t>https</a:t>
            </a:r>
            <a:r>
              <a:rPr lang="en-US" altLang="ja-JP" dirty="0">
                <a:hlinkClick r:id="rId2"/>
              </a:rPr>
              <a:t>://</a:t>
            </a:r>
            <a:r>
              <a:rPr lang="en-US" altLang="ja-JP" dirty="0" smtClean="0">
                <a:hlinkClick r:id="rId2"/>
              </a:rPr>
              <a:t>mentor.ieee.org/802.15/dcn/20/15-20-0158-01-0jre-draft-par-for-japanese-rate-extention.docx</a:t>
            </a:r>
            <a:endParaRPr lang="en-US" altLang="ja-JP" dirty="0" smtClean="0"/>
          </a:p>
          <a:p>
            <a:endParaRPr lang="en-US" altLang="ja-JP" dirty="0"/>
          </a:p>
          <a:p>
            <a:r>
              <a:rPr kumimoji="1" lang="en-US" altLang="ja-JP" dirty="0" smtClean="0"/>
              <a:t>Draft CSD is </a:t>
            </a:r>
            <a:r>
              <a:rPr lang="en-US" altLang="ja-JP" dirty="0"/>
              <a:t>available here</a:t>
            </a:r>
            <a:br>
              <a:rPr lang="en-US" altLang="ja-JP" dirty="0"/>
            </a:br>
            <a:r>
              <a:rPr lang="en-US" altLang="ja-JP" dirty="0">
                <a:hlinkClick r:id="rId3"/>
              </a:rPr>
              <a:t>https://</a:t>
            </a:r>
            <a:r>
              <a:rPr lang="en-US" altLang="ja-JP" dirty="0" smtClean="0">
                <a:hlinkClick r:id="rId3"/>
              </a:rPr>
              <a:t>mentor.ieee.org/802.15/dcn/20/15-20-0159-01-0jre-draft-csd-for-japanese-rate-extension.docx</a:t>
            </a:r>
            <a:endParaRPr lang="en-US" altLang="ja-JP" dirty="0" smtClean="0"/>
          </a:p>
          <a:p>
            <a:endParaRPr kumimoji="1" lang="ja-JP" altLang="en-US" dirty="0"/>
          </a:p>
        </p:txBody>
      </p:sp>
      <p:sp>
        <p:nvSpPr>
          <p:cNvPr id="4" name="日付プレースホルダー 3"/>
          <p:cNvSpPr>
            <a:spLocks noGrp="1"/>
          </p:cNvSpPr>
          <p:nvPr>
            <p:ph type="dt" sz="half" idx="10"/>
          </p:nvPr>
        </p:nvSpPr>
        <p:spPr/>
        <p:txBody>
          <a:bodyPr/>
          <a:lstStyle/>
          <a:p>
            <a:r>
              <a:rPr lang="en-US" altLang="ja-JP"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4</a:t>
            </a:fld>
            <a:endParaRPr lang="en-US" altLang="ja-JP"/>
          </a:p>
        </p:txBody>
      </p:sp>
    </p:spTree>
    <p:extLst>
      <p:ext uri="{BB962C8B-B14F-4D97-AF65-F5344CB8AC3E}">
        <p14:creationId xmlns:p14="http://schemas.microsoft.com/office/powerpoint/2010/main" val="363468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steps</a:t>
            </a:r>
            <a:endParaRPr kumimoji="1" lang="ja-JP" altLang="en-US" dirty="0"/>
          </a:p>
        </p:txBody>
      </p:sp>
      <p:sp>
        <p:nvSpPr>
          <p:cNvPr id="3" name="コンテンツ プレースホルダー 2"/>
          <p:cNvSpPr>
            <a:spLocks noGrp="1"/>
          </p:cNvSpPr>
          <p:nvPr>
            <p:ph idx="1"/>
          </p:nvPr>
        </p:nvSpPr>
        <p:spPr>
          <a:xfrm>
            <a:off x="323528" y="1981200"/>
            <a:ext cx="8712968" cy="4114800"/>
          </a:xfrm>
        </p:spPr>
        <p:txBody>
          <a:bodyPr/>
          <a:lstStyle/>
          <a:p>
            <a:endParaRPr lang="en-US" altLang="ja-JP" sz="2400" b="1" dirty="0"/>
          </a:p>
          <a:p>
            <a:r>
              <a:rPr lang="en-US" altLang="ja-JP" sz="2400" b="1" dirty="0" smtClean="0"/>
              <a:t>Call for Comments for draft PAR/CSD(until June 30</a:t>
            </a:r>
            <a:r>
              <a:rPr lang="en-US" altLang="ja-JP" sz="2400" b="1" baseline="30000" dirty="0" smtClean="0"/>
              <a:t>th</a:t>
            </a:r>
            <a:r>
              <a:rPr lang="en-US" altLang="ja-JP" sz="2400" b="1" dirty="0" smtClean="0"/>
              <a:t>)</a:t>
            </a:r>
          </a:p>
          <a:p>
            <a:r>
              <a:rPr lang="en-US" altLang="ja-JP" sz="2400" b="1" dirty="0" smtClean="0"/>
              <a:t>Comment resolution</a:t>
            </a:r>
            <a:r>
              <a:rPr kumimoji="1" lang="en-US" altLang="ja-JP" sz="2400" b="1" dirty="0" smtClean="0"/>
              <a:t> PAR/CSD on next JRE Meeting</a:t>
            </a:r>
            <a:br>
              <a:rPr kumimoji="1" lang="en-US" altLang="ja-JP" sz="2400" b="1" dirty="0" smtClean="0"/>
            </a:br>
            <a:r>
              <a:rPr lang="en-US" altLang="ja-JP" sz="2400" b="1" dirty="0" smtClean="0"/>
              <a:t>(JST July 3</a:t>
            </a:r>
            <a:r>
              <a:rPr lang="en-US" altLang="ja-JP" sz="2400" b="1" baseline="30000" dirty="0" smtClean="0"/>
              <a:t>rd</a:t>
            </a:r>
            <a:r>
              <a:rPr lang="en-US" altLang="ja-JP" sz="2400" b="1" dirty="0" smtClean="0"/>
              <a:t> </a:t>
            </a:r>
            <a:r>
              <a:rPr lang="en-US" altLang="ja-JP" sz="2400" b="1" dirty="0" smtClean="0"/>
              <a:t>7:00, see Slide 7 for your time)</a:t>
            </a:r>
            <a:endParaRPr lang="en-US" altLang="ja-JP" sz="2400" b="1" dirty="0" smtClean="0"/>
          </a:p>
          <a:p>
            <a:r>
              <a:rPr lang="en-US" altLang="ja-JP" sz="2400" b="1" dirty="0"/>
              <a:t>PAR/CSD </a:t>
            </a:r>
            <a:r>
              <a:rPr lang="en-US" altLang="ja-JP" sz="2400" b="1" dirty="0" smtClean="0"/>
              <a:t>submission at July plenary</a:t>
            </a:r>
            <a:r>
              <a:rPr lang="en-US" altLang="ja-JP" sz="2400" b="1" dirty="0"/>
              <a:t>(July 10- July 23</a:t>
            </a:r>
            <a:r>
              <a:rPr lang="en-US" altLang="ja-JP" sz="2400" b="1" dirty="0" smtClean="0"/>
              <a:t>)</a:t>
            </a:r>
          </a:p>
          <a:p>
            <a:endParaRPr lang="en-US" altLang="ja-JP" sz="2400" b="1" dirty="0"/>
          </a:p>
          <a:p>
            <a:endParaRPr kumimoji="1" lang="en-US" altLang="ja-JP" sz="2400" b="1" dirty="0" smtClean="0"/>
          </a:p>
          <a:p>
            <a:pPr marL="0" indent="0">
              <a:buNone/>
            </a:pPr>
            <a:r>
              <a:rPr lang="en-US" altLang="ja-JP" sz="2400" b="1" dirty="0"/>
              <a:t> </a:t>
            </a:r>
            <a:r>
              <a:rPr lang="en-US" altLang="ja-JP" sz="2400" b="1" dirty="0" smtClean="0"/>
              <a:t>    </a:t>
            </a:r>
            <a:endParaRPr kumimoji="1" lang="en-US" altLang="ja-JP" sz="2400" b="1" dirty="0" smtClean="0"/>
          </a:p>
          <a:p>
            <a:endParaRPr lang="en-US" altLang="ja-JP" sz="2400" b="1" dirty="0"/>
          </a:p>
          <a:p>
            <a:pPr marL="0" indent="0">
              <a:buNone/>
            </a:pPr>
            <a:endParaRPr kumimoji="1" lang="en-US" altLang="ja-JP" sz="2400" b="1" dirty="0" smtClean="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A6DDE607-0C69-4706-A6D7-4AC89CFAEDDB}" type="slidenum">
              <a:rPr lang="en-US" altLang="ja-JP" smtClean="0"/>
              <a:pPr/>
              <a:t>5</a:t>
            </a:fld>
            <a:endParaRPr lang="en-US" altLang="ja-JP" dirty="0"/>
          </a:p>
        </p:txBody>
      </p:sp>
    </p:spTree>
    <p:extLst>
      <p:ext uri="{BB962C8B-B14F-4D97-AF65-F5344CB8AC3E}">
        <p14:creationId xmlns:p14="http://schemas.microsoft.com/office/powerpoint/2010/main" val="35697249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2264" y="441813"/>
            <a:ext cx="7490097" cy="898955"/>
          </a:xfrm>
        </p:spPr>
        <p:txBody>
          <a:bodyPr/>
          <a:lstStyle/>
          <a:p>
            <a:r>
              <a:rPr kumimoji="1" lang="en-US" altLang="ja-JP" sz="2400" dirty="0" smtClean="0"/>
              <a:t>Schedule for IG JRE (Japanese Rate Extension)</a:t>
            </a:r>
            <a:endParaRPr kumimoji="1" lang="ja-JP" altLang="en-US" sz="2400" dirty="0"/>
          </a:p>
        </p:txBody>
      </p:sp>
      <p:graphicFrame>
        <p:nvGraphicFramePr>
          <p:cNvPr id="5" name="表 4"/>
          <p:cNvGraphicFramePr>
            <a:graphicFrameLocks noGrp="1"/>
          </p:cNvGraphicFramePr>
          <p:nvPr>
            <p:extLst>
              <p:ext uri="{D42A27DB-BD31-4B8C-83A1-F6EECF244321}">
                <p14:modId xmlns:p14="http://schemas.microsoft.com/office/powerpoint/2010/main" val="3085239734"/>
              </p:ext>
            </p:extLst>
          </p:nvPr>
        </p:nvGraphicFramePr>
        <p:xfrm>
          <a:off x="1043608" y="1196752"/>
          <a:ext cx="6840764" cy="5235929"/>
        </p:xfrm>
        <a:graphic>
          <a:graphicData uri="http://schemas.openxmlformats.org/drawingml/2006/table">
            <a:tbl>
              <a:tblPr firstRow="1" bandRow="1">
                <a:tableStyleId>{5940675A-B579-460E-94D1-54222C63F5DA}</a:tableStyleId>
              </a:tblPr>
              <a:tblGrid>
                <a:gridCol w="977252"/>
                <a:gridCol w="977252"/>
                <a:gridCol w="977252"/>
                <a:gridCol w="977252"/>
                <a:gridCol w="977252"/>
                <a:gridCol w="977252"/>
                <a:gridCol w="977252"/>
              </a:tblGrid>
              <a:tr h="646019">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21</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22</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23</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24</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25</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26</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27</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650125">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403105">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28</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29</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dirty="0" smtClean="0">
                          <a:latin typeface="Meiryo UI" panose="020B0604030504040204" pitchFamily="50" charset="-128"/>
                          <a:ea typeface="Meiryo UI" panose="020B0604030504040204" pitchFamily="50" charset="-128"/>
                        </a:rPr>
                        <a:t>June</a:t>
                      </a:r>
                      <a:r>
                        <a:rPr kumimoji="1" lang="en-US" altLang="ja-JP" sz="1600" baseline="0" dirty="0" smtClean="0">
                          <a:latin typeface="Meiryo UI" panose="020B0604030504040204" pitchFamily="50" charset="-128"/>
                          <a:ea typeface="Meiryo UI" panose="020B0604030504040204" pitchFamily="50" charset="-128"/>
                        </a:rPr>
                        <a:t> 30</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FF00FF"/>
                    </a:solid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1</a:t>
                      </a:r>
                      <a:endParaRPr kumimoji="1" lang="ja-JP" altLang="en-US" sz="1600"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2</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3</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4</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648072">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FF00FF"/>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393520">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05</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06</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07</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08</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09</a:t>
                      </a:r>
                      <a:endParaRPr kumimoji="1" lang="ja-JP" altLang="en-US" sz="1600" dirty="0">
                        <a:latin typeface="Meiryo UI" panose="020B0604030504040204" pitchFamily="50" charset="-128"/>
                        <a:ea typeface="Meiryo UI" panose="020B0604030504040204" pitchFamily="50" charset="-128"/>
                      </a:endParaRPr>
                    </a:p>
                  </a:txBody>
                  <a:tcPr marT="60960" marB="60960"/>
                </a:tc>
                <a:tc>
                  <a:txBody>
                    <a:bodyPr/>
                    <a:lstStyle/>
                    <a:p>
                      <a:r>
                        <a:rPr kumimoji="1" lang="en-US" altLang="ja-JP" sz="1600" baseline="0" dirty="0" smtClean="0">
                          <a:latin typeface="Meiryo UI" panose="020B0604030504040204" pitchFamily="50" charset="-128"/>
                          <a:ea typeface="Meiryo UI" panose="020B0604030504040204" pitchFamily="50" charset="-128"/>
                        </a:rPr>
                        <a:t>July 10</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11</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637944">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latin typeface="Meiryo UI" panose="020B0604030504040204" pitchFamily="50" charset="-128"/>
                          <a:ea typeface="Meiryo UI" panose="020B0604030504040204" pitchFamily="50" charset="-128"/>
                        </a:rPr>
                        <a:t>Opening plenary</a:t>
                      </a:r>
                      <a:endParaRPr kumimoji="1" lang="ja-JP" altLang="en-US" sz="1100" b="1" dirty="0" smtClean="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393520">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12</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13</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14</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15</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16</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17</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18</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535052">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393520">
                <a:tc>
                  <a:txBody>
                    <a:bodyPr/>
                    <a:lstStyle/>
                    <a:p>
                      <a:r>
                        <a:rPr kumimoji="1" lang="en-US" altLang="ja-JP" sz="1600" dirty="0" smtClean="0">
                          <a:latin typeface="Meiryo UI" panose="020B0604030504040204" pitchFamily="50" charset="-128"/>
                          <a:ea typeface="Meiryo UI" panose="020B0604030504040204" pitchFamily="50" charset="-128"/>
                        </a:rPr>
                        <a:t>July</a:t>
                      </a:r>
                      <a:r>
                        <a:rPr kumimoji="1" lang="en-US" altLang="ja-JP" sz="1600" baseline="0" dirty="0" smtClean="0">
                          <a:latin typeface="Meiryo UI" panose="020B0604030504040204" pitchFamily="50" charset="-128"/>
                          <a:ea typeface="Meiryo UI" panose="020B0604030504040204" pitchFamily="50" charset="-128"/>
                        </a:rPr>
                        <a:t> 19</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20</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21</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22</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23</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24</a:t>
                      </a:r>
                      <a:endParaRPr kumimoji="1" lang="ja-JP" altLang="en-US" sz="160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600" baseline="0" dirty="0" smtClean="0">
                          <a:latin typeface="Meiryo UI" panose="020B0604030504040204" pitchFamily="50" charset="-128"/>
                          <a:ea typeface="Meiryo UI" panose="020B0604030504040204" pitchFamily="50" charset="-128"/>
                        </a:rPr>
                        <a:t>July 25</a:t>
                      </a:r>
                      <a:endParaRPr kumimoji="1" lang="ja-JP" altLang="en-US" sz="160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r h="535052">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smtClean="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smtClean="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1200" b="1" dirty="0" smtClean="0">
                          <a:latin typeface="Meiryo UI" panose="020B0604030504040204" pitchFamily="50" charset="-128"/>
                          <a:ea typeface="Meiryo UI" panose="020B0604030504040204" pitchFamily="50" charset="-128"/>
                        </a:rPr>
                        <a:t>Closing plenary</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marT="60960" marB="60960">
                    <a:solidFill>
                      <a:schemeClr val="bg2">
                        <a:lumMod val="20000"/>
                        <a:lumOff val="80000"/>
                      </a:schemeClr>
                    </a:solidFill>
                  </a:tcPr>
                </a:tc>
              </a:tr>
            </a:tbl>
          </a:graphicData>
        </a:graphic>
      </p:graphicFrame>
      <p:cxnSp>
        <p:nvCxnSpPr>
          <p:cNvPr id="8" name="直線矢印コネクタ 7"/>
          <p:cNvCxnSpPr/>
          <p:nvPr/>
        </p:nvCxnSpPr>
        <p:spPr bwMode="auto">
          <a:xfrm>
            <a:off x="4932040" y="3284984"/>
            <a:ext cx="1944216"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矢印コネクタ 26"/>
          <p:cNvCxnSpPr/>
          <p:nvPr/>
        </p:nvCxnSpPr>
        <p:spPr bwMode="auto">
          <a:xfrm>
            <a:off x="2051720" y="5373216"/>
            <a:ext cx="4824536"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矢印コネクタ 28"/>
          <p:cNvCxnSpPr/>
          <p:nvPr/>
        </p:nvCxnSpPr>
        <p:spPr bwMode="auto">
          <a:xfrm>
            <a:off x="2051720" y="6237312"/>
            <a:ext cx="3816424" cy="0"/>
          </a:xfrm>
          <a:prstGeom prst="straightConnector1">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テキスト ボックス 29"/>
          <p:cNvSpPr txBox="1"/>
          <p:nvPr/>
        </p:nvSpPr>
        <p:spPr>
          <a:xfrm>
            <a:off x="3219353" y="5085184"/>
            <a:ext cx="2088232" cy="288032"/>
          </a:xfrm>
          <a:prstGeom prst="rect">
            <a:avLst/>
          </a:prstGeom>
          <a:noFill/>
        </p:spPr>
        <p:txBody>
          <a:bodyPr wrap="square" rtlCol="0">
            <a:spAutoFit/>
          </a:bodyPr>
          <a:lstStyle/>
          <a:p>
            <a:pPr algn="ctr"/>
            <a:r>
              <a:rPr kumimoji="1" lang="en-US" altLang="ja-JP" b="1" dirty="0" smtClean="0">
                <a:solidFill>
                  <a:srgbClr val="FF0000"/>
                </a:solidFill>
                <a:latin typeface="Meiryo UI" panose="020B0604030504040204" pitchFamily="50" charset="-128"/>
                <a:ea typeface="Meiryo UI" panose="020B0604030504040204" pitchFamily="50" charset="-128"/>
              </a:rPr>
              <a:t>July Plenary</a:t>
            </a:r>
            <a:endParaRPr kumimoji="1" lang="ja-JP" altLang="en-US" b="1" dirty="0">
              <a:solidFill>
                <a:srgbClr val="FF0000"/>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3219353" y="5949280"/>
            <a:ext cx="2088232" cy="288032"/>
          </a:xfrm>
          <a:prstGeom prst="rect">
            <a:avLst/>
          </a:prstGeom>
          <a:noFill/>
        </p:spPr>
        <p:txBody>
          <a:bodyPr wrap="square" rtlCol="0">
            <a:spAutoFit/>
          </a:bodyPr>
          <a:lstStyle/>
          <a:p>
            <a:pPr algn="ctr"/>
            <a:r>
              <a:rPr kumimoji="1" lang="en-US" altLang="ja-JP" b="1" dirty="0" smtClean="0">
                <a:solidFill>
                  <a:srgbClr val="FF0000"/>
                </a:solidFill>
                <a:latin typeface="Meiryo UI" panose="020B0604030504040204" pitchFamily="50" charset="-128"/>
                <a:ea typeface="Meiryo UI" panose="020B0604030504040204" pitchFamily="50" charset="-128"/>
              </a:rPr>
              <a:t>July Plenary</a:t>
            </a:r>
            <a:endParaRPr kumimoji="1" lang="ja-JP" altLang="en-US" b="1" dirty="0">
              <a:solidFill>
                <a:srgbClr val="FF0000"/>
              </a:solidFill>
              <a:latin typeface="Meiryo UI" panose="020B0604030504040204" pitchFamily="50" charset="-128"/>
              <a:ea typeface="Meiryo UI" panose="020B0604030504040204" pitchFamily="50" charset="-128"/>
            </a:endParaRPr>
          </a:p>
        </p:txBody>
      </p:sp>
      <p:cxnSp>
        <p:nvCxnSpPr>
          <p:cNvPr id="32" name="直線矢印コネクタ 31"/>
          <p:cNvCxnSpPr/>
          <p:nvPr/>
        </p:nvCxnSpPr>
        <p:spPr bwMode="auto">
          <a:xfrm>
            <a:off x="1043608" y="2265839"/>
            <a:ext cx="6822758" cy="0"/>
          </a:xfrm>
          <a:prstGeom prst="straightConnector1">
            <a:avLst/>
          </a:prstGeom>
          <a:solidFill>
            <a:schemeClr val="accent1"/>
          </a:solidFill>
          <a:ln w="12700" cap="flat" cmpd="sng" algn="ctr">
            <a:solidFill>
              <a:schemeClr val="tx1"/>
            </a:solidFill>
            <a:prstDash val="solid"/>
            <a:round/>
            <a:headEnd type="arrow"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テキスト ボックス 32"/>
          <p:cNvSpPr txBox="1"/>
          <p:nvPr/>
        </p:nvSpPr>
        <p:spPr>
          <a:xfrm>
            <a:off x="2411760" y="1988840"/>
            <a:ext cx="3672408" cy="276999"/>
          </a:xfrm>
          <a:prstGeom prst="rect">
            <a:avLst/>
          </a:prstGeom>
          <a:noFill/>
        </p:spPr>
        <p:txBody>
          <a:bodyPr wrap="square" rtlCol="0">
            <a:spAutoFit/>
          </a:bodyPr>
          <a:lstStyle/>
          <a:p>
            <a:pPr algn="ctr"/>
            <a:r>
              <a:rPr kumimoji="1" lang="en-US" altLang="ja-JP" b="1" dirty="0" smtClean="0">
                <a:solidFill>
                  <a:srgbClr val="FF0000"/>
                </a:solidFill>
                <a:latin typeface="Meiryo UI" panose="020B0604030504040204" pitchFamily="50" charset="-128"/>
                <a:ea typeface="Meiryo UI" panose="020B0604030504040204" pitchFamily="50" charset="-128"/>
              </a:rPr>
              <a:t>Call for comments of PAR/CSD</a:t>
            </a:r>
            <a:endParaRPr kumimoji="1" lang="ja-JP" altLang="en-US" b="1" dirty="0">
              <a:solidFill>
                <a:srgbClr val="FF0000"/>
              </a:solidFill>
              <a:latin typeface="Meiryo UI" panose="020B0604030504040204" pitchFamily="50" charset="-128"/>
              <a:ea typeface="Meiryo UI" panose="020B0604030504040204" pitchFamily="50" charset="-128"/>
            </a:endParaRPr>
          </a:p>
        </p:txBody>
      </p:sp>
      <p:cxnSp>
        <p:nvCxnSpPr>
          <p:cNvPr id="34" name="直線矢印コネクタ 33"/>
          <p:cNvCxnSpPr/>
          <p:nvPr/>
        </p:nvCxnSpPr>
        <p:spPr bwMode="auto">
          <a:xfrm>
            <a:off x="1115616" y="3284984"/>
            <a:ext cx="1872208" cy="0"/>
          </a:xfrm>
          <a:prstGeom prst="straightConnector1">
            <a:avLst/>
          </a:prstGeom>
          <a:solidFill>
            <a:schemeClr val="accent1"/>
          </a:solidFill>
          <a:ln w="12700" cap="flat" cmpd="sng" algn="ctr">
            <a:solidFill>
              <a:schemeClr val="tx1"/>
            </a:solidFill>
            <a:prstDash val="solid"/>
            <a:round/>
            <a:headEnd type="none"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テキスト ボックス 20"/>
          <p:cNvSpPr txBox="1"/>
          <p:nvPr/>
        </p:nvSpPr>
        <p:spPr>
          <a:xfrm>
            <a:off x="4962061" y="2823319"/>
            <a:ext cx="2088232" cy="461665"/>
          </a:xfrm>
          <a:prstGeom prst="rect">
            <a:avLst/>
          </a:prstGeom>
          <a:noFill/>
        </p:spPr>
        <p:txBody>
          <a:bodyPr wrap="square" rtlCol="0">
            <a:spAutoFit/>
          </a:bodyPr>
          <a:lstStyle/>
          <a:p>
            <a:pPr algn="ctr"/>
            <a:r>
              <a:rPr kumimoji="1" lang="en-US" altLang="ja-JP" b="1" dirty="0" smtClean="0">
                <a:solidFill>
                  <a:srgbClr val="FF0000"/>
                </a:solidFill>
                <a:latin typeface="Meiryo UI" panose="020B0604030504040204" pitchFamily="50" charset="-128"/>
                <a:ea typeface="Meiryo UI" panose="020B0604030504040204" pitchFamily="50" charset="-128"/>
              </a:rPr>
              <a:t>JRE Meeting</a:t>
            </a:r>
          </a:p>
          <a:p>
            <a:pPr algn="ctr"/>
            <a:r>
              <a:rPr kumimoji="1" lang="en-US" altLang="ja-JP" b="1" dirty="0" smtClean="0">
                <a:solidFill>
                  <a:srgbClr val="FF0000"/>
                </a:solidFill>
                <a:latin typeface="Meiryo UI" panose="020B0604030504040204" pitchFamily="50" charset="-128"/>
                <a:ea typeface="Meiryo UI" panose="020B0604030504040204" pitchFamily="50" charset="-128"/>
              </a:rPr>
              <a:t>(See next page)</a:t>
            </a:r>
            <a:endParaRPr kumimoji="1" lang="ja-JP" altLang="en-US" b="1" dirty="0">
              <a:solidFill>
                <a:srgbClr val="FF0000"/>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2411760" y="2867811"/>
            <a:ext cx="2088232" cy="646331"/>
          </a:xfrm>
          <a:prstGeom prst="rect">
            <a:avLst/>
          </a:prstGeom>
          <a:noFill/>
        </p:spPr>
        <p:txBody>
          <a:bodyPr wrap="square" rtlCol="0">
            <a:spAutoFit/>
          </a:bodyPr>
          <a:lstStyle/>
          <a:p>
            <a:pPr algn="ctr"/>
            <a:r>
              <a:rPr kumimoji="1" lang="en-US" altLang="ja-JP" b="1" dirty="0" smtClean="0">
                <a:solidFill>
                  <a:schemeClr val="bg1"/>
                </a:solidFill>
                <a:latin typeface="Meiryo UI" panose="020B0604030504040204" pitchFamily="50" charset="-128"/>
                <a:ea typeface="Meiryo UI" panose="020B0604030504040204" pitchFamily="50" charset="-128"/>
              </a:rPr>
              <a:t>Dead line</a:t>
            </a:r>
          </a:p>
          <a:p>
            <a:pPr algn="ctr"/>
            <a:r>
              <a:rPr kumimoji="1" lang="en-US" altLang="ja-JP" b="1" dirty="0">
                <a:solidFill>
                  <a:schemeClr val="bg1"/>
                </a:solidFill>
                <a:latin typeface="Meiryo UI" panose="020B0604030504040204" pitchFamily="50" charset="-128"/>
                <a:ea typeface="Meiryo UI" panose="020B0604030504040204" pitchFamily="50" charset="-128"/>
              </a:rPr>
              <a:t> </a:t>
            </a:r>
            <a:r>
              <a:rPr kumimoji="1" lang="en-US" altLang="ja-JP" b="1" dirty="0" smtClean="0">
                <a:solidFill>
                  <a:schemeClr val="bg1"/>
                </a:solidFill>
                <a:latin typeface="Meiryo UI" panose="020B0604030504040204" pitchFamily="50" charset="-128"/>
                <a:ea typeface="Meiryo UI" panose="020B0604030504040204" pitchFamily="50" charset="-128"/>
              </a:rPr>
              <a:t>of Call for </a:t>
            </a:r>
          </a:p>
          <a:p>
            <a:pPr algn="ctr"/>
            <a:r>
              <a:rPr kumimoji="1" lang="en-US" altLang="ja-JP" b="1" dirty="0" smtClean="0">
                <a:solidFill>
                  <a:schemeClr val="bg1"/>
                </a:solidFill>
                <a:latin typeface="Meiryo UI" panose="020B0604030504040204" pitchFamily="50" charset="-128"/>
                <a:ea typeface="Meiryo UI" panose="020B0604030504040204" pitchFamily="50" charset="-128"/>
              </a:rPr>
              <a:t>Comments</a:t>
            </a:r>
            <a:endParaRPr kumimoji="1" lang="ja-JP" altLang="en-US" b="1" dirty="0">
              <a:solidFill>
                <a:schemeClr val="bg1"/>
              </a:solidFill>
              <a:latin typeface="Meiryo UI" panose="020B0604030504040204" pitchFamily="50" charset="-128"/>
              <a:ea typeface="Meiryo UI" panose="020B0604030504040204" pitchFamily="50" charset="-128"/>
            </a:endParaRPr>
          </a:p>
        </p:txBody>
      </p:sp>
      <p:sp>
        <p:nvSpPr>
          <p:cNvPr id="14" name="スライド番号プレースホルダー 5"/>
          <p:cNvSpPr txBox="1">
            <a:spLocks/>
          </p:cNvSpPr>
          <p:nvPr/>
        </p:nvSpPr>
        <p:spPr>
          <a:xfrm>
            <a:off x="3959932" y="6475412"/>
            <a:ext cx="1116124"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latin typeface="+mn-lt"/>
              </a:rPr>
              <a:t>Slide </a:t>
            </a:r>
            <a:fld id="{A6DDE607-0C69-4706-A6D7-4AC89CFAEDDB}" type="slidenum">
              <a:rPr lang="en-US" altLang="ja-JP" smtClean="0">
                <a:latin typeface="+mn-lt"/>
              </a:rPr>
              <a:pPr/>
              <a:t>6</a:t>
            </a:fld>
            <a:endParaRPr lang="en-US" altLang="ja-JP" dirty="0">
              <a:latin typeface="+mn-lt"/>
            </a:endParaRPr>
          </a:p>
        </p:txBody>
      </p:sp>
    </p:spTree>
    <p:extLst>
      <p:ext uri="{BB962C8B-B14F-4D97-AF65-F5344CB8AC3E}">
        <p14:creationId xmlns:p14="http://schemas.microsoft.com/office/powerpoint/2010/main" val="349521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48680"/>
            <a:ext cx="7772400" cy="1066800"/>
          </a:xfrm>
        </p:spPr>
        <p:txBody>
          <a:bodyPr/>
          <a:lstStyle/>
          <a:p>
            <a:r>
              <a:rPr kumimoji="1" lang="en-US" altLang="ja-JP" dirty="0" smtClean="0"/>
              <a:t>Next IG </a:t>
            </a:r>
            <a:r>
              <a:rPr kumimoji="1" lang="en-US" altLang="ja-JP" dirty="0" smtClean="0"/>
              <a:t>JRE </a:t>
            </a:r>
            <a:r>
              <a:rPr kumimoji="1" lang="en-US" altLang="ja-JP" dirty="0" smtClean="0"/>
              <a:t>teleconference</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graphicFrame>
        <p:nvGraphicFramePr>
          <p:cNvPr id="9" name="表 8"/>
          <p:cNvGraphicFramePr>
            <a:graphicFrameLocks noGrp="1"/>
          </p:cNvGraphicFramePr>
          <p:nvPr>
            <p:extLst>
              <p:ext uri="{D42A27DB-BD31-4B8C-83A1-F6EECF244321}">
                <p14:modId xmlns:p14="http://schemas.microsoft.com/office/powerpoint/2010/main" val="1138189240"/>
              </p:ext>
            </p:extLst>
          </p:nvPr>
        </p:nvGraphicFramePr>
        <p:xfrm>
          <a:off x="395536" y="2060848"/>
          <a:ext cx="8280920" cy="1738507"/>
        </p:xfrm>
        <a:graphic>
          <a:graphicData uri="http://schemas.openxmlformats.org/drawingml/2006/table">
            <a:tbl>
              <a:tblPr firstRow="1" bandRow="1">
                <a:tableStyleId>{5C22544A-7EE6-4342-B048-85BDC9FD1C3A}</a:tableStyleId>
              </a:tblPr>
              <a:tblGrid>
                <a:gridCol w="1656184"/>
                <a:gridCol w="1656184"/>
                <a:gridCol w="1656184"/>
                <a:gridCol w="1656184"/>
                <a:gridCol w="1656184"/>
              </a:tblGrid>
              <a:tr h="915547">
                <a:tc>
                  <a:txBody>
                    <a:bodyPr/>
                    <a:lstStyle/>
                    <a:p>
                      <a:r>
                        <a:rPr kumimoji="1" lang="en-US" altLang="ja-JP" sz="1600" dirty="0" smtClean="0"/>
                        <a:t>Japan</a:t>
                      </a:r>
                    </a:p>
                    <a:p>
                      <a:r>
                        <a:rPr kumimoji="1" lang="en-US" altLang="ja-JP" sz="1600" dirty="0" smtClean="0"/>
                        <a:t>(JST)</a:t>
                      </a:r>
                    </a:p>
                  </a:txBody>
                  <a:tcPr/>
                </a:tc>
                <a:tc>
                  <a:txBody>
                    <a:bodyPr/>
                    <a:lstStyle/>
                    <a:p>
                      <a:r>
                        <a:rPr kumimoji="1" lang="en-US" altLang="ja-JP" sz="1600" dirty="0" smtClean="0"/>
                        <a:t>London</a:t>
                      </a:r>
                    </a:p>
                    <a:p>
                      <a:r>
                        <a:rPr kumimoji="1" lang="en-US" altLang="ja-JP" sz="1600" dirty="0" smtClean="0"/>
                        <a:t>(BST)</a:t>
                      </a:r>
                      <a:endParaRPr kumimoji="1" lang="ja-JP" altLang="en-US" sz="1600" dirty="0"/>
                    </a:p>
                  </a:txBody>
                  <a:tcPr/>
                </a:tc>
                <a:tc>
                  <a:txBody>
                    <a:bodyPr/>
                    <a:lstStyle/>
                    <a:p>
                      <a:r>
                        <a:rPr kumimoji="1" lang="en-US" altLang="ja-JP" sz="1600" dirty="0" smtClean="0"/>
                        <a:t>Atlanta</a:t>
                      </a:r>
                    </a:p>
                    <a:p>
                      <a:r>
                        <a:rPr kumimoji="1" lang="en-US" altLang="ja-JP" sz="1600" dirty="0" smtClean="0"/>
                        <a:t>(EDT)</a:t>
                      </a:r>
                      <a:endParaRPr kumimoji="1" lang="ja-JP" altLang="en-US" sz="1600" dirty="0"/>
                    </a:p>
                  </a:txBody>
                  <a:tcPr/>
                </a:tc>
                <a:tc>
                  <a:txBody>
                    <a:bodyPr/>
                    <a:lstStyle/>
                    <a:p>
                      <a:r>
                        <a:rPr kumimoji="1" lang="en-US" altLang="ja-JP" sz="1600" dirty="0" smtClean="0"/>
                        <a:t>Austin</a:t>
                      </a:r>
                    </a:p>
                    <a:p>
                      <a:r>
                        <a:rPr kumimoji="1" lang="en-US" altLang="ja-JP" sz="1600" dirty="0" smtClean="0"/>
                        <a:t>(CDT)</a:t>
                      </a:r>
                      <a:endParaRPr kumimoji="1" lang="ja-JP" altLang="en-US" sz="1600" dirty="0"/>
                    </a:p>
                  </a:txBody>
                  <a:tcPr/>
                </a:tc>
                <a:tc>
                  <a:txBody>
                    <a:bodyPr/>
                    <a:lstStyle/>
                    <a:p>
                      <a:r>
                        <a:rPr kumimoji="1" lang="en-US" altLang="ja-JP" sz="1600" dirty="0" smtClean="0"/>
                        <a:t>San Diego</a:t>
                      </a:r>
                    </a:p>
                    <a:p>
                      <a:r>
                        <a:rPr kumimoji="1" lang="en-US" altLang="ja-JP" sz="1600" dirty="0" smtClean="0"/>
                        <a:t>(PDT)</a:t>
                      </a:r>
                      <a:endParaRPr kumimoji="1" lang="ja-JP" altLang="en-US" sz="1600" dirty="0"/>
                    </a:p>
                  </a:txBody>
                  <a:tcPr/>
                </a:tc>
              </a:tr>
              <a:tr h="371305">
                <a:tc>
                  <a:txBody>
                    <a:bodyPr/>
                    <a:lstStyle/>
                    <a:p>
                      <a:r>
                        <a:rPr kumimoji="1" lang="en-US" altLang="ja-JP" sz="1600" dirty="0" smtClean="0">
                          <a:latin typeface="+mn-ea"/>
                          <a:ea typeface="+mn-ea"/>
                        </a:rPr>
                        <a:t>Friday</a:t>
                      </a:r>
                    </a:p>
                    <a:p>
                      <a:r>
                        <a:rPr kumimoji="1" lang="en-US" altLang="ja-JP" sz="1600" dirty="0" smtClean="0">
                          <a:latin typeface="+mn-ea"/>
                          <a:ea typeface="+mn-ea"/>
                        </a:rPr>
                        <a:t>July 3</a:t>
                      </a:r>
                    </a:p>
                    <a:p>
                      <a:r>
                        <a:rPr kumimoji="1" lang="en-US" altLang="ja-JP" sz="1600" dirty="0" smtClean="0">
                          <a:latin typeface="+mn-ea"/>
                          <a:ea typeface="+mn-ea"/>
                        </a:rPr>
                        <a:t>7:00</a:t>
                      </a:r>
                    </a:p>
                  </a:txBody>
                  <a:tcPr/>
                </a:tc>
                <a:tc>
                  <a:txBody>
                    <a:bodyPr/>
                    <a:lstStyle/>
                    <a:p>
                      <a:r>
                        <a:rPr kumimoji="1" lang="en-US" altLang="ja-JP" sz="1600" dirty="0" smtClean="0">
                          <a:latin typeface="+mn-ea"/>
                          <a:ea typeface="+mn-ea"/>
                        </a:rPr>
                        <a:t>Thursday</a:t>
                      </a:r>
                    </a:p>
                    <a:p>
                      <a:r>
                        <a:rPr kumimoji="1" lang="en-US" altLang="ja-JP" sz="1600" dirty="0" smtClean="0">
                          <a:latin typeface="+mn-ea"/>
                          <a:ea typeface="+mn-ea"/>
                        </a:rPr>
                        <a:t>July 2</a:t>
                      </a:r>
                    </a:p>
                    <a:p>
                      <a:r>
                        <a:rPr kumimoji="1" lang="en-US" altLang="ja-JP" sz="1600" dirty="0" smtClean="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2</a:t>
                      </a:r>
                    </a:p>
                    <a:p>
                      <a:r>
                        <a:rPr kumimoji="1" lang="en-US" altLang="ja-JP" sz="1600" dirty="0" smtClean="0">
                          <a:latin typeface="+mn-ea"/>
                          <a:ea typeface="+mn-ea"/>
                        </a:rPr>
                        <a:t>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2</a:t>
                      </a:r>
                    </a:p>
                    <a:p>
                      <a:r>
                        <a:rPr kumimoji="1" lang="en-US" altLang="ja-JP" sz="1600" dirty="0" smtClean="0">
                          <a:latin typeface="+mn-ea"/>
                          <a:ea typeface="+mn-ea"/>
                        </a:rPr>
                        <a:t>17:00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mn-ea"/>
                          <a:ea typeface="+mn-ea"/>
                        </a:rPr>
                        <a:t>Thursday</a:t>
                      </a:r>
                    </a:p>
                    <a:p>
                      <a:r>
                        <a:rPr kumimoji="1" lang="en-US" altLang="ja-JP" sz="1600" dirty="0" smtClean="0">
                          <a:latin typeface="+mn-ea"/>
                          <a:ea typeface="+mn-ea"/>
                        </a:rPr>
                        <a:t>July 2</a:t>
                      </a:r>
                    </a:p>
                    <a:p>
                      <a:r>
                        <a:rPr kumimoji="1" lang="en-US" altLang="ja-JP" sz="1600" dirty="0" smtClean="0">
                          <a:latin typeface="+mn-ea"/>
                          <a:ea typeface="+mn-ea"/>
                        </a:rPr>
                        <a:t>15:00</a:t>
                      </a:r>
                    </a:p>
                  </a:txBody>
                  <a:tcPr/>
                </a:tc>
              </a:tr>
            </a:tbl>
          </a:graphicData>
        </a:graphic>
      </p:graphicFrame>
      <p:sp>
        <p:nvSpPr>
          <p:cNvPr id="11" name="スライド番号プレースホルダー 5"/>
          <p:cNvSpPr txBox="1">
            <a:spLocks/>
          </p:cNvSpPr>
          <p:nvPr/>
        </p:nvSpPr>
        <p:spPr>
          <a:xfrm>
            <a:off x="3959932" y="6475412"/>
            <a:ext cx="1116124" cy="38258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dirty="0" smtClean="0">
                <a:latin typeface="+mn-lt"/>
              </a:rPr>
              <a:t>Slide </a:t>
            </a:r>
            <a:fld id="{A6DDE607-0C69-4706-A6D7-4AC89CFAEDDB}" type="slidenum">
              <a:rPr lang="en-US" altLang="ja-JP" smtClean="0">
                <a:latin typeface="+mn-lt"/>
              </a:rPr>
              <a:pPr/>
              <a:t>7</a:t>
            </a:fld>
            <a:endParaRPr lang="en-US" altLang="ja-JP" dirty="0">
              <a:latin typeface="+mn-lt"/>
            </a:endParaRPr>
          </a:p>
        </p:txBody>
      </p:sp>
    </p:spTree>
    <p:extLst>
      <p:ext uri="{BB962C8B-B14F-4D97-AF65-F5344CB8AC3E}">
        <p14:creationId xmlns:p14="http://schemas.microsoft.com/office/powerpoint/2010/main" val="885018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smtClean="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smtClean="0"/>
              <a:t>Takashi </a:t>
            </a:r>
            <a:r>
              <a:rPr kumimoji="1" lang="en-US" altLang="ja-JP" sz="2800" dirty="0" err="1" smtClean="0"/>
              <a:t>Kuramochi</a:t>
            </a:r>
            <a:r>
              <a:rPr lang="en-US" altLang="ja-JP" sz="2800" dirty="0" smtClean="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smtClean="0"/>
              <a:t> </a:t>
            </a:r>
          </a:p>
          <a:p>
            <a:pPr marL="0" indent="0">
              <a:buNone/>
            </a:pPr>
            <a:r>
              <a:rPr kumimoji="1" lang="en-US" altLang="ja-JP" sz="2800" u="sng" dirty="0" smtClean="0"/>
              <a:t>kuramochi722@dsn.lapis-semi.com</a:t>
            </a:r>
            <a:endParaRPr kumimoji="1" lang="ja-JP" altLang="en-US" sz="2800" u="sng" dirty="0"/>
          </a:p>
        </p:txBody>
      </p:sp>
      <p:sp>
        <p:nvSpPr>
          <p:cNvPr id="4" name="日付プレースホルダー 3"/>
          <p:cNvSpPr>
            <a:spLocks noGrp="1"/>
          </p:cNvSpPr>
          <p:nvPr>
            <p:ph type="dt" sz="half" idx="10"/>
          </p:nvPr>
        </p:nvSpPr>
        <p:spPr/>
        <p:txBody>
          <a:bodyPr/>
          <a:lstStyle/>
          <a:p>
            <a:r>
              <a:rPr lang="en-US" altLang="ja-JP" dirty="0" smtClean="0"/>
              <a:t>&lt;June,2020&gt;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8</a:t>
            </a:fld>
            <a:endParaRPr lang="en-US" altLang="ja-JP"/>
          </a:p>
        </p:txBody>
      </p:sp>
    </p:spTree>
    <p:extLst>
      <p:ext uri="{BB962C8B-B14F-4D97-AF65-F5344CB8AC3E}">
        <p14:creationId xmlns:p14="http://schemas.microsoft.com/office/powerpoint/2010/main" val="785230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smtClean="0"/>
              <a:t>Reference</a:t>
            </a:r>
            <a:endParaRPr kumimoji="1" lang="ja-JP" altLang="en-US" sz="2800" dirty="0"/>
          </a:p>
        </p:txBody>
      </p:sp>
      <p:sp>
        <p:nvSpPr>
          <p:cNvPr id="4" name="日付プレースホルダー 3"/>
          <p:cNvSpPr>
            <a:spLocks noGrp="1"/>
          </p:cNvSpPr>
          <p:nvPr>
            <p:ph type="dt" sz="half" idx="10"/>
          </p:nvPr>
        </p:nvSpPr>
        <p:spPr/>
        <p:txBody>
          <a:bodyPr/>
          <a:lstStyle/>
          <a:p>
            <a:r>
              <a:rPr lang="en-US" altLang="ja-JP" smtClean="0"/>
              <a:t>&lt;June,2020</a:t>
            </a:r>
            <a:r>
              <a:rPr lang="en-US" altLang="ja-JP" dirty="0" smtClean="0"/>
              <a:t>&gt;</a:t>
            </a:r>
            <a:endParaRPr lang="en-US" altLang="ja-JP" dirty="0"/>
          </a:p>
        </p:txBody>
      </p:sp>
      <p:sp>
        <p:nvSpPr>
          <p:cNvPr id="5" name="フッター プレースホルダー 4"/>
          <p:cNvSpPr>
            <a:spLocks noGrp="1"/>
          </p:cNvSpPr>
          <p:nvPr>
            <p:ph type="ftr" sz="quarter" idx="11"/>
          </p:nvPr>
        </p:nvSpPr>
        <p:spPr/>
        <p:txBody>
          <a:bodyPr/>
          <a:lstStyle/>
          <a:p>
            <a:r>
              <a:rPr lang="en-US" altLang="ja-JP" smtClean="0"/>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smtClean="0"/>
              <a:t>Slide </a:t>
            </a:r>
            <a:fld id="{A6DDE607-0C69-4706-A6D7-4AC89CFAEDDB}" type="slidenum">
              <a:rPr lang="en-US" altLang="ja-JP" smtClean="0"/>
              <a:pPr/>
              <a:t>9</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smtClean="0"/>
              <a:t>The </a:t>
            </a:r>
            <a:r>
              <a:rPr lang="en-GB" sz="1400" dirty="0"/>
              <a:t>IEEE802.15 meeting schedule can be found </a:t>
            </a:r>
            <a:r>
              <a:rPr lang="en-GB" sz="1400" dirty="0" smtClean="0"/>
              <a:t>at</a:t>
            </a:r>
            <a:br>
              <a:rPr lang="en-GB" sz="1400" dirty="0" smtClean="0"/>
            </a:br>
            <a:r>
              <a:rPr lang="en-GB" sz="1400" dirty="0">
                <a:hlinkClick r:id="rId2"/>
              </a:rPr>
              <a:t>http://</a:t>
            </a:r>
            <a:r>
              <a:rPr lang="en-GB" sz="1400" dirty="0" smtClean="0">
                <a:hlinkClick r:id="rId2"/>
              </a:rPr>
              <a:t>grouper.ieee.org/groups/802/15/calendar.html</a:t>
            </a:r>
            <a:endParaRPr lang="en-GB" sz="1400" dirty="0" smtClean="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r>
            <a:r>
              <a:rPr lang="en-GB" sz="1400" dirty="0" smtClean="0"/>
              <a:t>at  </a:t>
            </a:r>
            <a:r>
              <a:rPr lang="en-GB" sz="1400" dirty="0" smtClean="0">
                <a:hlinkClick r:id="rId3"/>
              </a:rPr>
              <a:t>http</a:t>
            </a:r>
            <a:r>
              <a:rPr lang="en-GB" sz="1400" dirty="0">
                <a:hlinkClick r:id="rId3"/>
              </a:rPr>
              <a:t>://</a:t>
            </a:r>
            <a:r>
              <a:rPr lang="en-GB" sz="1400" dirty="0" smtClean="0">
                <a:hlinkClick r:id="rId3"/>
              </a:rPr>
              <a:t>grouper.ieee.org/groups/802/15/pub/Download.html</a:t>
            </a:r>
            <a:r>
              <a:rPr lang="en-GB" sz="1400" dirty="0" smtClean="0"/>
              <a:t/>
            </a:r>
            <a:br>
              <a:rPr lang="en-GB" sz="1400" dirty="0" smtClean="0"/>
            </a:br>
            <a:endParaRPr lang="en-GB" sz="1400" dirty="0" smtClean="0"/>
          </a:p>
          <a:p>
            <a:r>
              <a:rPr lang="en-GB" sz="1400" dirty="0" smtClean="0"/>
              <a:t>IG </a:t>
            </a:r>
            <a:r>
              <a:rPr lang="en-GB" sz="1400" dirty="0"/>
              <a:t>JRE </a:t>
            </a:r>
            <a:r>
              <a:rPr lang="en-GB" sz="1400" dirty="0" smtClean="0"/>
              <a:t>reflector is (</a:t>
            </a:r>
            <a:r>
              <a:rPr lang="en-GB" sz="1400" dirty="0" smtClean="0">
                <a:hlinkClick r:id="rId4"/>
              </a:rPr>
              <a:t>stds-802-15-jre@listserv.ieee.org</a:t>
            </a:r>
            <a:r>
              <a:rPr lang="en-GB" sz="1400" dirty="0" smtClean="0"/>
              <a:t>)</a:t>
            </a:r>
            <a:br>
              <a:rPr lang="en-GB" sz="1400" dirty="0" smtClean="0"/>
            </a:br>
            <a:endParaRPr lang="en-GB" sz="1400" dirty="0" smtClean="0"/>
          </a:p>
          <a:p>
            <a:r>
              <a:rPr lang="en-US" sz="1400" dirty="0" smtClean="0"/>
              <a:t>Documents </a:t>
            </a:r>
            <a:r>
              <a:rPr lang="en-US" sz="1400" dirty="0"/>
              <a:t>should be uploaded to </a:t>
            </a:r>
            <a:r>
              <a:rPr lang="en-US" sz="1400" dirty="0" smtClean="0">
                <a:hlinkClick r:id="rId5"/>
              </a:rPr>
              <a:t>https</a:t>
            </a:r>
            <a:r>
              <a:rPr lang="en-US" sz="1400" dirty="0">
                <a:hlinkClick r:id="rId5"/>
              </a:rPr>
              <a:t>://</a:t>
            </a:r>
            <a:r>
              <a:rPr lang="en-US" sz="1400" dirty="0" smtClean="0">
                <a:hlinkClick r:id="rId5"/>
              </a:rPr>
              <a:t>mentor.ieee.org/802.15</a:t>
            </a:r>
            <a:r>
              <a:rPr lang="en-US" sz="1400" dirty="0" smtClean="0"/>
              <a:t>, </a:t>
            </a:r>
            <a:r>
              <a:rPr lang="en-US" sz="1400" dirty="0"/>
              <a:t>to the </a:t>
            </a:r>
            <a:r>
              <a:rPr lang="en-US" sz="1400" dirty="0" smtClean="0"/>
              <a:t>“IG JRE”  interest group.</a:t>
            </a:r>
            <a:r>
              <a:rPr lang="en-GB" sz="1400" dirty="0"/>
              <a:t/>
            </a:r>
            <a:br>
              <a:rPr lang="en-GB" sz="1400" dirty="0"/>
            </a:br>
            <a:endParaRPr lang="en-GB" sz="1400" dirty="0"/>
          </a:p>
          <a:p>
            <a:r>
              <a:rPr lang="en-GB" sz="1400" dirty="0" smtClean="0"/>
              <a:t>For </a:t>
            </a:r>
            <a:r>
              <a:rPr lang="en-GB" sz="1400" dirty="0"/>
              <a:t>help with obtaining document numbers, document formatting, document uploading and contribution scheduling, please contract the </a:t>
            </a:r>
            <a:r>
              <a:rPr lang="en-GB" sz="1400" dirty="0" smtClean="0"/>
              <a:t>802.15 IG JRE chair</a:t>
            </a:r>
            <a:r>
              <a:rPr lang="en-GB" sz="1400" dirty="0"/>
              <a:t>, </a:t>
            </a:r>
            <a:r>
              <a:rPr lang="en-GB" sz="1400" dirty="0" smtClean="0"/>
              <a:t>Takashi </a:t>
            </a:r>
            <a:r>
              <a:rPr lang="en-GB" sz="1400" dirty="0" err="1" smtClean="0"/>
              <a:t>Kuramochi</a:t>
            </a:r>
            <a:r>
              <a:rPr lang="en-GB" sz="1400" dirty="0" smtClean="0"/>
              <a:t>, at</a:t>
            </a:r>
            <a:br>
              <a:rPr lang="en-GB" sz="1400" dirty="0" smtClean="0"/>
            </a:br>
            <a:r>
              <a:rPr lang="en-GB" sz="1400" dirty="0" smtClean="0">
                <a:hlinkClick r:id="rId6"/>
              </a:rPr>
              <a:t>kuramochi722@dsn.lapis-semi.com</a:t>
            </a:r>
            <a:r>
              <a:rPr lang="en-GB" sz="1400" dirty="0"/>
              <a:t/>
            </a:r>
            <a:br>
              <a:rPr lang="en-GB" sz="1400" dirty="0"/>
            </a:br>
            <a:endParaRPr lang="en-GB" sz="1400" dirty="0"/>
          </a:p>
          <a:p>
            <a:r>
              <a:rPr lang="en-US" sz="1400" dirty="0" smtClean="0"/>
              <a:t>The draft </a:t>
            </a:r>
            <a:r>
              <a:rPr lang="en-US" sz="1400" dirty="0"/>
              <a:t>objectives </a:t>
            </a:r>
            <a:r>
              <a:rPr lang="en-US" sz="1400" dirty="0" smtClean="0"/>
              <a:t>of </a:t>
            </a:r>
            <a:r>
              <a:rPr lang="en-US" sz="1400" dirty="0"/>
              <a:t>the </a:t>
            </a:r>
            <a:r>
              <a:rPr lang="en-US" sz="1400" dirty="0" smtClean="0"/>
              <a:t>group</a:t>
            </a:r>
            <a:r>
              <a:rPr lang="en-GB" sz="1400" dirty="0"/>
              <a:t> </a:t>
            </a:r>
            <a:r>
              <a:rPr lang="en-GB" sz="1400" dirty="0" smtClean="0"/>
              <a:t>(IG JRE) is available  at SC WNG session in January 2020:</a:t>
            </a:r>
          </a:p>
          <a:p>
            <a:pPr marL="0" indent="0">
              <a:buNone/>
            </a:pPr>
            <a:r>
              <a:rPr lang="en-GB" sz="1400" dirty="0"/>
              <a:t> </a:t>
            </a:r>
            <a:r>
              <a:rPr lang="en-GB" sz="1400" dirty="0" smtClean="0"/>
              <a:t>       </a:t>
            </a:r>
            <a:r>
              <a:rPr lang="en-GB" sz="1400" dirty="0" smtClean="0">
                <a:hlinkClick r:id="rId7"/>
              </a:rPr>
              <a:t>https://mentor.ieee.org/802.15/documents</a:t>
            </a:r>
            <a:endParaRPr lang="en-GB" sz="1400" dirty="0" smtClean="0"/>
          </a:p>
          <a:p>
            <a:pPr marL="0" indent="0">
              <a:buNone/>
            </a:pPr>
            <a:endParaRPr lang="en-GB" sz="1400" dirty="0" smtClean="0"/>
          </a:p>
          <a:p>
            <a:endParaRPr lang="en-GB" sz="1400" dirty="0" smtClean="0"/>
          </a:p>
          <a:p>
            <a:endParaRPr lang="de-DE" sz="1400" dirty="0"/>
          </a:p>
        </p:txBody>
      </p:sp>
    </p:spTree>
    <p:extLst>
      <p:ext uri="{BB962C8B-B14F-4D97-AF65-F5344CB8AC3E}">
        <p14:creationId xmlns:p14="http://schemas.microsoft.com/office/powerpoint/2010/main" val="1784376394"/>
      </p:ext>
    </p:extLst>
  </p:cSld>
  <p:clrMapOvr>
    <a:masterClrMapping/>
  </p:clrMapOvr>
  <p:timing>
    <p:tnLst>
      <p:par>
        <p:cTn id="1" dur="indefinite" restart="never" nodeType="tmRoot"/>
      </p:par>
    </p:tnLst>
  </p:timing>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1350</TotalTime>
  <Words>364</Words>
  <Application>Microsoft Office PowerPoint</Application>
  <PresentationFormat>画面に合わせる (4:3)</PresentationFormat>
  <Paragraphs>138</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15-20-xxxx-00-jre0-ig-jre-call-for-contributions</vt:lpstr>
      <vt:lpstr>PowerPoint プレゼンテーション</vt:lpstr>
      <vt:lpstr>Call for Comments of the draft PAR/CSD for  IG JRE(Japanese Rate Extension)</vt:lpstr>
      <vt:lpstr>How to insert a comment to the draft PAR/CSD</vt:lpstr>
      <vt:lpstr>Draft PAR/CSD</vt:lpstr>
      <vt:lpstr>Next steps</vt:lpstr>
      <vt:lpstr>Schedule for IG JRE (Japanese Rate Extension)</vt:lpstr>
      <vt:lpstr>Next IG JRE teleconference</vt:lpstr>
      <vt:lpstr>Contacts</vt:lpstr>
      <vt:lpstr>Reference</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157</cp:revision>
  <cp:lastPrinted>1998-02-10T13:28:06Z</cp:lastPrinted>
  <dcterms:created xsi:type="dcterms:W3CDTF">2020-02-10T05:27:43Z</dcterms:created>
  <dcterms:modified xsi:type="dcterms:W3CDTF">2020-06-19T00:16:43Z</dcterms:modified>
</cp:coreProperties>
</file>