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58" r:id="rId3"/>
    <p:sldId id="284" r:id="rId4"/>
    <p:sldId id="281" r:id="rId5"/>
    <p:sldId id="271" r:id="rId6"/>
    <p:sldId id="273" r:id="rId7"/>
    <p:sldId id="274" r:id="rId8"/>
    <p:sldId id="282" r:id="rId9"/>
    <p:sldId id="276" r:id="rId10"/>
    <p:sldId id="256" r:id="rId11"/>
    <p:sldId id="288" r:id="rId12"/>
    <p:sldId id="289" r:id="rId13"/>
    <p:sldId id="290" r:id="rId14"/>
    <p:sldId id="28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p:scale>
          <a:sx n="51" d="100"/>
          <a:sy n="51" d="100"/>
        </p:scale>
        <p:origin x="1480" y="208"/>
      </p:cViewPr>
      <p:guideLst>
        <p:guide orient="horz" pos="2160"/>
        <p:guide pos="2880"/>
      </p:guideLst>
    </p:cSldViewPr>
  </p:slideViewPr>
  <p:notesTextViewPr>
    <p:cViewPr>
      <p:scale>
        <a:sx n="1" d="1"/>
        <a:sy n="1" d="1"/>
      </p:scale>
      <p:origin x="0" y="0"/>
    </p:cViewPr>
  </p:notesTextViewPr>
  <p:sorterViewPr>
    <p:cViewPr>
      <p:scale>
        <a:sx n="100" d="100"/>
        <a:sy n="100" d="100"/>
      </p:scale>
      <p:origin x="0" y="-1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2021/3/8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802.15-21-0141-01-0dep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March 2021]	</a:t>
            </a:r>
          </a:p>
          <a:p>
            <a:r>
              <a:rPr lang="en-US" altLang="ja-JP" sz="1600" b="1" dirty="0">
                <a:ea typeface="ＭＳ Ｐゴシック" charset="-128"/>
              </a:rPr>
              <a:t>Date Submitted: </a:t>
            </a:r>
            <a:r>
              <a:rPr lang="en-US" altLang="ja-JP" sz="1600" dirty="0">
                <a:ea typeface="ＭＳ Ｐゴシック" charset="-128"/>
              </a:rPr>
              <a:t>[10</a:t>
            </a:r>
            <a:r>
              <a:rPr lang="en-US" altLang="ja-JP" sz="1600" baseline="30000" dirty="0">
                <a:ea typeface="ＭＳ Ｐゴシック" charset="-128"/>
              </a:rPr>
              <a:t>th</a:t>
            </a:r>
            <a:r>
              <a:rPr lang="en-US" altLang="ja-JP" sz="1600" dirty="0">
                <a:ea typeface="ＭＳ Ｐゴシック" charset="-128"/>
              </a:rPr>
              <a:t> March 2021]	</a:t>
            </a:r>
          </a:p>
          <a:p>
            <a:r>
              <a:rPr lang="en-US" altLang="ja-JP" sz="1600" b="1" dirty="0">
                <a:ea typeface="ＭＳ Ｐゴシック" charset="-128"/>
              </a:rPr>
              <a:t>Source:</a:t>
            </a:r>
            <a:r>
              <a:rPr lang="en-US" altLang="ja-JP" sz="1600" dirty="0">
                <a:ea typeface="ＭＳ Ｐゴシック" charset="-128"/>
              </a:rPr>
              <a:t>  [Ryuji Kohno1,2, Takumi Kobayashi1]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kobayashi-takumi-ch@ynu.ac.jp,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15-21-0055-00-0dep-ig-dependability-January-2021-meeting-minutes</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Activity for Amendment of IEEE802.15.6 Wireless BAN with Enhanced Dependability      doc.#15-21-0023-00-0dep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Latest draft of PAR for amendment of IEEE802.15.6-2012</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WBAN with Enhanced Dependability   doc.#15-21-0030-01-0dep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Latest draft of CSD for amendment of IEEE802.15.6-2012 WBAN with Enhanced Dependability     doc.#15-21-0088-00-0dep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Revised technical requirement focused on Amendment of IEEE802.15.6 WBAN                   doc.#15-21-0023-00-0dep</a:t>
            </a:r>
            <a:endParaRPr lang="en-US" altLang="ja-JP" sz="1200" dirty="0">
              <a:solidFill>
                <a:srgbClr val="000000"/>
              </a:solidFill>
              <a:latin typeface="Arial"/>
              <a:cs typeface="Times New Roman" pitchFamily="18" charset="0"/>
            </a:endParaRP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Short descriptions of 4 SG formation requests from 802.15 WG                                             doc.#15-21-0138-00-0dep</a:t>
            </a:r>
          </a:p>
          <a:p>
            <a:pPr marL="514350" marR="0" lvl="1" indent="0" algn="l" defTabSz="914400" rtl="0" eaLnBrk="1" fontAlgn="base" latinLnBrk="0" hangingPunct="1">
              <a:lnSpc>
                <a:spcPts val="1500"/>
              </a:lnSpc>
              <a:spcBef>
                <a:spcPts val="0"/>
              </a:spcBef>
              <a:spcAft>
                <a:spcPts val="0"/>
              </a:spcAft>
              <a:buClrTx/>
              <a:buSzTx/>
              <a:buFontTx/>
              <a:buNone/>
              <a:tabLst/>
              <a:defRPr/>
            </a:pPr>
            <a:endParaRPr lang="en-US" altLang="ja-JP" sz="1300" dirty="0"/>
          </a:p>
          <a:p>
            <a:pPr>
              <a:lnSpc>
                <a:spcPts val="1100"/>
              </a:lnSpc>
            </a:pPr>
            <a:r>
              <a:rPr lang="en-US" altLang="ja-JP" sz="1300" dirty="0"/>
              <a:t>Discussion</a:t>
            </a:r>
          </a:p>
          <a:p>
            <a:pPr marL="0" indent="0">
              <a:lnSpc>
                <a:spcPts val="1100"/>
              </a:lnSpc>
              <a:buNone/>
            </a:pPr>
            <a:r>
              <a:rPr lang="en-US" altLang="ja-JP" sz="1300" dirty="0"/>
              <a:t>           1.   Harmonization with IG-NG-UWG  and IG-NS-UWB   </a:t>
            </a:r>
          </a:p>
          <a:p>
            <a:pPr marL="0" indent="0">
              <a:lnSpc>
                <a:spcPts val="1100"/>
              </a:lnSpc>
              <a:buNone/>
            </a:pPr>
            <a:r>
              <a:rPr lang="en-US" altLang="ja-JP" sz="1300" dirty="0"/>
              <a:t>           2.   Answers for questions in EC meeting  </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Expecting users and sponsors of the amendment </a:t>
            </a:r>
          </a:p>
          <a:p>
            <a:pPr marL="0" indent="0">
              <a:lnSpc>
                <a:spcPts val="1100"/>
              </a:lnSpc>
              <a:buNone/>
            </a:pPr>
            <a:r>
              <a:rPr lang="en-US" altLang="ja-JP" sz="1300" dirty="0"/>
              <a:t>           4.   Preparation for motion to SG/TG  </a:t>
            </a:r>
          </a:p>
          <a:p>
            <a:pPr marL="0" indent="0">
              <a:lnSpc>
                <a:spcPts val="1100"/>
              </a:lnSpc>
              <a:buNone/>
            </a:pPr>
            <a:r>
              <a:rPr lang="en-US" altLang="ja-JP" sz="1300" dirty="0"/>
              <a:t>           5.   Timeline for May meeting and  later                                                                              </a:t>
            </a:r>
          </a:p>
          <a:p>
            <a:pPr marL="0" indent="0">
              <a:lnSpc>
                <a:spcPts val="1100"/>
              </a:lnSpc>
              <a:buNone/>
            </a:pPr>
            <a:endParaRPr lang="en-US" altLang="ja-JP" sz="1300" dirty="0"/>
          </a:p>
          <a:p>
            <a:pPr>
              <a:lnSpc>
                <a:spcPts val="1100"/>
              </a:lnSpc>
            </a:pPr>
            <a:r>
              <a:rPr lang="en-US" altLang="ja-JP" sz="1300" dirty="0"/>
              <a:t>Presentation</a:t>
            </a:r>
          </a:p>
          <a:p>
            <a:pPr marL="0" indent="0">
              <a:lnSpc>
                <a:spcPts val="1100"/>
              </a:lnSpc>
              <a:buNone/>
            </a:pPr>
            <a:r>
              <a:rPr lang="en-US" altLang="ja-JP" sz="1300" dirty="0"/>
              <a:t>           1. Dependable Universal Platform for Covid-19 and Daily Life with UWB-BAN, 5G, and AI Data Mining Server                  </a:t>
            </a:r>
          </a:p>
          <a:p>
            <a:pPr marL="0" indent="0">
              <a:lnSpc>
                <a:spcPts val="1100"/>
              </a:lnSpc>
              <a:buNone/>
            </a:pPr>
            <a:r>
              <a:rPr lang="en-US" altLang="ja-JP" sz="1300" dirty="0"/>
              <a:t>           2. Transmission Power Control of UWB-BAN to Co-exit with 4G/5G Using the Integrated Terminal</a:t>
            </a:r>
          </a:p>
          <a:p>
            <a:pPr marL="0" indent="0">
              <a:lnSpc>
                <a:spcPts val="1100"/>
              </a:lnSpc>
              <a:buNone/>
            </a:pPr>
            <a:r>
              <a:rPr lang="en-US" altLang="ja-JP" sz="1300" dirty="0"/>
              <a:t>           3.  Hybrid ARQ for Dependable WBAN</a:t>
            </a:r>
          </a:p>
          <a:p>
            <a:pPr marL="0" indent="0">
              <a:lnSpc>
                <a:spcPts val="1100"/>
              </a:lnSpc>
              <a:buNone/>
            </a:pPr>
            <a:r>
              <a:rPr lang="en-US" altLang="ja-JP" sz="1300" dirty="0"/>
              <a:t>           4.  BAN Coordinator with Multiple RF Port for Valuable Connection with Various Sensors and Actuators</a:t>
            </a:r>
          </a:p>
          <a:p>
            <a:pPr marL="0" indent="0">
              <a:lnSpc>
                <a:spcPts val="1100"/>
              </a:lnSpc>
              <a:buNone/>
            </a:pPr>
            <a:r>
              <a:rPr lang="en-US" altLang="ja-JP" sz="1300" dirty="0"/>
              <a:t>           5.  Dependable MAC Protocol for Mobility of Multiple BANs  Overlaid</a:t>
            </a:r>
          </a:p>
          <a:p>
            <a:pPr marL="0" indent="0">
              <a:lnSpc>
                <a:spcPts val="1100"/>
              </a:lnSpc>
              <a:buNone/>
            </a:pPr>
            <a:r>
              <a:rPr lang="en-US" altLang="ja-JP" sz="1300" dirty="0"/>
              <a:t>           6.  MAC Protocol for Coexisting UWB-BAN and Other UWB-PAN</a:t>
            </a:r>
          </a:p>
          <a:p>
            <a:pPr marL="0" indent="0">
              <a:lnSpc>
                <a:spcPts val="1100"/>
              </a:lnSpc>
              <a:buNone/>
            </a:pPr>
            <a:r>
              <a:rPr lang="en-US" altLang="ja-JP" sz="1300" dirty="0"/>
              <a:t>           7.  Physical Interference Suppression and Mitigation for coexistence among UWB-BAN and  other UWB-PANs </a:t>
            </a:r>
          </a:p>
          <a:p>
            <a:pPr marL="0" indent="0">
              <a:lnSpc>
                <a:spcPts val="1100"/>
              </a:lnSpc>
              <a:buNone/>
            </a:pPr>
            <a:r>
              <a:rPr lang="en-US" altLang="ja-JP" sz="1300" dirty="0"/>
              <a:t>                            </a:t>
            </a:r>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9"/>
            <a:ext cx="7772400" cy="386270"/>
          </a:xfrm>
        </p:spPr>
        <p:txBody>
          <a:bodyPr/>
          <a:lstStyle/>
          <a:p>
            <a:r>
              <a:rPr lang="en-US" altLang="ja-JP" sz="3200" b="1" dirty="0"/>
              <a:t>IG DEP </a:t>
            </a:r>
            <a:r>
              <a:rPr kumimoji="1" lang="en-US" altLang="ja-JP" sz="3200" b="1" dirty="0"/>
              <a:t>schedule </a:t>
            </a:r>
            <a:r>
              <a:rPr lang="en-US" altLang="ja-JP" sz="3200" b="1" dirty="0"/>
              <a:t>in March 2021</a:t>
            </a:r>
            <a:endParaRPr kumimoji="1" lang="ja-JP" altLang="en-US" sz="3200"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482449"/>
            <a:ext cx="8671994" cy="3046988"/>
          </a:xfrm>
          <a:prstGeom prst="rect">
            <a:avLst/>
          </a:prstGeom>
          <a:noFill/>
        </p:spPr>
        <p:txBody>
          <a:bodyPr wrap="square">
            <a:spAutoFit/>
          </a:bodyPr>
          <a:lstStyle/>
          <a:p>
            <a:endParaRPr lang="en-US" altLang="ja-JP" sz="1200" dirty="0"/>
          </a:p>
          <a:p>
            <a:r>
              <a:rPr lang="ja-JP" altLang="en-US" sz="1200" dirty="0"/>
              <a:t>　</a:t>
            </a:r>
            <a:endParaRPr lang="en-US" altLang="ja-JP" sz="1200" dirty="0"/>
          </a:p>
          <a:p>
            <a:pPr marL="228600" indent="-228600">
              <a:buAutoNum type="arabicPeriod"/>
            </a:pPr>
            <a:r>
              <a:rPr lang="en-US" altLang="ja-JP" sz="1200" b="1" dirty="0"/>
              <a:t>IEEE802.15 IG-DEP1 session </a:t>
            </a:r>
            <a:r>
              <a:rPr lang="en-US" altLang="ja-JP" sz="1200" dirty="0"/>
              <a:t>19:00-21:00 EST on March 10(Wed) 2021 (UTC-05:00) Eastern Time (US &amp; Canada) </a:t>
            </a:r>
          </a:p>
          <a:p>
            <a:r>
              <a:rPr lang="en-US" altLang="ja-JP" sz="1200" dirty="0"/>
              <a:t>                                                        9:00-11:00 JST on March 11 (Thu) 2021(UTC+09:00) Time (Japan &amp; Korea etc.) </a:t>
            </a:r>
          </a:p>
          <a:p>
            <a:r>
              <a:rPr lang="en-US" altLang="ja-JP" sz="1200" dirty="0"/>
              <a:t>      Meeting number: 179 207 2229</a:t>
            </a:r>
          </a:p>
          <a:p>
            <a:r>
              <a:rPr lang="en-US" altLang="ja-JP" sz="1200" dirty="0"/>
              <a:t>      Password:               </a:t>
            </a:r>
            <a:r>
              <a:rPr lang="en-US" altLang="ja-JP" sz="1200" dirty="0" err="1"/>
              <a:t>IGdep</a:t>
            </a:r>
            <a:endParaRPr lang="en-US" altLang="ja-JP" sz="1200" dirty="0"/>
          </a:p>
          <a:p>
            <a:pPr marL="228600" indent="-228600">
              <a:buAutoNum type="arabicPeriod" startAt="2"/>
            </a:pPr>
            <a:r>
              <a:rPr lang="en-US" altLang="ja-JP" sz="1200" b="1" dirty="0">
                <a:solidFill>
                  <a:srgbClr val="FF0000"/>
                </a:solidFill>
              </a:rPr>
              <a:t>Joint session between IG-DEP and IG-NG-UWB </a:t>
            </a:r>
            <a:r>
              <a:rPr lang="en-US" altLang="ja-JP" sz="1200" dirty="0"/>
              <a:t>17:00-19:00 EST on March 11(Thu) 2021 (UTC-05:00)  (US &amp; Canada)</a:t>
            </a:r>
          </a:p>
          <a:p>
            <a:r>
              <a:rPr lang="en-US" altLang="ja-JP" sz="1200" dirty="0"/>
              <a:t>                                                                                      7:00- 9:00  JST on March 12(Fri) 2021 (UTC+09:00)  (Japan &amp; Korea) </a:t>
            </a:r>
          </a:p>
          <a:p>
            <a:r>
              <a:rPr lang="en-US" altLang="ja-JP" sz="1200" dirty="0"/>
              <a:t>       Meeting number: 129 842 8204</a:t>
            </a:r>
          </a:p>
          <a:p>
            <a:r>
              <a:rPr lang="en-US" altLang="ja-JP" sz="1200" dirty="0"/>
              <a:t>       Password:  Joint-IG</a:t>
            </a:r>
          </a:p>
          <a:p>
            <a:r>
              <a:rPr lang="en-US" altLang="ja-JP" sz="1200" dirty="0"/>
              <a:t>3.   </a:t>
            </a:r>
            <a:r>
              <a:rPr lang="en-US" altLang="ja-JP" sz="1200" b="1" dirty="0"/>
              <a:t>IEEE802.15 IG-DEP2 session </a:t>
            </a:r>
            <a:r>
              <a:rPr lang="en-US" altLang="ja-JP" sz="1200" dirty="0"/>
              <a:t>19:00-21:00 EST on March 11(Thu)/ 9:00-11:00 JST on March 12th (Fri)</a:t>
            </a:r>
          </a:p>
          <a:p>
            <a:r>
              <a:rPr lang="en-US" altLang="ja-JP" sz="1200" dirty="0"/>
              <a:t>       Meeting number: 179 880 1799 </a:t>
            </a:r>
          </a:p>
          <a:p>
            <a:r>
              <a:rPr lang="en-US" altLang="ja-JP" sz="1200" dirty="0"/>
              <a:t>       Password:               </a:t>
            </a:r>
            <a:r>
              <a:rPr lang="en-US" altLang="ja-JP" sz="1200" dirty="0" err="1"/>
              <a:t>IGdep</a:t>
            </a:r>
            <a:endParaRPr lang="en-US" altLang="ja-JP" sz="1200" dirty="0"/>
          </a:p>
          <a:p>
            <a:r>
              <a:rPr lang="en-US" altLang="ja-JP" sz="1200" dirty="0"/>
              <a:t>4.  IEEE802.15 IG-DEP3 session 19:00-21:00 EST on March 15(Mon)/ 9:00-11:00 JST on March 16th (Tue)</a:t>
            </a:r>
          </a:p>
          <a:p>
            <a:r>
              <a:rPr lang="en-US" altLang="ja-JP" sz="1200" dirty="0"/>
              <a:t>       Meeting number: 179 228 1913</a:t>
            </a:r>
          </a:p>
          <a:p>
            <a:r>
              <a:rPr lang="en-US" altLang="ja-JP" sz="1200" dirty="0"/>
              <a:t>       Password:               </a:t>
            </a:r>
            <a:r>
              <a:rPr lang="en-US" altLang="ja-JP" sz="1200" dirty="0" err="1"/>
              <a:t>IGdep</a:t>
            </a:r>
            <a:endParaRPr lang="ja-JP" altLang="en-US" sz="1200" dirty="0"/>
          </a:p>
        </p:txBody>
      </p:sp>
      <p:graphicFrame>
        <p:nvGraphicFramePr>
          <p:cNvPr id="10" name="コンテンツ プレースホルダー 8">
            <a:extLst>
              <a:ext uri="{FF2B5EF4-FFF2-40B4-BE49-F238E27FC236}">
                <a16:creationId xmlns:a16="http://schemas.microsoft.com/office/drawing/2014/main" id="{CADC39DC-B5F4-4911-BE29-456B44B84E83}"/>
              </a:ext>
            </a:extLst>
          </p:cNvPr>
          <p:cNvGraphicFramePr>
            <a:graphicFrameLocks noGrp="1"/>
          </p:cNvGraphicFramePr>
          <p:nvPr>
            <p:ph idx="1"/>
            <p:extLst>
              <p:ext uri="{D42A27DB-BD31-4B8C-83A1-F6EECF244321}">
                <p14:modId xmlns:p14="http://schemas.microsoft.com/office/powerpoint/2010/main" val="2240968289"/>
              </p:ext>
            </p:extLst>
          </p:nvPr>
        </p:nvGraphicFramePr>
        <p:xfrm>
          <a:off x="107503" y="1044688"/>
          <a:ext cx="8928993" cy="2743200"/>
        </p:xfrm>
        <a:graphic>
          <a:graphicData uri="http://schemas.openxmlformats.org/drawingml/2006/table">
            <a:tbl>
              <a:tblPr firstRow="1" bandRow="1">
                <a:tableStyleId>{93296810-A885-4BE3-A3E7-6D5BEEA58F35}</a:tableStyleId>
              </a:tblPr>
              <a:tblGrid>
                <a:gridCol w="1206947">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546101">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283871">
                <a:tc>
                  <a:txBody>
                    <a:bodyPr/>
                    <a:lstStyle/>
                    <a:p>
                      <a:endParaRPr kumimoji="1" lang="ja-JP" altLang="en-US" dirty="0"/>
                    </a:p>
                  </a:txBody>
                  <a:tcPr/>
                </a:tc>
                <a:tc>
                  <a:txBody>
                    <a:bodyPr/>
                    <a:lstStyle/>
                    <a:p>
                      <a:pPr algn="ctr"/>
                      <a:r>
                        <a:rPr kumimoji="1" lang="en-US" altLang="ja-JP" dirty="0"/>
                        <a:t>March 9</a:t>
                      </a:r>
                      <a:r>
                        <a:rPr kumimoji="1" lang="en-US" altLang="ja-JP" baseline="30000" dirty="0"/>
                        <a:t>th</a:t>
                      </a:r>
                    </a:p>
                    <a:p>
                      <a:pPr algn="ctr"/>
                      <a:r>
                        <a:rPr kumimoji="1" lang="en-US" altLang="ja-JP" dirty="0"/>
                        <a:t>Tuesday</a:t>
                      </a:r>
                      <a:endParaRPr kumimoji="1" lang="ja-JP" altLang="en-US" dirty="0"/>
                    </a:p>
                  </a:txBody>
                  <a:tcPr anchor="ctr"/>
                </a:tc>
                <a:tc>
                  <a:txBody>
                    <a:bodyPr/>
                    <a:lstStyle/>
                    <a:p>
                      <a:pPr algn="ctr"/>
                      <a:r>
                        <a:rPr kumimoji="1" lang="en-US" altLang="ja-JP" dirty="0"/>
                        <a:t>March 10</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March 11</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March 15</a:t>
                      </a:r>
                      <a:r>
                        <a:rPr kumimoji="1" lang="en-US" altLang="ja-JP" baseline="30000" dirty="0"/>
                        <a:t>th</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March 17</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EST 5:00PM-7:00PM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FF0000"/>
                          </a:solidFill>
                        </a:rPr>
                        <a:t>Joint Session of IG-DEP and IG-NG-UWB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(March 11</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IG-DEP2</a:t>
                      </a:r>
                    </a:p>
                    <a:p>
                      <a:pPr algn="ctr"/>
                      <a:r>
                        <a:rPr kumimoji="1" lang="en-US" altLang="ja-JP" sz="1600" dirty="0">
                          <a:solidFill>
                            <a:schemeClr val="tx1"/>
                          </a:solidFill>
                        </a:rPr>
                        <a:t> (March 12</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(March 16</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2956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94B809-1951-4228-9EA9-43CCAE2E1CC3}"/>
              </a:ext>
            </a:extLst>
          </p:cNvPr>
          <p:cNvSpPr>
            <a:spLocks noGrp="1"/>
          </p:cNvSpPr>
          <p:nvPr>
            <p:ph idx="1"/>
          </p:nvPr>
        </p:nvSpPr>
        <p:spPr>
          <a:xfrm>
            <a:off x="516510" y="1084081"/>
            <a:ext cx="8476661" cy="5391331"/>
          </a:xfrm>
        </p:spPr>
        <p:txBody>
          <a:bodyPr/>
          <a:lstStyle/>
          <a:p>
            <a:r>
              <a:rPr lang="en-US" altLang="ja-JP" sz="1100" dirty="0"/>
              <a:t>Here are is the </a:t>
            </a:r>
            <a:r>
              <a:rPr lang="en-US" altLang="ja-JP" sz="1100" dirty="0" err="1"/>
              <a:t>Webex</a:t>
            </a:r>
            <a:r>
              <a:rPr lang="en-US" altLang="ja-JP" sz="1100" dirty="0"/>
              <a:t> information containing the Host Key for each of your 3 meetings during the March 802.15 plenary session:</a:t>
            </a:r>
          </a:p>
          <a:p>
            <a:endParaRPr lang="en-US" altLang="ja-JP" sz="1100" dirty="0"/>
          </a:p>
          <a:p>
            <a:pPr marL="0" indent="0">
              <a:buNone/>
            </a:pPr>
            <a:r>
              <a:rPr lang="en-US" altLang="ja-JP" sz="1100" dirty="0"/>
              <a:t>1.  IG-DEP1  Session    7:00 PM - 9:00 PM Wednesday, Mar 10 2021 (UTC-05:00) Eastern Time (US &amp; Canada)</a:t>
            </a:r>
          </a:p>
          <a:p>
            <a:pPr marL="0" indent="0">
              <a:buNone/>
            </a:pPr>
            <a:r>
              <a:rPr lang="en-US" altLang="ja-JP" sz="1100" dirty="0"/>
              <a:t>Meeting link:           https://ieeesa.webex.com/ieeesa/j.php?MTID=m6bb29e3a1c0f062f212129ea049742a1</a:t>
            </a:r>
          </a:p>
          <a:p>
            <a:pPr marL="0" indent="0">
              <a:buNone/>
            </a:pPr>
            <a:r>
              <a:rPr lang="en-US" altLang="ja-JP" sz="1100" dirty="0"/>
              <a:t>Meeting number: 179 207 2229</a:t>
            </a:r>
          </a:p>
          <a:p>
            <a:pPr marL="0" indent="0">
              <a:buNone/>
            </a:pPr>
            <a:r>
              <a:rPr lang="en-US" altLang="ja-JP" sz="1100" dirty="0"/>
              <a:t>Password:               </a:t>
            </a:r>
            <a:r>
              <a:rPr lang="en-US" altLang="ja-JP" sz="1100" dirty="0" err="1"/>
              <a:t>IGdep</a:t>
            </a:r>
            <a:endParaRPr lang="en-US" altLang="ja-JP" sz="1100" dirty="0"/>
          </a:p>
          <a:p>
            <a:pPr marL="0" indent="0">
              <a:buNone/>
            </a:pPr>
            <a:endParaRPr lang="en-US" altLang="ja-JP" sz="1100" dirty="0"/>
          </a:p>
          <a:p>
            <a:pPr marL="228600" indent="-228600">
              <a:buAutoNum type="arabicPeriod" startAt="2"/>
            </a:pPr>
            <a:r>
              <a:rPr lang="en-US" altLang="ja-JP" sz="1100" dirty="0"/>
              <a:t> Joint IG-DEP &amp; IG-NG-UWB Session   5:00 PM - 7:00 PM Thursday, Mar 11 2021 (UTC-05:00) Eastern Time (US &amp; Canada)</a:t>
            </a:r>
          </a:p>
          <a:p>
            <a:pPr marL="0" indent="0">
              <a:buNone/>
            </a:pPr>
            <a:r>
              <a:rPr lang="en-US" altLang="ja-JP" sz="1100" dirty="0"/>
              <a:t>Meeting link           https://ieeesa.webex.com/ieeesa/j.php?MTID=mfea6057c7c84814cb1fa3208aaa5e0b0</a:t>
            </a:r>
          </a:p>
          <a:p>
            <a:pPr marL="0" indent="0">
              <a:buNone/>
            </a:pPr>
            <a:r>
              <a:rPr lang="en-US" altLang="ja-JP" sz="1100" dirty="0"/>
              <a:t>Meeting number: 129 842 8204</a:t>
            </a:r>
          </a:p>
          <a:p>
            <a:pPr marL="0" indent="0">
              <a:buNone/>
            </a:pPr>
            <a:r>
              <a:rPr lang="en-US" altLang="ja-JP" sz="1100" dirty="0"/>
              <a:t>Password:  Joint-IG</a:t>
            </a:r>
            <a:br>
              <a:rPr lang="en-US" altLang="ja-JP" sz="1100" dirty="0"/>
            </a:br>
            <a:endParaRPr lang="en-US" altLang="ja-JP" sz="1100" dirty="0"/>
          </a:p>
          <a:p>
            <a:pPr marL="0" indent="0">
              <a:buNone/>
            </a:pPr>
            <a:r>
              <a:rPr lang="en-US" altLang="ja-JP" sz="1100" dirty="0"/>
              <a:t>3.   IG-DEP2 Session    7:00 PM - 9:00 PM Thursday, Mar 11 2021 (UTC-05:00) Eastern Time (US &amp; Canada)</a:t>
            </a:r>
          </a:p>
          <a:p>
            <a:pPr marL="0" indent="0">
              <a:buNone/>
            </a:pPr>
            <a:r>
              <a:rPr lang="en-US" altLang="ja-JP" sz="1100" dirty="0"/>
              <a:t>Meeting link:           https://ieeesa.webex.com/ieeesa/j.php?MTID=m730b4789a073a1f616a30439863cc312</a:t>
            </a:r>
          </a:p>
          <a:p>
            <a:pPr marL="0" indent="0">
              <a:buNone/>
            </a:pPr>
            <a:r>
              <a:rPr lang="en-US" altLang="ja-JP" sz="1100" dirty="0"/>
              <a:t>Meeting number: 179 880 1799</a:t>
            </a:r>
          </a:p>
          <a:p>
            <a:pPr marL="0" indent="0">
              <a:buNone/>
            </a:pPr>
            <a:r>
              <a:rPr lang="en-US" altLang="ja-JP" sz="1100" dirty="0"/>
              <a:t>Password:               </a:t>
            </a:r>
            <a:r>
              <a:rPr lang="en-US" altLang="ja-JP" sz="1100" dirty="0" err="1"/>
              <a:t>IGdep</a:t>
            </a:r>
            <a:endParaRPr lang="en-US" altLang="ja-JP" sz="1100" dirty="0"/>
          </a:p>
          <a:p>
            <a:pPr marL="0" indent="0">
              <a:buNone/>
            </a:pPr>
            <a:endParaRPr lang="en-US" altLang="ja-JP" sz="1100" dirty="0"/>
          </a:p>
          <a:p>
            <a:pPr marL="0" indent="0">
              <a:buNone/>
            </a:pPr>
            <a:r>
              <a:rPr lang="en-US" altLang="ja-JP" sz="1100" dirty="0"/>
              <a:t>3.     IG-DEP3  Session   7:00 PM - 9:00 PM Monday, Mar 15 2021 (UTC-05:00) Eastern Time (US &amp; Canada)</a:t>
            </a:r>
          </a:p>
          <a:p>
            <a:pPr marL="0" indent="0">
              <a:buNone/>
            </a:pPr>
            <a:r>
              <a:rPr lang="en-US" altLang="ja-JP" sz="1100" dirty="0"/>
              <a:t>Meeting link:           https://ieeesa.webex.com/ieeesa/j.php?MTID=ma6ddc89def2dbcb0ad1753673207d71e</a:t>
            </a:r>
          </a:p>
          <a:p>
            <a:pPr marL="0" indent="0">
              <a:buNone/>
            </a:pPr>
            <a:r>
              <a:rPr lang="en-US" altLang="ja-JP" sz="1100" dirty="0"/>
              <a:t>Meeting number: 179 228 1913</a:t>
            </a:r>
          </a:p>
          <a:p>
            <a:pPr marL="0" indent="0">
              <a:buNone/>
            </a:pPr>
            <a:r>
              <a:rPr lang="en-US" altLang="ja-JP" sz="1100" dirty="0"/>
              <a:t>Password:               </a:t>
            </a:r>
            <a:r>
              <a:rPr lang="en-US" altLang="ja-JP" sz="1100" dirty="0" err="1"/>
              <a:t>IGdep</a:t>
            </a:r>
            <a:endParaRPr lang="en-US" altLang="ja-JP" sz="1100" dirty="0"/>
          </a:p>
          <a:p>
            <a:endParaRPr kumimoji="1" lang="en-US" altLang="ja-JP" sz="1100" dirty="0"/>
          </a:p>
          <a:p>
            <a:endParaRPr lang="en-US" altLang="ja-JP" sz="1100" dirty="0"/>
          </a:p>
          <a:p>
            <a:endParaRPr kumimoji="1" lang="en-US" altLang="ja-JP" sz="1100" dirty="0"/>
          </a:p>
          <a:p>
            <a:endParaRPr lang="en-US" altLang="ja-JP" sz="1100" dirty="0"/>
          </a:p>
          <a:p>
            <a:endParaRPr kumimoji="1" lang="ja-JP" altLang="en-US" sz="1100" dirty="0"/>
          </a:p>
        </p:txBody>
      </p:sp>
      <p:sp>
        <p:nvSpPr>
          <p:cNvPr id="3" name="タイトル 2">
            <a:extLst>
              <a:ext uri="{FF2B5EF4-FFF2-40B4-BE49-F238E27FC236}">
                <a16:creationId xmlns:a16="http://schemas.microsoft.com/office/drawing/2014/main" id="{515428F2-E525-4508-A6CE-CCD0F2D7048B}"/>
              </a:ext>
            </a:extLst>
          </p:cNvPr>
          <p:cNvSpPr>
            <a:spLocks noGrp="1"/>
          </p:cNvSpPr>
          <p:nvPr>
            <p:ph type="title"/>
          </p:nvPr>
        </p:nvSpPr>
        <p:spPr>
          <a:xfrm>
            <a:off x="685800" y="593725"/>
            <a:ext cx="7772400" cy="596245"/>
          </a:xfrm>
        </p:spPr>
        <p:txBody>
          <a:bodyPr/>
          <a:lstStyle/>
          <a:p>
            <a:r>
              <a:rPr kumimoji="1" lang="en-US" altLang="ja-JP" sz="2000" b="1" dirty="0">
                <a:latin typeface="+mn-lt"/>
              </a:rPr>
              <a:t>CISCO </a:t>
            </a:r>
            <a:r>
              <a:rPr kumimoji="1" lang="en-US" altLang="ja-JP" sz="2000" b="1" dirty="0" err="1">
                <a:latin typeface="+mn-lt"/>
              </a:rPr>
              <a:t>Webex</a:t>
            </a:r>
            <a:r>
              <a:rPr kumimoji="1" lang="en-US" altLang="ja-JP" sz="2000" b="1" dirty="0">
                <a:latin typeface="+mn-lt"/>
              </a:rPr>
              <a:t> URL for IG-DEP in March Meeting, 2021</a:t>
            </a:r>
            <a:endParaRPr kumimoji="1" lang="ja-JP" altLang="en-US" sz="2000" b="1" dirty="0">
              <a:latin typeface="+mn-lt"/>
            </a:endParaRPr>
          </a:p>
        </p:txBody>
      </p:sp>
      <p:sp>
        <p:nvSpPr>
          <p:cNvPr id="4" name="スライド番号プレースホルダー 3">
            <a:extLst>
              <a:ext uri="{FF2B5EF4-FFF2-40B4-BE49-F238E27FC236}">
                <a16:creationId xmlns:a16="http://schemas.microsoft.com/office/drawing/2014/main" id="{E0819A65-2433-451D-A879-B3E06FF9BC2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5" name="日付プレースホルダー 4">
            <a:extLst>
              <a:ext uri="{FF2B5EF4-FFF2-40B4-BE49-F238E27FC236}">
                <a16:creationId xmlns:a16="http://schemas.microsoft.com/office/drawing/2014/main" id="{B0DF47E8-318A-455D-B59E-4D191A8F4537}"/>
              </a:ext>
            </a:extLst>
          </p:cNvPr>
          <p:cNvSpPr>
            <a:spLocks noGrp="1"/>
          </p:cNvSpPr>
          <p:nvPr>
            <p:ph type="dt" sz="half" idx="2"/>
          </p:nvPr>
        </p:nvSpPr>
        <p:spPr/>
        <p:txBody>
          <a:bodyPr/>
          <a:lstStyle/>
          <a:p>
            <a:r>
              <a:rPr lang="en-US" altLang="ja-JP"/>
              <a:t>March 2021</a:t>
            </a:r>
            <a:endParaRPr lang="en-US" altLang="ja-JP" dirty="0"/>
          </a:p>
        </p:txBody>
      </p:sp>
    </p:spTree>
    <p:extLst>
      <p:ext uri="{BB962C8B-B14F-4D97-AF65-F5344CB8AC3E}">
        <p14:creationId xmlns:p14="http://schemas.microsoft.com/office/powerpoint/2010/main" val="305399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94B809-1951-4228-9EA9-43CCAE2E1CC3}"/>
              </a:ext>
            </a:extLst>
          </p:cNvPr>
          <p:cNvSpPr>
            <a:spLocks noGrp="1"/>
          </p:cNvSpPr>
          <p:nvPr>
            <p:ph idx="1"/>
          </p:nvPr>
        </p:nvSpPr>
        <p:spPr>
          <a:xfrm>
            <a:off x="534265" y="1405414"/>
            <a:ext cx="8476661" cy="5391331"/>
          </a:xfrm>
        </p:spPr>
        <p:txBody>
          <a:bodyPr/>
          <a:lstStyle/>
          <a:p>
            <a:pPr marL="0" indent="0">
              <a:buNone/>
            </a:pPr>
            <a:r>
              <a:rPr lang="en-US" altLang="ja-JP" sz="1100" dirty="0"/>
              <a:t>IEEE802.15 Opening Plenary</a:t>
            </a:r>
          </a:p>
          <a:p>
            <a:r>
              <a:rPr lang="en-US" altLang="ja-JP" sz="1100" dirty="0"/>
              <a:t>9:00 AM – 11:00 AM Tuesday, March 9 2021 (UTC-05:00) Eastern Time (US &amp; Canada)</a:t>
            </a:r>
          </a:p>
          <a:p>
            <a:pPr marL="0" indent="0">
              <a:buNone/>
            </a:pPr>
            <a:r>
              <a:rPr lang="en-US" altLang="ja-JP" sz="1100" dirty="0"/>
              <a:t>        11:00PM-1:00AM(+1 day),   JST(UTC+9:00)  (Japan &amp; Korea)</a:t>
            </a:r>
          </a:p>
          <a:p>
            <a:r>
              <a:rPr lang="en-US" altLang="ja-JP" sz="1100" dirty="0"/>
              <a:t>JOIN WEBEX MEETING</a:t>
            </a:r>
          </a:p>
          <a:p>
            <a:r>
              <a:rPr lang="en-US" altLang="ja-JP" sz="1100" dirty="0"/>
              <a:t>https://ieeesa.webex.com/ieeesa/j.php?MTID=m47f2f076f87b36d974ff9991c9d24d00</a:t>
            </a:r>
          </a:p>
          <a:p>
            <a:r>
              <a:rPr lang="en-US" altLang="ja-JP" sz="1100" dirty="0"/>
              <a:t>Meeting number (access code): 179 142 1406</a:t>
            </a:r>
          </a:p>
          <a:p>
            <a:r>
              <a:rPr lang="en-US" altLang="ja-JP" sz="1100" dirty="0"/>
              <a:t>Meeting password: 802.15-Opening</a:t>
            </a:r>
          </a:p>
          <a:p>
            <a:endParaRPr lang="en-US" altLang="ja-JP" sz="1100" dirty="0"/>
          </a:p>
          <a:p>
            <a:endParaRPr lang="en-US" altLang="ja-JP" sz="1100" dirty="0"/>
          </a:p>
          <a:p>
            <a:pPr marL="0" indent="0">
              <a:buNone/>
            </a:pPr>
            <a:r>
              <a:rPr lang="en-US" altLang="ja-JP" sz="1100" dirty="0"/>
              <a:t>IEEE 802.15 WG WNG Meeting</a:t>
            </a:r>
          </a:p>
          <a:p>
            <a:r>
              <a:rPr lang="en-US" altLang="ja-JP" sz="1100" dirty="0"/>
              <a:t>9:00 AM - 11:00 AM Wednesday, March 10 2021 (UTC-05:00) Eastern Time (US &amp; Canada)</a:t>
            </a:r>
          </a:p>
          <a:p>
            <a:pPr marL="0" indent="0">
              <a:buNone/>
            </a:pPr>
            <a:r>
              <a:rPr lang="en-US" altLang="ja-JP" sz="1100" dirty="0"/>
              <a:t>        11:00PM-1:00AM(+1 day),   JST(UTC+9:00)  (Japan &amp; Korea)</a:t>
            </a:r>
          </a:p>
          <a:p>
            <a:r>
              <a:rPr lang="en-US" altLang="ja-JP" sz="1100" dirty="0"/>
              <a:t>JOIN WEBEX MEETING</a:t>
            </a:r>
          </a:p>
          <a:p>
            <a:r>
              <a:rPr lang="en-US" altLang="ja-JP" sz="1100" dirty="0"/>
              <a:t>https://ieeesa.webex.com/ieeesa/j.php?MTID=m721f15720532dfeac56b654bbe9dcbfe</a:t>
            </a:r>
          </a:p>
          <a:p>
            <a:r>
              <a:rPr lang="en-US" altLang="ja-JP" sz="1100" dirty="0"/>
              <a:t>Meeting number (access code): 179 821 5939</a:t>
            </a:r>
          </a:p>
          <a:p>
            <a:r>
              <a:rPr lang="en-US" altLang="ja-JP" sz="1100" dirty="0"/>
              <a:t>Meeting password: SC-WNG</a:t>
            </a:r>
          </a:p>
          <a:p>
            <a:endParaRPr lang="en-US" altLang="ja-JP" sz="1100" dirty="0"/>
          </a:p>
          <a:p>
            <a:pPr marL="0" indent="0">
              <a:buNone/>
            </a:pPr>
            <a:r>
              <a:rPr lang="en-US" altLang="ja-JP" sz="1100" dirty="0"/>
              <a:t>IEEE802.15 Closing Plenary</a:t>
            </a:r>
          </a:p>
          <a:p>
            <a:r>
              <a:rPr lang="en-US" altLang="ja-JP" sz="1100" dirty="0"/>
              <a:t>9:00 AM -11:00 AM Thursday, March 17 2021 (UTC-05:00) Eastern Time (US &amp; Canada)</a:t>
            </a:r>
          </a:p>
          <a:p>
            <a:pPr marL="0" indent="0">
              <a:buNone/>
            </a:pPr>
            <a:r>
              <a:rPr lang="en-US" altLang="ja-JP" sz="1100" dirty="0"/>
              <a:t>         11:00PM-1:00AM(+1 day),   JST(UTC+9:00)  (Japan &amp; Korea)</a:t>
            </a:r>
          </a:p>
          <a:p>
            <a:r>
              <a:rPr lang="en-US" altLang="ja-JP" sz="1100" dirty="0"/>
              <a:t>JOIN WEBEX MEETING</a:t>
            </a:r>
          </a:p>
          <a:p>
            <a:r>
              <a:rPr lang="en-US" altLang="ja-JP" sz="1100" dirty="0"/>
              <a:t>https://ieeesa.webex.com/ieeesa/j.php?MTID=mdd4c8a105bd54825399c84c0a9723f8b</a:t>
            </a:r>
          </a:p>
          <a:p>
            <a:r>
              <a:rPr lang="en-US" altLang="ja-JP" sz="1100" dirty="0"/>
              <a:t>Meeting number (access code): 179 156 2402</a:t>
            </a:r>
          </a:p>
          <a:p>
            <a:r>
              <a:rPr lang="en-US" altLang="ja-JP" sz="1100" dirty="0"/>
              <a:t>Meeting password: 802.15-closing</a:t>
            </a:r>
            <a:endParaRPr kumimoji="1" lang="ja-JP" altLang="en-US" sz="1100" dirty="0"/>
          </a:p>
        </p:txBody>
      </p:sp>
      <p:sp>
        <p:nvSpPr>
          <p:cNvPr id="3" name="タイトル 2">
            <a:extLst>
              <a:ext uri="{FF2B5EF4-FFF2-40B4-BE49-F238E27FC236}">
                <a16:creationId xmlns:a16="http://schemas.microsoft.com/office/drawing/2014/main" id="{515428F2-E525-4508-A6CE-CCD0F2D7048B}"/>
              </a:ext>
            </a:extLst>
          </p:cNvPr>
          <p:cNvSpPr>
            <a:spLocks noGrp="1"/>
          </p:cNvSpPr>
          <p:nvPr>
            <p:ph type="title"/>
          </p:nvPr>
        </p:nvSpPr>
        <p:spPr>
          <a:xfrm>
            <a:off x="685800" y="593725"/>
            <a:ext cx="7772400" cy="596245"/>
          </a:xfrm>
        </p:spPr>
        <p:txBody>
          <a:bodyPr/>
          <a:lstStyle/>
          <a:p>
            <a:r>
              <a:rPr kumimoji="1" lang="en-US" altLang="ja-JP" sz="2000" b="1" dirty="0">
                <a:latin typeface="+mn-lt"/>
              </a:rPr>
              <a:t>CISCO </a:t>
            </a:r>
            <a:r>
              <a:rPr kumimoji="1" lang="en-US" altLang="ja-JP" sz="2000" b="1" dirty="0" err="1">
                <a:latin typeface="+mn-lt"/>
              </a:rPr>
              <a:t>Webex</a:t>
            </a:r>
            <a:r>
              <a:rPr kumimoji="1" lang="en-US" altLang="ja-JP" sz="2000" b="1" dirty="0">
                <a:latin typeface="+mn-lt"/>
              </a:rPr>
              <a:t> URL for Opening, Mid, and Closing Plenary in March Meeting, 2021</a:t>
            </a:r>
            <a:endParaRPr kumimoji="1" lang="ja-JP" altLang="en-US" sz="2000" b="1" dirty="0">
              <a:latin typeface="+mn-lt"/>
            </a:endParaRPr>
          </a:p>
        </p:txBody>
      </p:sp>
      <p:sp>
        <p:nvSpPr>
          <p:cNvPr id="4" name="スライド番号プレースホルダー 3">
            <a:extLst>
              <a:ext uri="{FF2B5EF4-FFF2-40B4-BE49-F238E27FC236}">
                <a16:creationId xmlns:a16="http://schemas.microsoft.com/office/drawing/2014/main" id="{E0819A65-2433-451D-A879-B3E06FF9BC2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B0DF47E8-318A-455D-B59E-4D191A8F4537}"/>
              </a:ext>
            </a:extLst>
          </p:cNvPr>
          <p:cNvSpPr>
            <a:spLocks noGrp="1"/>
          </p:cNvSpPr>
          <p:nvPr>
            <p:ph type="dt" sz="half" idx="2"/>
          </p:nvPr>
        </p:nvSpPr>
        <p:spPr/>
        <p:txBody>
          <a:bodyPr/>
          <a:lstStyle/>
          <a:p>
            <a:r>
              <a:rPr lang="en-US" altLang="ja-JP"/>
              <a:t>March 2021</a:t>
            </a:r>
            <a:endParaRPr lang="en-US" altLang="ja-JP" dirty="0"/>
          </a:p>
        </p:txBody>
      </p:sp>
    </p:spTree>
    <p:extLst>
      <p:ext uri="{BB962C8B-B14F-4D97-AF65-F5344CB8AC3E}">
        <p14:creationId xmlns:p14="http://schemas.microsoft.com/office/powerpoint/2010/main" val="11880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YNU/CWC </a:t>
            </a:r>
            <a:r>
              <a:rPr kumimoji="1" lang="en-US" altLang="ja-JP" sz="2400" dirty="0" err="1"/>
              <a:t>UofOulu</a:t>
            </a:r>
            <a:endParaRPr kumimoji="1" lang="en-US" altLang="ja-JP" sz="2400" dirty="0"/>
          </a:p>
          <a:p>
            <a:pPr marL="0" indent="0">
              <a:buNone/>
            </a:pPr>
            <a:r>
              <a:rPr lang="en-US" altLang="ja-JP" sz="2400" dirty="0"/>
              <a:t>      kohno@ynu.ac.jp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March 10</a:t>
            </a:r>
            <a:r>
              <a:rPr lang="en-US" altLang="ja-JP" baseline="30000" dirty="0">
                <a:ea typeface="ＭＳ Ｐゴシック" pitchFamily="50" charset="-128"/>
              </a:rPr>
              <a:t>th</a:t>
            </a:r>
            <a:r>
              <a:rPr lang="en-US" altLang="ja-JP" dirty="0">
                <a:ea typeface="ＭＳ Ｐゴシック" pitchFamily="50" charset="-128"/>
              </a:rPr>
              <a:t>, 2021</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March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January 2021. Doc.# 15-21-0055-00</a:t>
            </a:r>
          </a:p>
          <a:p>
            <a:pPr lvl="1"/>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15-21-0142-00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Kohno(YNU/CWC </a:t>
            </a:r>
            <a:r>
              <a:rPr lang="en-US" altLang="ja-JP" sz="2000" dirty="0" err="1">
                <a:ea typeface="ＭＳ Ｐゴシック" charset="-128"/>
              </a:rPr>
              <a:t>UofOulu</a:t>
            </a:r>
            <a:r>
              <a:rPr lang="en-US" altLang="ja-JP" sz="2000" dirty="0">
                <a:ea typeface="ＭＳ Ｐゴシック" charset="-128"/>
              </a:rPr>
              <a:t>)</a:t>
            </a:r>
          </a:p>
          <a:p>
            <a:pPr lvl="1"/>
            <a:r>
              <a:rPr lang="en-US" altLang="ja-JP" sz="2000" dirty="0">
                <a:ea typeface="ＭＳ Ｐゴシック" charset="-128"/>
              </a:rPr>
              <a:t>Vice Chair is Marco Hernandez(YNU)</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a:t>
            </a:r>
            <a:r>
              <a:rPr lang="en-US" altLang="ja-JP" sz="2000" dirty="0" err="1">
                <a:ea typeface="ＭＳ Ｐゴシック" charset="-128"/>
              </a:rPr>
              <a:t>Minsoo</a:t>
            </a:r>
            <a:r>
              <a:rPr lang="en-US" altLang="ja-JP" sz="2000" dirty="0">
                <a:ea typeface="ＭＳ Ｐゴシック" charset="-128"/>
              </a:rPr>
              <a:t> Kim(YNU)</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29829</TotalTime>
  <Words>2366</Words>
  <Application>Microsoft Office PowerPoint</Application>
  <PresentationFormat>画面に合わせる (4:3)</PresentationFormat>
  <Paragraphs>271</Paragraphs>
  <Slides>14</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Monotype Sorts</vt:lpstr>
      <vt:lpstr>游ゴシック</vt:lpstr>
      <vt:lpstr>Arial</vt:lpstr>
      <vt:lpstr>Times New Roman</vt:lpstr>
      <vt:lpstr>IEEE-P802_15</vt:lpstr>
      <vt:lpstr>PowerPoint プレゼンテーション</vt:lpstr>
      <vt:lpstr>IEEE 802.15 IG DEP   Opening Information  Virtual Plenary Meeting March 10th, 2021</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Agenda items for the week</vt:lpstr>
      <vt:lpstr>IG DEP schedule in March 2021</vt:lpstr>
      <vt:lpstr>CISCO Webex URL for IG-DEP in March Meeting, 2021</vt:lpstr>
      <vt:lpstr>CISCO Webex URL for Opening, Mid, and Closing Plenary in March Meeting, 2021</vt:lpstr>
      <vt:lpstr>Contacts and Conference call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kohno-ryuji-ns@ynu.ac.jp</cp:lastModifiedBy>
  <cp:revision>30</cp:revision>
  <dcterms:created xsi:type="dcterms:W3CDTF">2020-12-17T10:56:09Z</dcterms:created>
  <dcterms:modified xsi:type="dcterms:W3CDTF">2021-03-09T00:37:20Z</dcterms:modified>
</cp:coreProperties>
</file>