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6"/>
  </p:notesMasterIdLst>
  <p:sldIdLst>
    <p:sldId id="287" r:id="rId2"/>
    <p:sldId id="338" r:id="rId3"/>
    <p:sldId id="344" r:id="rId4"/>
    <p:sldId id="296" r:id="rId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73" d="100"/>
          <a:sy n="73" d="100"/>
        </p:scale>
        <p:origin x="42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2625"/>
            <a:ext cx="4552950" cy="3414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617397" y="8811570"/>
            <a:ext cx="76944" cy="184666"/>
          </a:xfrm>
        </p:spPr>
        <p:txBody>
          <a:bodyPr/>
          <a:lstStyle/>
          <a:p>
            <a:fld id="{2ED7C50F-071E-4D3B-9A71-41D99FA7C3E5}" type="slidenum">
              <a:rPr lang="en-US" smtClean="0"/>
              <a:t>3</a:t>
            </a:fld>
            <a:endParaRPr lang="en-US" dirty="0"/>
          </a:p>
        </p:txBody>
      </p:sp>
    </p:spTree>
    <p:extLst>
      <p:ext uri="{BB962C8B-B14F-4D97-AF65-F5344CB8AC3E}">
        <p14:creationId xmlns:p14="http://schemas.microsoft.com/office/powerpoint/2010/main" val="3291759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40261" y="158450"/>
            <a:ext cx="7984071" cy="767581"/>
          </a:xfrm>
          <a:prstGeom prst="rect">
            <a:avLst/>
          </a:prstGeom>
        </p:spPr>
        <p:txBody>
          <a:bodyPr vert="horz" lIns="91440" tIns="45720" rIns="91440" bIns="45720" rtlCol="0" anchor="ctr">
            <a:normAutofit/>
          </a:bodyPr>
          <a:lstStyle/>
          <a:p>
            <a:pPr lvl="0"/>
            <a:r>
              <a:rPr lang="en-US" dirty="0"/>
              <a:t>Click to edit Master title style</a:t>
            </a:r>
          </a:p>
        </p:txBody>
      </p:sp>
      <p:sp>
        <p:nvSpPr>
          <p:cNvPr id="7" name="Text Placeholder 2"/>
          <p:cNvSpPr>
            <a:spLocks noGrp="1"/>
          </p:cNvSpPr>
          <p:nvPr>
            <p:ph idx="1"/>
          </p:nvPr>
        </p:nvSpPr>
        <p:spPr>
          <a:xfrm>
            <a:off x="440261" y="1096261"/>
            <a:ext cx="7984072" cy="5219872"/>
          </a:xfrm>
          <a:prstGeom prst="rect">
            <a:avLst/>
          </a:prstGeom>
        </p:spPr>
        <p:txBody>
          <a:bodyPr vert="horz" lIns="91440" tIns="45720" rIns="91440" bIns="45720" rtlCol="0">
            <a:normAutofit/>
          </a:bodyPr>
          <a:lstStyle>
            <a:lvl1pPr>
              <a:defRPr sz="2800"/>
            </a:lvl1pPr>
            <a:lvl2pPr marL="682625" indent="-284163">
              <a:defRPr lang="en-US" sz="2800" kern="1200" dirty="0" smtClean="0">
                <a:solidFill>
                  <a:srgbClr val="254061"/>
                </a:solidFill>
                <a:latin typeface="Arial"/>
                <a:ea typeface="+mn-ea"/>
                <a:cs typeface="Arial"/>
              </a:defRPr>
            </a:lvl2pPr>
            <a:lvl3pPr>
              <a:defRPr sz="2400"/>
            </a:lvl3pPr>
            <a:lvl4pPr>
              <a:defRPr sz="2400"/>
            </a:lvl4pPr>
          </a:lstStyle>
          <a:p>
            <a:pPr lvl="0"/>
            <a:r>
              <a:rPr lang="en-US" dirty="0"/>
              <a:t>Click to edit Master text styles</a:t>
            </a:r>
          </a:p>
          <a:p>
            <a:pPr marL="682625" lvl="1" indent="-284163" algn="l" defTabSz="457200" rtl="0" eaLnBrk="1" latinLnBrk="0" hangingPunct="1">
              <a:spcBef>
                <a:spcPts val="600"/>
              </a:spcBef>
              <a:buFont typeface="Arial"/>
              <a:buChar char="–"/>
            </a:pPr>
            <a:r>
              <a:rPr lang="en-US" dirty="0"/>
              <a:t>Second level</a:t>
            </a:r>
          </a:p>
          <a:p>
            <a:pPr lvl="2"/>
            <a:r>
              <a:rPr lang="en-US" dirty="0"/>
              <a:t>Third level</a:t>
            </a:r>
          </a:p>
          <a:p>
            <a:pPr lvl="3"/>
            <a:r>
              <a:rPr lang="en-US" dirty="0"/>
              <a:t>Fourth level</a:t>
            </a:r>
          </a:p>
        </p:txBody>
      </p:sp>
      <p:sp>
        <p:nvSpPr>
          <p:cNvPr id="8" name="Slide Number Placeholder 5"/>
          <p:cNvSpPr>
            <a:spLocks noGrp="1"/>
          </p:cNvSpPr>
          <p:nvPr>
            <p:ph type="sldNum" sz="quarter" idx="4"/>
          </p:nvPr>
        </p:nvSpPr>
        <p:spPr>
          <a:xfrm>
            <a:off x="122469" y="6537399"/>
            <a:ext cx="372218" cy="276999"/>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fld id="{D4EABEBA-CB0E-0E48-9AC1-74C7372C6EC6}" type="slidenum">
              <a:rPr lang="en-US" smtClean="0"/>
              <a:pPr/>
              <a:t>‹#›</a:t>
            </a:fld>
            <a:endParaRPr lang="en-US" dirty="0"/>
          </a:p>
        </p:txBody>
      </p:sp>
      <p:sp>
        <p:nvSpPr>
          <p:cNvPr id="9" name="Rectangle 8"/>
          <p:cNvSpPr>
            <a:spLocks noGrp="1" noChangeArrowheads="1"/>
          </p:cNvSpPr>
          <p:nvPr userDrawn="1"/>
        </p:nvSpPr>
        <p:spPr>
          <a:xfrm>
            <a:off x="5154774" y="6483350"/>
            <a:ext cx="3989227" cy="374650"/>
          </a:xfrm>
          <a:prstGeom prst="rect">
            <a:avLst/>
          </a:prstGeom>
          <a:no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endParaRPr lang="en-US" sz="900" dirty="0">
              <a:solidFill>
                <a:schemeClr val="bg1"/>
              </a:solidFill>
            </a:endParaRPr>
          </a:p>
        </p:txBody>
      </p:sp>
    </p:spTree>
    <p:extLst>
      <p:ext uri="{BB962C8B-B14F-4D97-AF65-F5344CB8AC3E}">
        <p14:creationId xmlns:p14="http://schemas.microsoft.com/office/powerpoint/2010/main" val="356568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15-21-0xxx-00-nuwb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Timeline</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The case of two possible timelines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To pretend it’s not wibbly wobbly</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 Based on .4z</a:t>
            </a:r>
          </a:p>
        </p:txBody>
      </p:sp>
      <p:sp>
        <p:nvSpPr>
          <p:cNvPr id="3" name="Content Placeholder 2"/>
          <p:cNvSpPr>
            <a:spLocks noGrp="1"/>
          </p:cNvSpPr>
          <p:nvPr>
            <p:ph idx="1"/>
          </p:nvPr>
        </p:nvSpPr>
        <p:spPr>
          <a:xfrm>
            <a:off x="643731" y="1689511"/>
            <a:ext cx="8001000" cy="4495800"/>
          </a:xfrm>
        </p:spPr>
        <p:txBody>
          <a:bodyPr/>
          <a:lstStyle/>
          <a:p>
            <a:pPr>
              <a:buFont typeface="Wingdings" panose="05000000000000000000" pitchFamily="2" charset="2"/>
              <a:buChar char="q"/>
            </a:pPr>
            <a:r>
              <a:rPr lang="en-US" sz="2000" dirty="0"/>
              <a:t>802.15.4z started in Feb 2018 and ended with approved draft in June 2020 (28 months)</a:t>
            </a:r>
          </a:p>
          <a:p>
            <a:pPr>
              <a:buFont typeface="Wingdings" panose="05000000000000000000" pitchFamily="2" charset="2"/>
              <a:buChar char="q"/>
            </a:pPr>
            <a:r>
              <a:rPr lang="en-US" sz="2000" dirty="0"/>
              <a:t>Features added in 802.15.4z</a:t>
            </a:r>
          </a:p>
          <a:p>
            <a:pPr lvl="1">
              <a:buFont typeface="Arial" panose="020B0604020202020204" pitchFamily="34" charset="0"/>
              <a:buChar char="•"/>
            </a:pPr>
            <a:r>
              <a:rPr lang="en-US" sz="1600" dirty="0"/>
              <a:t>Enhanced ranging with SS-TWR</a:t>
            </a:r>
          </a:p>
          <a:p>
            <a:pPr lvl="1">
              <a:buFont typeface="Arial" panose="020B0604020202020204" pitchFamily="34" charset="0"/>
              <a:buChar char="•"/>
            </a:pPr>
            <a:r>
              <a:rPr lang="en-US" sz="1600" dirty="0"/>
              <a:t>One-to-many multi-node ranging</a:t>
            </a:r>
          </a:p>
          <a:p>
            <a:pPr lvl="1">
              <a:buFont typeface="Arial" panose="020B0604020202020204" pitchFamily="34" charset="0"/>
              <a:buChar char="•"/>
            </a:pPr>
            <a:r>
              <a:rPr lang="en-US" sz="1600" dirty="0"/>
              <a:t>Ciphered Sequences</a:t>
            </a:r>
          </a:p>
          <a:p>
            <a:pPr lvl="1">
              <a:buFont typeface="Arial" panose="020B0604020202020204" pitchFamily="34" charset="0"/>
              <a:buChar char="•"/>
            </a:pPr>
            <a:r>
              <a:rPr lang="en-US" sz="1600" dirty="0"/>
              <a:t>Higher PRFs</a:t>
            </a:r>
          </a:p>
          <a:p>
            <a:pPr lvl="1">
              <a:buFont typeface="Arial" panose="020B0604020202020204" pitchFamily="34" charset="0"/>
              <a:buChar char="•"/>
            </a:pPr>
            <a:r>
              <a:rPr lang="en-US" sz="1600" dirty="0"/>
              <a:t>Ranging for LPR UWB PHY</a:t>
            </a:r>
          </a:p>
          <a:p>
            <a:pPr lvl="1">
              <a:buFont typeface="Arial" panose="020B0604020202020204" pitchFamily="34" charset="0"/>
              <a:buChar char="•"/>
            </a:pPr>
            <a:r>
              <a:rPr lang="en-US" sz="1600" dirty="0"/>
              <a:t>Increased security for both PHYs</a:t>
            </a:r>
          </a:p>
          <a:p>
            <a:pPr>
              <a:buFont typeface="Wingdings" panose="05000000000000000000" pitchFamily="2" charset="2"/>
              <a:buChar char="q"/>
            </a:pPr>
            <a:r>
              <a:rPr lang="en-US" sz="2000" dirty="0"/>
              <a:t>The scope of 802.15.4ab is broader than 802.15.4z</a:t>
            </a:r>
            <a:br>
              <a:rPr lang="en-US" sz="2000" dirty="0"/>
            </a:br>
            <a:r>
              <a:rPr lang="en-US" sz="2000" dirty="0"/>
              <a:t>(see PAR and CSD)</a:t>
            </a:r>
          </a:p>
          <a:p>
            <a:pPr lvl="1"/>
            <a:r>
              <a:rPr lang="en-US" sz="1600" dirty="0"/>
              <a:t>Roughly ~2x more scope than 15.4z</a:t>
            </a:r>
          </a:p>
          <a:p>
            <a:pPr lvl="1"/>
            <a:r>
              <a:rPr lang="en-US" sz="1600" dirty="0"/>
              <a:t>Therefore, twice as long, or </a:t>
            </a:r>
            <a:r>
              <a:rPr lang="en-US" sz="1600" u="sng" dirty="0"/>
              <a:t>~4.5</a:t>
            </a:r>
            <a:r>
              <a:rPr lang="en-US" sz="1600" dirty="0"/>
              <a:t> years for a published draft in </a:t>
            </a:r>
            <a:r>
              <a:rPr lang="en-US" sz="1600" u="sng" dirty="0"/>
              <a:t>~12/25</a:t>
            </a:r>
            <a:endParaRPr lang="en-US" sz="1600" dirty="0"/>
          </a:p>
          <a:p>
            <a:pPr marL="0" indent="0">
              <a:buNone/>
            </a:pPr>
            <a:endParaRPr lang="en-US" sz="2000" dirty="0"/>
          </a:p>
        </p:txBody>
      </p:sp>
      <p:sp>
        <p:nvSpPr>
          <p:cNvPr id="5" name="Slide Number Placeholder 3">
            <a:extLst>
              <a:ext uri="{FF2B5EF4-FFF2-40B4-BE49-F238E27FC236}">
                <a16:creationId xmlns:a16="http://schemas.microsoft.com/office/drawing/2014/main" id="{31FE8EA8-5E82-451B-9731-98EF1C926A2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64404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Line 15"/>
          <p:cNvSpPr>
            <a:spLocks noChangeShapeType="1"/>
          </p:cNvSpPr>
          <p:nvPr/>
        </p:nvSpPr>
        <p:spPr bwMode="auto">
          <a:xfrm flipH="1">
            <a:off x="7335672" y="2375107"/>
            <a:ext cx="2810" cy="298088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 name="Line 14"/>
          <p:cNvSpPr>
            <a:spLocks noChangeShapeType="1"/>
          </p:cNvSpPr>
          <p:nvPr/>
        </p:nvSpPr>
        <p:spPr bwMode="auto">
          <a:xfrm flipH="1">
            <a:off x="5076056" y="2185088"/>
            <a:ext cx="7159" cy="3170897"/>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4" name="Line 10"/>
          <p:cNvSpPr>
            <a:spLocks noChangeShapeType="1"/>
          </p:cNvSpPr>
          <p:nvPr/>
        </p:nvSpPr>
        <p:spPr bwMode="auto">
          <a:xfrm>
            <a:off x="2774878" y="2168021"/>
            <a:ext cx="0" cy="3187966"/>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5" name="Line 11"/>
          <p:cNvSpPr>
            <a:spLocks noChangeShapeType="1"/>
          </p:cNvSpPr>
          <p:nvPr/>
        </p:nvSpPr>
        <p:spPr bwMode="auto">
          <a:xfrm>
            <a:off x="3944882" y="2166447"/>
            <a:ext cx="0" cy="3189538"/>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8" name="Rectangle 7"/>
          <p:cNvSpPr>
            <a:spLocks noChangeArrowheads="1"/>
          </p:cNvSpPr>
          <p:nvPr/>
        </p:nvSpPr>
        <p:spPr bwMode="auto">
          <a:xfrm>
            <a:off x="6212426" y="2145367"/>
            <a:ext cx="1249477" cy="258568"/>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2025</a:t>
            </a:r>
          </a:p>
        </p:txBody>
      </p:sp>
      <p:sp>
        <p:nvSpPr>
          <p:cNvPr id="9" name="Rectangle 8"/>
          <p:cNvSpPr>
            <a:spLocks noChangeArrowheads="1"/>
          </p:cNvSpPr>
          <p:nvPr/>
        </p:nvSpPr>
        <p:spPr bwMode="auto">
          <a:xfrm>
            <a:off x="3948394" y="2144834"/>
            <a:ext cx="1134821" cy="259103"/>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2023</a:t>
            </a:r>
          </a:p>
        </p:txBody>
      </p:sp>
      <p:sp>
        <p:nvSpPr>
          <p:cNvPr id="10" name="Rectangle 9"/>
          <p:cNvSpPr>
            <a:spLocks noChangeArrowheads="1"/>
          </p:cNvSpPr>
          <p:nvPr/>
        </p:nvSpPr>
        <p:spPr bwMode="auto">
          <a:xfrm>
            <a:off x="2774878" y="2132856"/>
            <a:ext cx="1173515"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2022</a:t>
            </a:r>
          </a:p>
        </p:txBody>
      </p:sp>
      <p:sp>
        <p:nvSpPr>
          <p:cNvPr id="11" name="Rectangle 10"/>
          <p:cNvSpPr>
            <a:spLocks noChangeArrowheads="1"/>
          </p:cNvSpPr>
          <p:nvPr/>
        </p:nvSpPr>
        <p:spPr bwMode="auto">
          <a:xfrm>
            <a:off x="1641136" y="2132856"/>
            <a:ext cx="1133741"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2021</a:t>
            </a:r>
          </a:p>
        </p:txBody>
      </p:sp>
      <p:sp>
        <p:nvSpPr>
          <p:cNvPr id="16" name="Rectangle 15"/>
          <p:cNvSpPr>
            <a:spLocks noChangeArrowheads="1"/>
          </p:cNvSpPr>
          <p:nvPr/>
        </p:nvSpPr>
        <p:spPr bwMode="auto">
          <a:xfrm>
            <a:off x="5076056" y="2132856"/>
            <a:ext cx="1149360"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2024</a:t>
            </a:r>
          </a:p>
        </p:txBody>
      </p:sp>
      <p:sp>
        <p:nvSpPr>
          <p:cNvPr id="17" name="Line 15"/>
          <p:cNvSpPr>
            <a:spLocks noChangeShapeType="1"/>
          </p:cNvSpPr>
          <p:nvPr/>
        </p:nvSpPr>
        <p:spPr bwMode="auto">
          <a:xfrm>
            <a:off x="6225414" y="2403936"/>
            <a:ext cx="1" cy="295205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1" name="Rectangle 60"/>
          <p:cNvSpPr/>
          <p:nvPr/>
        </p:nvSpPr>
        <p:spPr bwMode="auto">
          <a:xfrm>
            <a:off x="1641137" y="2132856"/>
            <a:ext cx="5820774" cy="3223131"/>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69" name="Text Box 24"/>
          <p:cNvSpPr txBox="1">
            <a:spLocks noChangeArrowheads="1"/>
          </p:cNvSpPr>
          <p:nvPr/>
        </p:nvSpPr>
        <p:spPr bwMode="auto">
          <a:xfrm>
            <a:off x="3035380" y="4614466"/>
            <a:ext cx="459056"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LB</a:t>
            </a:r>
          </a:p>
          <a:p>
            <a:pPr algn="ctr" eaLnBrk="0" hangingPunct="0">
              <a:defRPr/>
            </a:pPr>
            <a:r>
              <a:rPr lang="en-US" sz="800" b="1" dirty="0">
                <a:latin typeface="Arial" pitchFamily="34" charset="0"/>
                <a:cs typeface="Arial" pitchFamily="34" charset="0"/>
              </a:rPr>
              <a:t>(5/22)</a:t>
            </a:r>
          </a:p>
        </p:txBody>
      </p:sp>
      <p:sp>
        <p:nvSpPr>
          <p:cNvPr id="71" name="Isosceles Triangle 70"/>
          <p:cNvSpPr>
            <a:spLocks noChangeArrowheads="1"/>
          </p:cNvSpPr>
          <p:nvPr/>
        </p:nvSpPr>
        <p:spPr bwMode="auto">
          <a:xfrm>
            <a:off x="3167495"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73" name="Isosceles Triangle 72"/>
          <p:cNvSpPr>
            <a:spLocks noChangeArrowheads="1"/>
          </p:cNvSpPr>
          <p:nvPr/>
        </p:nvSpPr>
        <p:spPr bwMode="auto">
          <a:xfrm flipV="1">
            <a:off x="1794936" y="3205487"/>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75" name="Text Box 24"/>
          <p:cNvSpPr txBox="1">
            <a:spLocks noChangeArrowheads="1"/>
          </p:cNvSpPr>
          <p:nvPr/>
        </p:nvSpPr>
        <p:spPr bwMode="auto">
          <a:xfrm>
            <a:off x="1510803" y="2570535"/>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Study 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(3/21)</a:t>
            </a:r>
          </a:p>
        </p:txBody>
      </p:sp>
      <p:sp>
        <p:nvSpPr>
          <p:cNvPr id="76" name="Text Box 24"/>
          <p:cNvSpPr txBox="1">
            <a:spLocks noChangeArrowheads="1"/>
          </p:cNvSpPr>
          <p:nvPr/>
        </p:nvSpPr>
        <p:spPr bwMode="auto">
          <a:xfrm>
            <a:off x="1719741" y="3911163"/>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(3/21 - 7/21)</a:t>
            </a:r>
          </a:p>
        </p:txBody>
      </p:sp>
      <p:sp>
        <p:nvSpPr>
          <p:cNvPr id="78" name="Rectangle 77"/>
          <p:cNvSpPr/>
          <p:nvPr/>
        </p:nvSpPr>
        <p:spPr>
          <a:xfrm>
            <a:off x="1901614" y="3632443"/>
            <a:ext cx="386649" cy="2335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TGD</a:t>
            </a:r>
          </a:p>
        </p:txBody>
      </p:sp>
      <p:sp>
        <p:nvSpPr>
          <p:cNvPr id="28" name="Text Box 24">
            <a:extLst>
              <a:ext uri="{FF2B5EF4-FFF2-40B4-BE49-F238E27FC236}">
                <a16:creationId xmlns:a16="http://schemas.microsoft.com/office/drawing/2014/main" id="{F0EAE8BF-46E6-48F9-9EC5-A8046A5F537A}"/>
              </a:ext>
            </a:extLst>
          </p:cNvPr>
          <p:cNvSpPr txBox="1">
            <a:spLocks noChangeArrowheads="1"/>
          </p:cNvSpPr>
          <p:nvPr/>
        </p:nvSpPr>
        <p:spPr bwMode="auto">
          <a:xfrm>
            <a:off x="2580652" y="4614466"/>
            <a:ext cx="60012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Pre Draft</a:t>
            </a:r>
          </a:p>
          <a:p>
            <a:pPr algn="ctr" eaLnBrk="0" hangingPunct="0">
              <a:defRPr/>
            </a:pPr>
            <a:r>
              <a:rPr lang="en-US" sz="800" b="1" dirty="0">
                <a:latin typeface="Arial" pitchFamily="34" charset="0"/>
                <a:cs typeface="Arial" pitchFamily="34" charset="0"/>
              </a:rPr>
              <a:t>(1/22)</a:t>
            </a:r>
          </a:p>
        </p:txBody>
      </p:sp>
      <p:sp>
        <p:nvSpPr>
          <p:cNvPr id="32" name="Isosceles Triangle 31">
            <a:extLst>
              <a:ext uri="{FF2B5EF4-FFF2-40B4-BE49-F238E27FC236}">
                <a16:creationId xmlns:a16="http://schemas.microsoft.com/office/drawing/2014/main" id="{67B1D444-7382-466B-9BD5-21E6D675B255}"/>
              </a:ext>
            </a:extLst>
          </p:cNvPr>
          <p:cNvSpPr>
            <a:spLocks noChangeArrowheads="1"/>
          </p:cNvSpPr>
          <p:nvPr/>
        </p:nvSpPr>
        <p:spPr bwMode="auto">
          <a:xfrm flipV="1">
            <a:off x="2372290" y="3203158"/>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3" name="Text Box 24">
            <a:extLst>
              <a:ext uri="{FF2B5EF4-FFF2-40B4-BE49-F238E27FC236}">
                <a16:creationId xmlns:a16="http://schemas.microsoft.com/office/drawing/2014/main" id="{E8B23F41-3D8C-48D5-BC6D-1C141CD0374E}"/>
              </a:ext>
            </a:extLst>
          </p:cNvPr>
          <p:cNvSpPr txBox="1">
            <a:spLocks noChangeArrowheads="1"/>
          </p:cNvSpPr>
          <p:nvPr/>
        </p:nvSpPr>
        <p:spPr bwMode="auto">
          <a:xfrm>
            <a:off x="2083077" y="2568206"/>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Task</a:t>
            </a:r>
            <a:br>
              <a:rPr lang="en-US" sz="800" b="1" dirty="0">
                <a:latin typeface="Arial" pitchFamily="34" charset="0"/>
                <a:cs typeface="Arial" pitchFamily="34" charset="0"/>
              </a:rPr>
            </a:br>
            <a:r>
              <a:rPr lang="en-US" sz="800" b="1" dirty="0">
                <a:latin typeface="Arial" pitchFamily="34" charset="0"/>
                <a:cs typeface="Arial" pitchFamily="34" charset="0"/>
              </a:rPr>
              <a:t>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(9/21)</a:t>
            </a:r>
          </a:p>
        </p:txBody>
      </p:sp>
      <p:sp>
        <p:nvSpPr>
          <p:cNvPr id="35" name="Text Box 24">
            <a:extLst>
              <a:ext uri="{FF2B5EF4-FFF2-40B4-BE49-F238E27FC236}">
                <a16:creationId xmlns:a16="http://schemas.microsoft.com/office/drawing/2014/main" id="{959D831A-7AD0-4893-B28A-203BBF591314}"/>
              </a:ext>
            </a:extLst>
          </p:cNvPr>
          <p:cNvSpPr txBox="1">
            <a:spLocks noChangeArrowheads="1"/>
          </p:cNvSpPr>
          <p:nvPr/>
        </p:nvSpPr>
        <p:spPr bwMode="auto">
          <a:xfrm>
            <a:off x="3430779" y="4614466"/>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(9/22)</a:t>
            </a:r>
          </a:p>
        </p:txBody>
      </p:sp>
      <p:sp>
        <p:nvSpPr>
          <p:cNvPr id="36" name="Isosceles Triangle 35">
            <a:extLst>
              <a:ext uri="{FF2B5EF4-FFF2-40B4-BE49-F238E27FC236}">
                <a16:creationId xmlns:a16="http://schemas.microsoft.com/office/drawing/2014/main" id="{C2C607CF-9520-4A70-89AB-3D6785003070}"/>
              </a:ext>
            </a:extLst>
          </p:cNvPr>
          <p:cNvSpPr>
            <a:spLocks noChangeArrowheads="1"/>
          </p:cNvSpPr>
          <p:nvPr/>
        </p:nvSpPr>
        <p:spPr bwMode="auto">
          <a:xfrm>
            <a:off x="3554631"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7" name="Text Box 24">
            <a:extLst>
              <a:ext uri="{FF2B5EF4-FFF2-40B4-BE49-F238E27FC236}">
                <a16:creationId xmlns:a16="http://schemas.microsoft.com/office/drawing/2014/main" id="{39745B16-22D6-408C-B8F7-F6CA1BF7FE8C}"/>
              </a:ext>
            </a:extLst>
          </p:cNvPr>
          <p:cNvSpPr txBox="1">
            <a:spLocks noChangeArrowheads="1"/>
          </p:cNvSpPr>
          <p:nvPr/>
        </p:nvSpPr>
        <p:spPr bwMode="auto">
          <a:xfrm>
            <a:off x="3808192" y="4614466"/>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(1/23)</a:t>
            </a:r>
          </a:p>
        </p:txBody>
      </p:sp>
      <p:sp>
        <p:nvSpPr>
          <p:cNvPr id="38" name="Isosceles Triangle 37">
            <a:extLst>
              <a:ext uri="{FF2B5EF4-FFF2-40B4-BE49-F238E27FC236}">
                <a16:creationId xmlns:a16="http://schemas.microsoft.com/office/drawing/2014/main" id="{5155ED44-9F75-48B1-90F4-51D2C078F6C0}"/>
              </a:ext>
            </a:extLst>
          </p:cNvPr>
          <p:cNvSpPr>
            <a:spLocks noChangeArrowheads="1"/>
          </p:cNvSpPr>
          <p:nvPr/>
        </p:nvSpPr>
        <p:spPr bwMode="auto">
          <a:xfrm>
            <a:off x="3952080"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9" name="Text Box 24">
            <a:extLst>
              <a:ext uri="{FF2B5EF4-FFF2-40B4-BE49-F238E27FC236}">
                <a16:creationId xmlns:a16="http://schemas.microsoft.com/office/drawing/2014/main" id="{52870E6E-8D80-44C6-96E4-8CBD64BB3B00}"/>
              </a:ext>
            </a:extLst>
          </p:cNvPr>
          <p:cNvSpPr txBox="1">
            <a:spLocks noChangeArrowheads="1"/>
          </p:cNvSpPr>
          <p:nvPr/>
        </p:nvSpPr>
        <p:spPr bwMode="auto">
          <a:xfrm>
            <a:off x="4208376" y="4614466"/>
            <a:ext cx="45585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SB</a:t>
            </a:r>
          </a:p>
          <a:p>
            <a:pPr algn="ctr" eaLnBrk="0" hangingPunct="0">
              <a:defRPr/>
            </a:pPr>
            <a:r>
              <a:rPr lang="en-US" sz="800" b="1" dirty="0">
                <a:latin typeface="Arial" pitchFamily="34" charset="0"/>
                <a:cs typeface="Arial" pitchFamily="34" charset="0"/>
              </a:rPr>
              <a:t>(5/23)</a:t>
            </a:r>
          </a:p>
        </p:txBody>
      </p:sp>
      <p:sp>
        <p:nvSpPr>
          <p:cNvPr id="40" name="Isosceles Triangle 39">
            <a:extLst>
              <a:ext uri="{FF2B5EF4-FFF2-40B4-BE49-F238E27FC236}">
                <a16:creationId xmlns:a16="http://schemas.microsoft.com/office/drawing/2014/main" id="{ED7108DF-F405-417E-B0BA-035FEE3EC561}"/>
              </a:ext>
            </a:extLst>
          </p:cNvPr>
          <p:cNvSpPr>
            <a:spLocks noChangeArrowheads="1"/>
          </p:cNvSpPr>
          <p:nvPr/>
        </p:nvSpPr>
        <p:spPr bwMode="auto">
          <a:xfrm>
            <a:off x="4332793"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1" name="Text Box 24">
            <a:extLst>
              <a:ext uri="{FF2B5EF4-FFF2-40B4-BE49-F238E27FC236}">
                <a16:creationId xmlns:a16="http://schemas.microsoft.com/office/drawing/2014/main" id="{F3E06B47-6230-47B2-B8C0-B649F78764A2}"/>
              </a:ext>
            </a:extLst>
          </p:cNvPr>
          <p:cNvSpPr txBox="1">
            <a:spLocks noChangeArrowheads="1"/>
          </p:cNvSpPr>
          <p:nvPr/>
        </p:nvSpPr>
        <p:spPr bwMode="auto">
          <a:xfrm>
            <a:off x="4599526" y="4614466"/>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(9/23)</a:t>
            </a:r>
          </a:p>
        </p:txBody>
      </p:sp>
      <p:sp>
        <p:nvSpPr>
          <p:cNvPr id="42" name="Isosceles Triangle 41">
            <a:extLst>
              <a:ext uri="{FF2B5EF4-FFF2-40B4-BE49-F238E27FC236}">
                <a16:creationId xmlns:a16="http://schemas.microsoft.com/office/drawing/2014/main" id="{25708F9A-B6D0-4BCD-97C4-A0FFDC599E0F}"/>
              </a:ext>
            </a:extLst>
          </p:cNvPr>
          <p:cNvSpPr>
            <a:spLocks noChangeArrowheads="1"/>
          </p:cNvSpPr>
          <p:nvPr/>
        </p:nvSpPr>
        <p:spPr bwMode="auto">
          <a:xfrm>
            <a:off x="4723378"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3" name="Text Box 24">
            <a:extLst>
              <a:ext uri="{FF2B5EF4-FFF2-40B4-BE49-F238E27FC236}">
                <a16:creationId xmlns:a16="http://schemas.microsoft.com/office/drawing/2014/main" id="{20A48701-C13F-4EAD-A609-3F824034EFD4}"/>
              </a:ext>
            </a:extLst>
          </p:cNvPr>
          <p:cNvSpPr txBox="1">
            <a:spLocks noChangeArrowheads="1"/>
          </p:cNvSpPr>
          <p:nvPr/>
        </p:nvSpPr>
        <p:spPr bwMode="auto">
          <a:xfrm>
            <a:off x="4945443" y="4614466"/>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(1/24)</a:t>
            </a:r>
          </a:p>
        </p:txBody>
      </p:sp>
      <p:sp>
        <p:nvSpPr>
          <p:cNvPr id="44" name="Isosceles Triangle 43">
            <a:extLst>
              <a:ext uri="{FF2B5EF4-FFF2-40B4-BE49-F238E27FC236}">
                <a16:creationId xmlns:a16="http://schemas.microsoft.com/office/drawing/2014/main" id="{8C680064-ECC0-46E1-8910-0CE0499B7EC7}"/>
              </a:ext>
            </a:extLst>
          </p:cNvPr>
          <p:cNvSpPr>
            <a:spLocks noChangeArrowheads="1"/>
          </p:cNvSpPr>
          <p:nvPr/>
        </p:nvSpPr>
        <p:spPr bwMode="auto">
          <a:xfrm>
            <a:off x="5089331"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5" name="Text Box 24">
            <a:extLst>
              <a:ext uri="{FF2B5EF4-FFF2-40B4-BE49-F238E27FC236}">
                <a16:creationId xmlns:a16="http://schemas.microsoft.com/office/drawing/2014/main" id="{C5C3ABFA-D74C-4F89-8326-EBBA80C59027}"/>
              </a:ext>
            </a:extLst>
          </p:cNvPr>
          <p:cNvSpPr txBox="1">
            <a:spLocks noChangeArrowheads="1"/>
          </p:cNvSpPr>
          <p:nvPr/>
        </p:nvSpPr>
        <p:spPr bwMode="auto">
          <a:xfrm>
            <a:off x="5334759" y="4609843"/>
            <a:ext cx="677065"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Publish</a:t>
            </a:r>
          </a:p>
          <a:p>
            <a:pPr algn="ctr" eaLnBrk="0" hangingPunct="0">
              <a:defRPr/>
            </a:pPr>
            <a:r>
              <a:rPr lang="en-US" sz="800" b="1" dirty="0">
                <a:latin typeface="Arial" pitchFamily="34" charset="0"/>
                <a:cs typeface="Arial" pitchFamily="34" charset="0"/>
              </a:rPr>
              <a:t>(~June 24)</a:t>
            </a:r>
          </a:p>
        </p:txBody>
      </p:sp>
      <p:sp>
        <p:nvSpPr>
          <p:cNvPr id="46" name="Isosceles Triangle 45">
            <a:extLst>
              <a:ext uri="{FF2B5EF4-FFF2-40B4-BE49-F238E27FC236}">
                <a16:creationId xmlns:a16="http://schemas.microsoft.com/office/drawing/2014/main" id="{CA326CE4-8014-4A90-AE92-C82CABAA45C3}"/>
              </a:ext>
            </a:extLst>
          </p:cNvPr>
          <p:cNvSpPr>
            <a:spLocks noChangeArrowheads="1"/>
          </p:cNvSpPr>
          <p:nvPr/>
        </p:nvSpPr>
        <p:spPr bwMode="auto">
          <a:xfrm>
            <a:off x="5570819" y="4357279"/>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cxnSp>
        <p:nvCxnSpPr>
          <p:cNvPr id="5" name="Straight Connector 4">
            <a:extLst>
              <a:ext uri="{FF2B5EF4-FFF2-40B4-BE49-F238E27FC236}">
                <a16:creationId xmlns:a16="http://schemas.microsoft.com/office/drawing/2014/main" id="{2166AEC7-7855-4CFB-84B8-41759BD32BC2}"/>
              </a:ext>
            </a:extLst>
          </p:cNvPr>
          <p:cNvCxnSpPr/>
          <p:nvPr/>
        </p:nvCxnSpPr>
        <p:spPr bwMode="auto">
          <a:xfrm>
            <a:off x="5392297" y="3841567"/>
            <a:ext cx="0" cy="1512168"/>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9" name="Text Box 24">
            <a:extLst>
              <a:ext uri="{FF2B5EF4-FFF2-40B4-BE49-F238E27FC236}">
                <a16:creationId xmlns:a16="http://schemas.microsoft.com/office/drawing/2014/main" id="{C017B68C-CD70-4389-8684-74FB313056CB}"/>
              </a:ext>
            </a:extLst>
          </p:cNvPr>
          <p:cNvSpPr txBox="1">
            <a:spLocks noChangeArrowheads="1"/>
          </p:cNvSpPr>
          <p:nvPr/>
        </p:nvSpPr>
        <p:spPr bwMode="auto">
          <a:xfrm>
            <a:off x="4899876" y="3665173"/>
            <a:ext cx="984842" cy="205964"/>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Finish Work 3/24</a:t>
            </a:r>
          </a:p>
        </p:txBody>
      </p:sp>
      <p:sp>
        <p:nvSpPr>
          <p:cNvPr id="51" name="Title 1">
            <a:extLst>
              <a:ext uri="{FF2B5EF4-FFF2-40B4-BE49-F238E27FC236}">
                <a16:creationId xmlns:a16="http://schemas.microsoft.com/office/drawing/2014/main" id="{E43B508A-E1D5-44D2-B0FC-820747BF608E}"/>
              </a:ext>
            </a:extLst>
          </p:cNvPr>
          <p:cNvSpPr>
            <a:spLocks noGrp="1"/>
          </p:cNvSpPr>
          <p:nvPr>
            <p:ph type="title"/>
          </p:nvPr>
        </p:nvSpPr>
        <p:spPr>
          <a:xfrm>
            <a:off x="762000" y="685800"/>
            <a:ext cx="7764463" cy="1227371"/>
          </a:xfrm>
        </p:spPr>
        <p:txBody>
          <a:bodyPr>
            <a:normAutofit/>
          </a:bodyPr>
          <a:lstStyle/>
          <a:p>
            <a:r>
              <a:rPr lang="en-US" dirty="0"/>
              <a:t>Accelerated Timeline</a:t>
            </a:r>
            <a:br>
              <a:rPr lang="en-US" dirty="0"/>
            </a:br>
            <a:r>
              <a:rPr lang="en-US" sz="2800" dirty="0"/>
              <a:t>(pulling out all the stops)</a:t>
            </a:r>
          </a:p>
        </p:txBody>
      </p:sp>
      <p:sp>
        <p:nvSpPr>
          <p:cNvPr id="47" name="Rectangle 46">
            <a:extLst>
              <a:ext uri="{FF2B5EF4-FFF2-40B4-BE49-F238E27FC236}">
                <a16:creationId xmlns:a16="http://schemas.microsoft.com/office/drawing/2014/main" id="{034C8B6D-BAB1-40D0-B15F-EB33D3DC215D}"/>
              </a:ext>
            </a:extLst>
          </p:cNvPr>
          <p:cNvSpPr/>
          <p:nvPr/>
        </p:nvSpPr>
        <p:spPr>
          <a:xfrm>
            <a:off x="2301251" y="3632443"/>
            <a:ext cx="759384" cy="233508"/>
          </a:xfrm>
          <a:prstGeom prst="rect">
            <a:avLst/>
          </a:prstGeom>
          <a:solidFill>
            <a:srgbClr val="CC99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DRAFT DEV</a:t>
            </a:r>
          </a:p>
        </p:txBody>
      </p:sp>
      <p:sp>
        <p:nvSpPr>
          <p:cNvPr id="34" name="Isosceles Triangle 33">
            <a:extLst>
              <a:ext uri="{FF2B5EF4-FFF2-40B4-BE49-F238E27FC236}">
                <a16:creationId xmlns:a16="http://schemas.microsoft.com/office/drawing/2014/main" id="{9C5C8DEF-39F2-478A-A1BA-AF826323B35C}"/>
              </a:ext>
            </a:extLst>
          </p:cNvPr>
          <p:cNvSpPr>
            <a:spLocks noChangeArrowheads="1"/>
          </p:cNvSpPr>
          <p:nvPr/>
        </p:nvSpPr>
        <p:spPr bwMode="auto">
          <a:xfrm>
            <a:off x="2784903"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8" name="Text Box 24">
            <a:extLst>
              <a:ext uri="{FF2B5EF4-FFF2-40B4-BE49-F238E27FC236}">
                <a16:creationId xmlns:a16="http://schemas.microsoft.com/office/drawing/2014/main" id="{DEDF80E8-6321-4EED-B6E9-D4FBDB5E582D}"/>
              </a:ext>
            </a:extLst>
          </p:cNvPr>
          <p:cNvSpPr txBox="1">
            <a:spLocks noChangeArrowheads="1"/>
          </p:cNvSpPr>
          <p:nvPr/>
        </p:nvSpPr>
        <p:spPr bwMode="auto">
          <a:xfrm>
            <a:off x="2310319" y="3909074"/>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(7/21 - 3/22)</a:t>
            </a:r>
          </a:p>
        </p:txBody>
      </p:sp>
      <p:sp>
        <p:nvSpPr>
          <p:cNvPr id="2" name="TextBox 1">
            <a:extLst>
              <a:ext uri="{FF2B5EF4-FFF2-40B4-BE49-F238E27FC236}">
                <a16:creationId xmlns:a16="http://schemas.microsoft.com/office/drawing/2014/main" id="{7B365AFA-1A37-4E83-B980-05DB65AE65A2}"/>
              </a:ext>
            </a:extLst>
          </p:cNvPr>
          <p:cNvSpPr txBox="1"/>
          <p:nvPr/>
        </p:nvSpPr>
        <p:spPr>
          <a:xfrm>
            <a:off x="3837419" y="5411068"/>
            <a:ext cx="1813317" cy="230832"/>
          </a:xfrm>
          <a:prstGeom prst="rect">
            <a:avLst/>
          </a:prstGeom>
          <a:noFill/>
        </p:spPr>
        <p:txBody>
          <a:bodyPr wrap="none" rtlCol="0">
            <a:spAutoFit/>
          </a:bodyPr>
          <a:lstStyle/>
          <a:p>
            <a:r>
              <a:rPr lang="en-US" sz="900" dirty="0">
                <a:solidFill>
                  <a:schemeClr val="bg2">
                    <a:lumMod val="75000"/>
                  </a:schemeClr>
                </a:solidFill>
              </a:rPr>
              <a:t>* 3</a:t>
            </a:r>
            <a:r>
              <a:rPr lang="en-US" sz="900" baseline="30000" dirty="0">
                <a:solidFill>
                  <a:schemeClr val="bg2">
                    <a:lumMod val="75000"/>
                  </a:schemeClr>
                </a:solidFill>
              </a:rPr>
              <a:t>rd</a:t>
            </a:r>
            <a:r>
              <a:rPr lang="en-US" sz="900" dirty="0">
                <a:solidFill>
                  <a:schemeClr val="bg2">
                    <a:lumMod val="75000"/>
                  </a:schemeClr>
                </a:solidFill>
              </a:rPr>
              <a:t> recirc might be needed (TBD)</a:t>
            </a:r>
          </a:p>
        </p:txBody>
      </p:sp>
      <p:sp>
        <p:nvSpPr>
          <p:cNvPr id="52" name="Slide Number Placeholder 3">
            <a:extLst>
              <a:ext uri="{FF2B5EF4-FFF2-40B4-BE49-F238E27FC236}">
                <a16:creationId xmlns:a16="http://schemas.microsoft.com/office/drawing/2014/main" id="{F3160E8C-7F26-485C-B704-30CD8CC63ECC}"/>
              </a:ext>
            </a:extLst>
          </p:cNvPr>
          <p:cNvSpPr txBox="1">
            <a:spLocks/>
          </p:cNvSpPr>
          <p:nvPr/>
        </p:nvSpPr>
        <p:spPr>
          <a:xfrm>
            <a:off x="4232658" y="6533768"/>
            <a:ext cx="655637" cy="239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5pPr>
            <a:lvl6pPr marL="25146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6pPr>
            <a:lvl7pPr marL="29718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7pPr>
            <a:lvl8pPr marL="34290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8pPr>
            <a:lvl9pPr marL="38862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41495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33122</TotalTime>
  <Words>411</Words>
  <Application>Microsoft Office PowerPoint</Application>
  <PresentationFormat>On-screen Show (4:3)</PresentationFormat>
  <Paragraphs>66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Times</vt:lpstr>
      <vt:lpstr>Times New Roman</vt:lpstr>
      <vt:lpstr>Wingdings</vt:lpstr>
      <vt:lpstr>Office Theme</vt:lpstr>
      <vt:lpstr>PowerPoint Presentation</vt:lpstr>
      <vt:lpstr>Timeline Based on .4z</vt:lpstr>
      <vt:lpstr>Accelerated Timeline (pulling out all the stops)</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Timeline discussion</dc:title>
  <dc:subject/>
  <cp:keywords/>
  <dc:description/>
  <cp:lastModifiedBy>Clint Powell2</cp:lastModifiedBy>
  <cp:revision>40</cp:revision>
  <cp:lastPrinted>2000-03-07T00:55:37Z</cp:lastPrinted>
  <dcterms:created xsi:type="dcterms:W3CDTF">2016-01-17T22:48:36Z</dcterms:created>
  <dcterms:modified xsi:type="dcterms:W3CDTF">2021-04-06T21:31:35Z</dcterms:modified>
  <cp:category/>
</cp:coreProperties>
</file>