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4"/>
  </p:notesMasterIdLst>
  <p:sldIdLst>
    <p:sldId id="256" r:id="rId2"/>
    <p:sldId id="257" r:id="rId3"/>
    <p:sldId id="290" r:id="rId4"/>
    <p:sldId id="298" r:id="rId5"/>
    <p:sldId id="288" r:id="rId6"/>
    <p:sldId id="293" r:id="rId7"/>
    <p:sldId id="294" r:id="rId8"/>
    <p:sldId id="295" r:id="rId9"/>
    <p:sldId id="296" r:id="rId10"/>
    <p:sldId id="289" r:id="rId11"/>
    <p:sldId id="291" r:id="rId12"/>
    <p:sldId id="287" r:id="rId13"/>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92DE"/>
    <a:srgbClr val="7DA8FF"/>
    <a:srgbClr val="FF8585"/>
    <a:srgbClr val="00AC10"/>
    <a:srgbClr val="00EA16"/>
    <a:srgbClr val="43FF55"/>
    <a:srgbClr val="7DFF89"/>
    <a:srgbClr val="92F6C6"/>
    <a:srgbClr val="FFCDCD"/>
    <a:srgbClr val="CDD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114" d="100"/>
          <a:sy n="114" d="100"/>
        </p:scale>
        <p:origin x="152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BD47F7B-EC8D-4028-92E0-030291F30576}"/>
              </a:ext>
            </a:extLst>
          </p:cNvPr>
          <p:cNvSpPr>
            <a:spLocks noGrp="1"/>
          </p:cNvSpPr>
          <p:nvPr>
            <p:ph type="title"/>
          </p:nvPr>
        </p:nvSpPr>
        <p:spPr>
          <a:xfrm>
            <a:off x="685800" y="685799"/>
            <a:ext cx="7772400" cy="731520"/>
          </a:xfrm>
        </p:spPr>
        <p:txBody>
          <a:bodyPr lIns="0" tIns="0" rIns="0" bIns="0"/>
          <a:lstStyle/>
          <a:p>
            <a:r>
              <a:rPr lang="en-US" dirty="0"/>
              <a:t>Click to edit Master title style</a:t>
            </a:r>
          </a:p>
        </p:txBody>
      </p:sp>
      <p:sp>
        <p:nvSpPr>
          <p:cNvPr id="7" name="Date Placeholder 6">
            <a:extLst>
              <a:ext uri="{FF2B5EF4-FFF2-40B4-BE49-F238E27FC236}">
                <a16:creationId xmlns:a16="http://schemas.microsoft.com/office/drawing/2014/main" id="{2FFB7F70-CD6E-41B9-BC6F-7981E3AE73F8}"/>
              </a:ext>
            </a:extLst>
          </p:cNvPr>
          <p:cNvSpPr>
            <a:spLocks noGrp="1"/>
          </p:cNvSpPr>
          <p:nvPr>
            <p:ph type="dt" idx="10"/>
          </p:nvPr>
        </p:nvSpPr>
        <p:spPr/>
        <p:txBody>
          <a:bodyPr/>
          <a:lstStyle/>
          <a:p>
            <a:r>
              <a:rPr lang="en-US" altLang="ja-JP" dirty="0"/>
              <a:t>January 2023</a:t>
            </a:r>
            <a:endParaRPr lang="en-US" dirty="0"/>
          </a:p>
        </p:txBody>
      </p:sp>
      <p:sp>
        <p:nvSpPr>
          <p:cNvPr id="8" name="Footer Placeholder 7">
            <a:extLst>
              <a:ext uri="{FF2B5EF4-FFF2-40B4-BE49-F238E27FC236}">
                <a16:creationId xmlns:a16="http://schemas.microsoft.com/office/drawing/2014/main" id="{90DAEF3D-3907-4271-8E8D-81AEAA4761C6}"/>
              </a:ext>
            </a:extLst>
          </p:cNvPr>
          <p:cNvSpPr>
            <a:spLocks noGrp="1"/>
          </p:cNvSpPr>
          <p:nvPr>
            <p:ph type="ftr" idx="11"/>
          </p:nvPr>
        </p:nvSpPr>
        <p:spPr/>
        <p:txBody>
          <a:bodyPr/>
          <a:lstStyle/>
          <a:p>
            <a:r>
              <a:rPr lang="en-US"/>
              <a:t>Kim, Kobayashi, Hernandez, Kohno (YNU/YRP-IAI)</a:t>
            </a:r>
            <a:endParaRPr lang="en-US" dirty="0"/>
          </a:p>
        </p:txBody>
      </p:sp>
      <p:sp>
        <p:nvSpPr>
          <p:cNvPr id="9" name="Slide Number Placeholder 8">
            <a:extLst>
              <a:ext uri="{FF2B5EF4-FFF2-40B4-BE49-F238E27FC236}">
                <a16:creationId xmlns:a16="http://schemas.microsoft.com/office/drawing/2014/main" id="{03437DD0-8ABB-4C04-8AC4-48674B5415C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11" name="Content Placeholder 10">
            <a:extLst>
              <a:ext uri="{FF2B5EF4-FFF2-40B4-BE49-F238E27FC236}">
                <a16:creationId xmlns:a16="http://schemas.microsoft.com/office/drawing/2014/main" id="{1CCD3CA8-6078-480D-881A-6D3946ECD2E6}"/>
              </a:ext>
            </a:extLst>
          </p:cNvPr>
          <p:cNvSpPr>
            <a:spLocks noGrp="1"/>
          </p:cNvSpPr>
          <p:nvPr>
            <p:ph sz="quarter" idx="13"/>
          </p:nvPr>
        </p:nvSpPr>
        <p:spPr>
          <a:xfrm>
            <a:off x="685799" y="1509393"/>
            <a:ext cx="7772401" cy="4966021"/>
          </a:xfrm>
        </p:spPr>
        <p:txBody>
          <a:bodyPr lIns="0" tIns="0" rIns="0" bIns="0"/>
          <a:lstStyle>
            <a:lvl1pPr marL="368300" indent="-365760">
              <a:buFont typeface="Arial" panose="020B0604020202020204" pitchFamily="34" charset="0"/>
              <a:buChar char="•"/>
              <a:defRPr sz="2400">
                <a:latin typeface="+mn-lt"/>
              </a:defRPr>
            </a:lvl1pPr>
            <a:lvl2pPr marL="731520" indent="-365760">
              <a:defRPr sz="2000">
                <a:latin typeface="+mn-lt"/>
              </a:defRPr>
            </a:lvl2pPr>
            <a:lvl3pPr marL="1097280" indent="-365760">
              <a:defRPr sz="2000">
                <a:latin typeface="+mn-lt"/>
              </a:defRPr>
            </a:lvl3pPr>
            <a:lvl4pPr marL="1463040" indent="-365760">
              <a:defRPr sz="2000">
                <a:latin typeface="+mn-lt"/>
              </a:defRPr>
            </a:lvl4pPr>
            <a:lvl5pPr marL="1828800" indent="-365760">
              <a:defRPr sz="20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5138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99B442C3-369B-472A-8736-6F17DBAC9BF0}"/>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6" name="Date Placeholder 25">
            <a:extLst>
              <a:ext uri="{FF2B5EF4-FFF2-40B4-BE49-F238E27FC236}">
                <a16:creationId xmlns:a16="http://schemas.microsoft.com/office/drawing/2014/main" id="{ACE57712-74BA-477D-B6AA-67833CD2C451}"/>
              </a:ext>
            </a:extLst>
          </p:cNvPr>
          <p:cNvSpPr>
            <a:spLocks noGrp="1"/>
          </p:cNvSpPr>
          <p:nvPr>
            <p:ph type="dt" idx="10"/>
          </p:nvPr>
        </p:nvSpPr>
        <p:spPr/>
        <p:txBody>
          <a:bodyPr/>
          <a:lstStyle/>
          <a:p>
            <a:r>
              <a:rPr lang="en-US" altLang="ja-JP" dirty="0"/>
              <a:t>January 2023</a:t>
            </a:r>
            <a:endParaRPr lang="en-US" dirty="0"/>
          </a:p>
        </p:txBody>
      </p:sp>
      <p:sp>
        <p:nvSpPr>
          <p:cNvPr id="27" name="Footer Placeholder 26">
            <a:extLst>
              <a:ext uri="{FF2B5EF4-FFF2-40B4-BE49-F238E27FC236}">
                <a16:creationId xmlns:a16="http://schemas.microsoft.com/office/drawing/2014/main" id="{798EF3B9-4DC4-4EDD-8EFC-121567B1F55E}"/>
              </a:ext>
            </a:extLst>
          </p:cNvPr>
          <p:cNvSpPr>
            <a:spLocks noGrp="1"/>
          </p:cNvSpPr>
          <p:nvPr>
            <p:ph type="ftr" idx="11"/>
          </p:nvPr>
        </p:nvSpPr>
        <p:spPr/>
        <p:txBody>
          <a:bodyPr/>
          <a:lstStyle/>
          <a:p>
            <a:r>
              <a:rPr lang="en-US"/>
              <a:t>Kim, Kobayashi, Hernandez, Kohno (YNU/YRP-IAI)</a:t>
            </a:r>
            <a:endParaRPr lang="en-US" dirty="0"/>
          </a:p>
        </p:txBody>
      </p:sp>
      <p:sp>
        <p:nvSpPr>
          <p:cNvPr id="28" name="Slide Number Placeholder 27">
            <a:extLst>
              <a:ext uri="{FF2B5EF4-FFF2-40B4-BE49-F238E27FC236}">
                <a16:creationId xmlns:a16="http://schemas.microsoft.com/office/drawing/2014/main" id="{D67DED76-F3D8-48FB-BA5B-36A652984F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E09EBAC0-ACD5-47DB-9053-11BEF036582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D7CCD6AB-B866-4614-8031-E82260AD0BDF}"/>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B5ADBB5-07C9-436F-968B-2B7F9C55DF9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0" name="Google Shape;16;p1">
            <a:extLst>
              <a:ext uri="{FF2B5EF4-FFF2-40B4-BE49-F238E27FC236}">
                <a16:creationId xmlns:a16="http://schemas.microsoft.com/office/drawing/2014/main" id="{02000D0A-4701-401E-ADDC-7CBBF09A57E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AF5A37EC-294C-4F06-8193-89A9EDBA02C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82AC746-03B3-4377-8AA8-336EB896BA2A}"/>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B92E31D5-C0E1-4B8A-9F2D-E396696A663B}"/>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731520"/>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493518"/>
            <a:ext cx="7772400" cy="4602481"/>
          </a:xfrm>
          <a:prstGeom prst="rect">
            <a:avLst/>
          </a:prstGeom>
          <a:noFill/>
          <a:ln>
            <a:noFill/>
          </a:ln>
        </p:spPr>
        <p:txBody>
          <a:bodyPr spcFirstLastPara="1" wrap="square" lIns="0" tIns="0" rIns="0" bIns="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6" name="Google Shape;16;p1"/>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a:t>
            </a:r>
            <a:r>
              <a:rPr lang="en-US" sz="1400" b="1" i="0" u="none" strike="noStrike" cap="none" dirty="0">
                <a:solidFill>
                  <a:schemeClr val="tx1"/>
                </a:solidFill>
                <a:latin typeface="Times New Roman"/>
                <a:ea typeface="Times New Roman"/>
                <a:cs typeface="Times New Roman"/>
                <a:sym typeface="Times New Roman"/>
              </a:rPr>
              <a:t>0024-0</a:t>
            </a:r>
            <a:r>
              <a:rPr lang="en-US" sz="1400" b="1" i="0" u="none" strike="noStrike" cap="none" dirty="0">
                <a:solidFill>
                  <a:schemeClr val="dk1"/>
                </a:solidFill>
                <a:latin typeface="Times New Roman"/>
                <a:ea typeface="Times New Roman"/>
                <a:cs typeface="Times New Roman"/>
                <a:sym typeface="Times New Roman"/>
              </a:rPr>
              <a:t>2-6a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
        <p:nvSpPr>
          <p:cNvPr id="11" name="Google Shape;35;p4">
            <a:extLst>
              <a:ext uri="{FF2B5EF4-FFF2-40B4-BE49-F238E27FC236}">
                <a16:creationId xmlns:a16="http://schemas.microsoft.com/office/drawing/2014/main" id="{8C3C5454-E6B7-44DD-A499-381C916D8184}"/>
              </a:ext>
            </a:extLst>
          </p:cNvPr>
          <p:cNvSpPr txBox="1">
            <a:spLocks noGrp="1"/>
          </p:cNvSpPr>
          <p:nvPr>
            <p:ph type="dt" idx="2"/>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p>
        </p:txBody>
      </p:sp>
    </p:spTree>
  </p:cSld>
  <p:clrMap bg1="lt1" tx1="dk1" bg2="dk2" tx2="lt2" accent1="accent1" accent2="accent2" accent3="accent3" accent4="accent4" accent5="accent5" accent6="accent6" hlink="hlink" folHlink="folHlink"/>
  <p:sldLayoutIdLst>
    <p:sldLayoutId id="2147483659" r:id="rId1"/>
    <p:sldLayoutId id="2147483648"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6" name="Date Placeholder 3">
            <a:extLst>
              <a:ext uri="{FF2B5EF4-FFF2-40B4-BE49-F238E27FC236}">
                <a16:creationId xmlns:a16="http://schemas.microsoft.com/office/drawing/2014/main" id="{A0528065-C4BE-4D87-BAF1-21248446F671}"/>
              </a:ext>
            </a:extLst>
          </p:cNvPr>
          <p:cNvSpPr>
            <a:spLocks noGrp="1"/>
          </p:cNvSpPr>
          <p:nvPr>
            <p:ph type="dt" idx="10"/>
          </p:nvPr>
        </p:nvSpPr>
        <p:spPr/>
        <p:txBody>
          <a:bodyPr/>
          <a:lstStyle/>
          <a:p>
            <a:r>
              <a:rPr lang="en-US" altLang="ja-JP" dirty="0"/>
              <a:t>January 2023</a:t>
            </a:r>
            <a:endParaRPr lang="en-US" dirty="0"/>
          </a:p>
        </p:txBody>
      </p:sp>
      <p:sp>
        <p:nvSpPr>
          <p:cNvPr id="7" name="Footer Placeholder 5">
            <a:extLst>
              <a:ext uri="{FF2B5EF4-FFF2-40B4-BE49-F238E27FC236}">
                <a16:creationId xmlns:a16="http://schemas.microsoft.com/office/drawing/2014/main" id="{81A41B47-C67D-4527-8DA4-18169A8E4482}"/>
              </a:ext>
            </a:extLst>
          </p:cNvPr>
          <p:cNvSpPr>
            <a:spLocks noGrp="1"/>
          </p:cNvSpPr>
          <p:nvPr>
            <p:ph type="ftr" idx="11"/>
          </p:nvPr>
        </p:nvSpPr>
        <p:spPr/>
        <p:txBody>
          <a:bodyPr/>
          <a:lstStyle/>
          <a:p>
            <a:r>
              <a:rPr lang="en-US"/>
              <a:t>Kim, Kobayashi, Hernandez, Kohno (YNU/YRP-IAI)</a:t>
            </a:r>
            <a:endParaRPr lang="en-US" dirty="0"/>
          </a:p>
        </p:txBody>
      </p:sp>
      <p:sp>
        <p:nvSpPr>
          <p:cNvPr id="176" name="Google Shape;176;p25"/>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599"/>
            <a:ext cx="8991600" cy="586581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200" b="1" i="0" u="sng" strike="noStrike" cap="none" dirty="0">
              <a:solidFill>
                <a:schemeClr val="dk2"/>
              </a:solidFill>
              <a:latin typeface="Times New Roman"/>
              <a:ea typeface="Times New Roman"/>
              <a:cs typeface="Times New Roman"/>
              <a:sym typeface="Times New Roman"/>
            </a:endParaRPr>
          </a:p>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MAC Bridging for Time-Sensitive Networking of 802.15.6ma</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January</a:t>
            </a:r>
            <a:r>
              <a:rPr lang="en-US" sz="1600" b="0" i="0" u="none" strike="noStrike" cap="none" dirty="0">
                <a:solidFill>
                  <a:schemeClr val="tx1"/>
                </a:solidFill>
                <a:latin typeface="Times New Roman"/>
                <a:ea typeface="Times New Roman"/>
                <a:cs typeface="Times New Roman"/>
                <a:sym typeface="Times New Roman"/>
              </a:rPr>
              <a:t> </a:t>
            </a:r>
            <a:r>
              <a:rPr lang="en-US" sz="1600" dirty="0">
                <a:solidFill>
                  <a:schemeClr val="tx1"/>
                </a:solidFill>
                <a:latin typeface="Times New Roman"/>
                <a:ea typeface="Times New Roman"/>
                <a:cs typeface="Times New Roman"/>
                <a:sym typeface="Times New Roman"/>
              </a:rPr>
              <a:t>19th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Minsoo Kim</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Ryuji Kohno</a:t>
            </a:r>
            <a:r>
              <a:rPr lang="en-US" sz="1600" b="0" i="0" u="none" strike="noStrike" cap="none" baseline="30000" dirty="0">
                <a:solidFill>
                  <a:schemeClr val="dk2"/>
                </a:solidFill>
                <a:latin typeface="Times New Roman"/>
                <a:ea typeface="Times New Roman"/>
                <a:cs typeface="Times New Roman"/>
                <a:sym typeface="Times New Roman"/>
              </a:rPr>
              <a:t>1,2</a:t>
            </a:r>
            <a:endParaRPr baseline="30000"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Yokosuka Research Park International Alliance Institute (YRP-IAI), Japan;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YRP 1, 3-4 </a:t>
            </a:r>
            <a:r>
              <a:rPr lang="en-US" sz="1600" dirty="0" err="1">
                <a:solidFill>
                  <a:schemeClr val="dk1"/>
                </a:solidFill>
                <a:latin typeface="Times New Roman"/>
                <a:ea typeface="Times New Roman"/>
                <a:cs typeface="Times New Roman"/>
                <a:sym typeface="Times New Roman"/>
              </a:rPr>
              <a:t>Hikarino-oka</a:t>
            </a:r>
            <a:r>
              <a:rPr lang="en-US" sz="1600" dirty="0">
                <a:solidFill>
                  <a:schemeClr val="dk1"/>
                </a:solidFill>
                <a:latin typeface="Times New Roman"/>
                <a:ea typeface="Times New Roman"/>
                <a:cs typeface="Times New Roman"/>
                <a:sym typeface="Times New Roman"/>
              </a:rPr>
              <a:t>, Yokosuka, 239-0847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i="0" u="none" strike="noStrike" cap="none"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+81-90-5408-0611, </a:t>
            </a:r>
            <a:r>
              <a:rPr lang="en-US" sz="1600" b="1" dirty="0">
                <a:solidFill>
                  <a:schemeClr val="dk1"/>
                </a:solidFill>
                <a:latin typeface="Times New Roman"/>
                <a:ea typeface="Times New Roman"/>
                <a:cs typeface="Times New Roman"/>
                <a:sym typeface="Times New Roman"/>
              </a:rPr>
              <a:t>Fax:</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+81-45-383-5528,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a:t>
            </a:r>
            <a:r>
              <a:rPr lang="en-US" sz="1600" dirty="0">
                <a:solidFill>
                  <a:schemeClr val="dk2"/>
                </a:solidFill>
                <a:latin typeface="Times New Roman"/>
                <a:ea typeface="Times New Roman"/>
                <a:cs typeface="Times New Roman"/>
                <a:sym typeface="Times New Roman"/>
              </a:rPr>
              <a:t>takumi-ch@ynu.ac.jp, Marco.Hernandez@ieee.org; kohno@ynu.ac.jp</a:t>
            </a:r>
            <a:r>
              <a:rPr lang="en-US" sz="1600" b="0" i="0" u="none" strike="noStrike" cap="none" dirty="0">
                <a:solidFill>
                  <a:schemeClr val="dk2"/>
                </a:solidFill>
                <a:latin typeface="Times New Roman"/>
                <a:ea typeface="Times New Roman"/>
                <a:cs typeface="Times New Roman"/>
                <a:sym typeface="Times New Roman"/>
              </a:rPr>
              <a:t>]</a:t>
            </a:r>
            <a:endParaRPr lang="en-US"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r>
              <a:rPr lang="en-US" sz="1600" i="0" u="none" strike="noStrike" cap="none" dirty="0">
                <a:solidFill>
                  <a:schemeClr val="dk2"/>
                </a:solidFill>
                <a:latin typeface="Times New Roman"/>
                <a:ea typeface="Times New Roman"/>
                <a:cs typeface="Times New Roman"/>
                <a:sym typeface="Times New Roman"/>
              </a:rPr>
              <a:t> This document contains a discussion of MAC Bridging for Time-Sensitive Networking to realize the enhanced reliability of P802.15.6ma. </a:t>
            </a:r>
            <a:endParaRPr dirty="0"/>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P802.15.6ma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the </a:t>
            </a:r>
            <a:r>
              <a:rPr lang="en-US" altLang="en-US" sz="1600" dirty="0">
                <a:latin typeface="Times New Roman" panose="02020603050405020304" pitchFamily="18" charset="0"/>
              </a:rPr>
              <a:t>IEEE 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.6ma.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Oval 52">
            <a:extLst>
              <a:ext uri="{FF2B5EF4-FFF2-40B4-BE49-F238E27FC236}">
                <a16:creationId xmlns:a16="http://schemas.microsoft.com/office/drawing/2014/main" id="{F167612C-248B-45A9-9036-0AC7001BE13C}"/>
              </a:ext>
            </a:extLst>
          </p:cNvPr>
          <p:cNvSpPr/>
          <p:nvPr/>
        </p:nvSpPr>
        <p:spPr>
          <a:xfrm>
            <a:off x="5433210" y="1637667"/>
            <a:ext cx="3371545" cy="2896915"/>
          </a:xfrm>
          <a:prstGeom prst="ellipse">
            <a:avLst/>
          </a:prstGeom>
          <a:solidFill>
            <a:srgbClr val="00AC1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F6C6"/>
              </a:solidFill>
            </a:endParaRPr>
          </a:p>
        </p:txBody>
      </p:sp>
      <p:sp>
        <p:nvSpPr>
          <p:cNvPr id="49" name="Oval 48">
            <a:extLst>
              <a:ext uri="{FF2B5EF4-FFF2-40B4-BE49-F238E27FC236}">
                <a16:creationId xmlns:a16="http://schemas.microsoft.com/office/drawing/2014/main" id="{B840969C-5C8A-497D-B70F-F1B016EFFBE0}"/>
              </a:ext>
            </a:extLst>
          </p:cNvPr>
          <p:cNvSpPr/>
          <p:nvPr/>
        </p:nvSpPr>
        <p:spPr>
          <a:xfrm>
            <a:off x="3047724" y="1618787"/>
            <a:ext cx="2708527" cy="3226950"/>
          </a:xfrm>
          <a:prstGeom prst="ellipse">
            <a:avLst/>
          </a:prstGeom>
          <a:solidFill>
            <a:srgbClr val="7DA8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FE6D04-7AB3-4F48-B110-9913BDC6B862}"/>
              </a:ext>
            </a:extLst>
          </p:cNvPr>
          <p:cNvSpPr>
            <a:spLocks noGrp="1"/>
          </p:cNvSpPr>
          <p:nvPr>
            <p:ph type="title"/>
          </p:nvPr>
        </p:nvSpPr>
        <p:spPr/>
        <p:txBody>
          <a:bodyPr/>
          <a:lstStyle/>
          <a:p>
            <a:r>
              <a:rPr lang="en-US" dirty="0"/>
              <a:t>Coordinator to Coordinator Bridging</a:t>
            </a:r>
          </a:p>
        </p:txBody>
      </p:sp>
      <p:sp>
        <p:nvSpPr>
          <p:cNvPr id="3" name="Date Placeholder 2">
            <a:extLst>
              <a:ext uri="{FF2B5EF4-FFF2-40B4-BE49-F238E27FC236}">
                <a16:creationId xmlns:a16="http://schemas.microsoft.com/office/drawing/2014/main" id="{2B8CC472-FA52-4F7B-93E2-885EF7A2FBCD}"/>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35CE3F5B-A348-44D8-87B0-E10F7BDDEB0C}"/>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5F8FCB7F-7B96-4449-BCB1-25977FAB805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21" name="Oval 20">
            <a:extLst>
              <a:ext uri="{FF2B5EF4-FFF2-40B4-BE49-F238E27FC236}">
                <a16:creationId xmlns:a16="http://schemas.microsoft.com/office/drawing/2014/main" id="{A3E65C94-4356-44ED-836D-0ED5507F60AE}"/>
              </a:ext>
            </a:extLst>
          </p:cNvPr>
          <p:cNvSpPr/>
          <p:nvPr/>
        </p:nvSpPr>
        <p:spPr>
          <a:xfrm>
            <a:off x="2244089" y="4061483"/>
            <a:ext cx="3227563" cy="2204550"/>
          </a:xfrm>
          <a:prstGeom prst="ellipse">
            <a:avLst/>
          </a:prstGeom>
          <a:solidFill>
            <a:srgbClr val="FFC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2F886CD0-1083-4840-9DDB-3776A14C2BF5}"/>
              </a:ext>
            </a:extLst>
          </p:cNvPr>
          <p:cNvSpPr/>
          <p:nvPr/>
        </p:nvSpPr>
        <p:spPr>
          <a:xfrm>
            <a:off x="208915" y="1582935"/>
            <a:ext cx="3163772" cy="3187522"/>
          </a:xfrm>
          <a:prstGeom prst="ellipse">
            <a:avLst/>
          </a:prstGeom>
          <a:solidFill>
            <a:srgbClr val="FF858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24DE5EB1-8182-4678-8078-226C3040280E}"/>
              </a:ext>
            </a:extLst>
          </p:cNvPr>
          <p:cNvSpPr/>
          <p:nvPr/>
        </p:nvSpPr>
        <p:spPr>
          <a:xfrm>
            <a:off x="1897635" y="2152681"/>
            <a:ext cx="2891790" cy="1560306"/>
          </a:xfrm>
          <a:prstGeom prst="rightArrow">
            <a:avLst>
              <a:gd name="adj1" fmla="val 50000"/>
              <a:gd name="adj2" fmla="val 61667"/>
            </a:avLst>
          </a:prstGeom>
          <a:solidFill>
            <a:srgbClr val="BD9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07BCB87-F65E-4AA8-B965-05AD6944E4D7}"/>
              </a:ext>
            </a:extLst>
          </p:cNvPr>
          <p:cNvSpPr/>
          <p:nvPr/>
        </p:nvSpPr>
        <p:spPr>
          <a:xfrm>
            <a:off x="339245" y="2863404"/>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5" name="Rectangle 24">
            <a:extLst>
              <a:ext uri="{FF2B5EF4-FFF2-40B4-BE49-F238E27FC236}">
                <a16:creationId xmlns:a16="http://schemas.microsoft.com/office/drawing/2014/main" id="{D049E828-0893-47DA-9A44-E01A93B0C419}"/>
              </a:ext>
            </a:extLst>
          </p:cNvPr>
          <p:cNvSpPr/>
          <p:nvPr/>
        </p:nvSpPr>
        <p:spPr>
          <a:xfrm>
            <a:off x="1197609" y="370379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7" name="Rectangle 26">
            <a:extLst>
              <a:ext uri="{FF2B5EF4-FFF2-40B4-BE49-F238E27FC236}">
                <a16:creationId xmlns:a16="http://schemas.microsoft.com/office/drawing/2014/main" id="{890CE274-4057-4104-9979-D22F5F62E812}"/>
              </a:ext>
            </a:extLst>
          </p:cNvPr>
          <p:cNvSpPr/>
          <p:nvPr/>
        </p:nvSpPr>
        <p:spPr>
          <a:xfrm>
            <a:off x="6856316" y="2459555"/>
            <a:ext cx="1709420" cy="94694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Server</a:t>
            </a:r>
          </a:p>
          <a:p>
            <a:pPr algn="ctr"/>
            <a:r>
              <a:rPr lang="en-US" dirty="0"/>
              <a:t>/ Nurse station</a:t>
            </a:r>
          </a:p>
          <a:p>
            <a:pPr algn="ctr"/>
            <a:r>
              <a:rPr lang="en-US" dirty="0"/>
              <a:t> / etc.</a:t>
            </a:r>
          </a:p>
        </p:txBody>
      </p:sp>
      <p:sp>
        <p:nvSpPr>
          <p:cNvPr id="30" name="Rectangle 29">
            <a:extLst>
              <a:ext uri="{FF2B5EF4-FFF2-40B4-BE49-F238E27FC236}">
                <a16:creationId xmlns:a16="http://schemas.microsoft.com/office/drawing/2014/main" id="{C84FCD91-F6A3-47F3-9918-8AA85097D8ED}"/>
              </a:ext>
            </a:extLst>
          </p:cNvPr>
          <p:cNvSpPr/>
          <p:nvPr/>
        </p:nvSpPr>
        <p:spPr>
          <a:xfrm>
            <a:off x="5094800" y="2678834"/>
            <a:ext cx="1259841"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Access Point</a:t>
            </a:r>
          </a:p>
        </p:txBody>
      </p:sp>
      <p:cxnSp>
        <p:nvCxnSpPr>
          <p:cNvPr id="31" name="Straight Connector 30">
            <a:extLst>
              <a:ext uri="{FF2B5EF4-FFF2-40B4-BE49-F238E27FC236}">
                <a16:creationId xmlns:a16="http://schemas.microsoft.com/office/drawing/2014/main" id="{A27C3392-9699-444D-B309-65DCF9BFDB50}"/>
              </a:ext>
            </a:extLst>
          </p:cNvPr>
          <p:cNvCxnSpPr>
            <a:cxnSpLocks/>
            <a:stCxn id="58" idx="3"/>
            <a:endCxn id="30" idx="1"/>
          </p:cNvCxnSpPr>
          <p:nvPr/>
        </p:nvCxnSpPr>
        <p:spPr>
          <a:xfrm flipV="1">
            <a:off x="4140200" y="2932834"/>
            <a:ext cx="954600" cy="1"/>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6646FED7-6E50-44B4-BB99-7A09D004C24C}"/>
              </a:ext>
            </a:extLst>
          </p:cNvPr>
          <p:cNvCxnSpPr>
            <a:cxnSpLocks/>
            <a:stCxn id="30" idx="3"/>
            <a:endCxn id="27" idx="1"/>
          </p:cNvCxnSpPr>
          <p:nvPr/>
        </p:nvCxnSpPr>
        <p:spPr>
          <a:xfrm>
            <a:off x="6354641" y="2932834"/>
            <a:ext cx="501675" cy="195"/>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05111CF-393F-421E-A28D-8FCAD90E9DD2}"/>
              </a:ext>
            </a:extLst>
          </p:cNvPr>
          <p:cNvSpPr txBox="1"/>
          <p:nvPr/>
        </p:nvSpPr>
        <p:spPr>
          <a:xfrm>
            <a:off x="3466625" y="3770332"/>
            <a:ext cx="5561331" cy="523220"/>
          </a:xfrm>
          <a:prstGeom prst="rect">
            <a:avLst/>
          </a:prstGeom>
          <a:noFill/>
        </p:spPr>
        <p:txBody>
          <a:bodyPr wrap="square" rtlCol="0">
            <a:spAutoFit/>
          </a:bodyPr>
          <a:lstStyle/>
          <a:p>
            <a:r>
              <a:rPr lang="en-US" dirty="0">
                <a:solidFill>
                  <a:srgbClr val="7030A0"/>
                </a:solidFill>
              </a:rPr>
              <a:t>As a bridge, a BAN coordinator may relay frames to outer network.</a:t>
            </a:r>
          </a:p>
          <a:p>
            <a:r>
              <a:rPr lang="en-US" b="1" dirty="0">
                <a:solidFill>
                  <a:srgbClr val="7030A0"/>
                </a:solidFill>
              </a:rPr>
              <a:t>And those frames may be from other BAN coordinator.</a:t>
            </a:r>
          </a:p>
        </p:txBody>
      </p:sp>
      <p:sp>
        <p:nvSpPr>
          <p:cNvPr id="38" name="Rectangle 37">
            <a:extLst>
              <a:ext uri="{FF2B5EF4-FFF2-40B4-BE49-F238E27FC236}">
                <a16:creationId xmlns:a16="http://schemas.microsoft.com/office/drawing/2014/main" id="{0E625FDB-2404-4486-9456-9DF2ABDEFF84}"/>
              </a:ext>
            </a:extLst>
          </p:cNvPr>
          <p:cNvSpPr/>
          <p:nvPr/>
        </p:nvSpPr>
        <p:spPr>
          <a:xfrm>
            <a:off x="2955290" y="547259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39" name="Rectangle 38">
            <a:extLst>
              <a:ext uri="{FF2B5EF4-FFF2-40B4-BE49-F238E27FC236}">
                <a16:creationId xmlns:a16="http://schemas.microsoft.com/office/drawing/2014/main" id="{B5A7CD35-0648-4C47-85C5-2C8A9AB6F6FA}"/>
              </a:ext>
            </a:extLst>
          </p:cNvPr>
          <p:cNvSpPr/>
          <p:nvPr/>
        </p:nvSpPr>
        <p:spPr>
          <a:xfrm>
            <a:off x="2828289" y="4580249"/>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40" name="Straight Connector 39">
            <a:extLst>
              <a:ext uri="{FF2B5EF4-FFF2-40B4-BE49-F238E27FC236}">
                <a16:creationId xmlns:a16="http://schemas.microsoft.com/office/drawing/2014/main" id="{5F763A92-1A44-4817-80D9-50951C3931F9}"/>
              </a:ext>
            </a:extLst>
          </p:cNvPr>
          <p:cNvCxnSpPr>
            <a:cxnSpLocks/>
            <a:stCxn id="38" idx="0"/>
            <a:endCxn id="39" idx="2"/>
          </p:cNvCxnSpPr>
          <p:nvPr/>
        </p:nvCxnSpPr>
        <p:spPr>
          <a:xfrm flipV="1">
            <a:off x="3478530" y="5088249"/>
            <a:ext cx="81279" cy="384348"/>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41" name="Rectangle 40">
            <a:extLst>
              <a:ext uri="{FF2B5EF4-FFF2-40B4-BE49-F238E27FC236}">
                <a16:creationId xmlns:a16="http://schemas.microsoft.com/office/drawing/2014/main" id="{C0F83FE7-5ACE-4D85-B5FE-2E284DA7E5FC}"/>
              </a:ext>
            </a:extLst>
          </p:cNvPr>
          <p:cNvSpPr/>
          <p:nvPr/>
        </p:nvSpPr>
        <p:spPr>
          <a:xfrm>
            <a:off x="4257532" y="516783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42" name="Straight Connector 41">
            <a:extLst>
              <a:ext uri="{FF2B5EF4-FFF2-40B4-BE49-F238E27FC236}">
                <a16:creationId xmlns:a16="http://schemas.microsoft.com/office/drawing/2014/main" id="{E26AAB57-1224-460C-835F-8372C5ABE3BE}"/>
              </a:ext>
            </a:extLst>
          </p:cNvPr>
          <p:cNvCxnSpPr>
            <a:cxnSpLocks/>
            <a:stCxn id="41" idx="0"/>
            <a:endCxn id="39" idx="3"/>
          </p:cNvCxnSpPr>
          <p:nvPr/>
        </p:nvCxnSpPr>
        <p:spPr>
          <a:xfrm flipH="1" flipV="1">
            <a:off x="4291329" y="4834249"/>
            <a:ext cx="489443" cy="333582"/>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E922B7DA-6450-49CE-97B7-EB9902B5EA01}"/>
              </a:ext>
            </a:extLst>
          </p:cNvPr>
          <p:cNvSpPr txBox="1"/>
          <p:nvPr/>
        </p:nvSpPr>
        <p:spPr>
          <a:xfrm>
            <a:off x="1251733" y="1747140"/>
            <a:ext cx="1166516" cy="400110"/>
          </a:xfrm>
          <a:prstGeom prst="rect">
            <a:avLst/>
          </a:prstGeom>
          <a:noFill/>
        </p:spPr>
        <p:txBody>
          <a:bodyPr wrap="square" rtlCol="0">
            <a:spAutoFit/>
          </a:bodyPr>
          <a:lstStyle/>
          <a:p>
            <a:r>
              <a:rPr lang="en-US" sz="2000" b="1" dirty="0">
                <a:solidFill>
                  <a:srgbClr val="FF8585"/>
                </a:solidFill>
              </a:rPr>
              <a:t>BAN # 1</a:t>
            </a:r>
          </a:p>
        </p:txBody>
      </p:sp>
      <p:sp>
        <p:nvSpPr>
          <p:cNvPr id="51" name="TextBox 50">
            <a:extLst>
              <a:ext uri="{FF2B5EF4-FFF2-40B4-BE49-F238E27FC236}">
                <a16:creationId xmlns:a16="http://schemas.microsoft.com/office/drawing/2014/main" id="{89ED95CC-2A26-4043-92FE-71CC3B1A1DC3}"/>
              </a:ext>
            </a:extLst>
          </p:cNvPr>
          <p:cNvSpPr txBox="1"/>
          <p:nvPr/>
        </p:nvSpPr>
        <p:spPr>
          <a:xfrm>
            <a:off x="3864969" y="1747140"/>
            <a:ext cx="1045494" cy="400110"/>
          </a:xfrm>
          <a:prstGeom prst="rect">
            <a:avLst/>
          </a:prstGeom>
          <a:noFill/>
        </p:spPr>
        <p:txBody>
          <a:bodyPr wrap="square" rtlCol="0">
            <a:spAutoFit/>
          </a:bodyPr>
          <a:lstStyle/>
          <a:p>
            <a:r>
              <a:rPr lang="en-US" sz="2000" b="1" dirty="0">
                <a:solidFill>
                  <a:srgbClr val="7DA8FF"/>
                </a:solidFill>
              </a:rPr>
              <a:t>WLAN</a:t>
            </a:r>
          </a:p>
        </p:txBody>
      </p:sp>
      <p:sp>
        <p:nvSpPr>
          <p:cNvPr id="52" name="TextBox 51">
            <a:extLst>
              <a:ext uri="{FF2B5EF4-FFF2-40B4-BE49-F238E27FC236}">
                <a16:creationId xmlns:a16="http://schemas.microsoft.com/office/drawing/2014/main" id="{8F876F89-31A5-46AB-8F27-76DB663436E5}"/>
              </a:ext>
            </a:extLst>
          </p:cNvPr>
          <p:cNvSpPr txBox="1"/>
          <p:nvPr/>
        </p:nvSpPr>
        <p:spPr>
          <a:xfrm>
            <a:off x="2216249" y="5063451"/>
            <a:ext cx="1175240" cy="400110"/>
          </a:xfrm>
          <a:prstGeom prst="rect">
            <a:avLst/>
          </a:prstGeom>
          <a:noFill/>
        </p:spPr>
        <p:txBody>
          <a:bodyPr wrap="square" rtlCol="0">
            <a:spAutoFit/>
          </a:bodyPr>
          <a:lstStyle/>
          <a:p>
            <a:r>
              <a:rPr lang="en-US" sz="2000" b="1" dirty="0">
                <a:solidFill>
                  <a:srgbClr val="FFC000"/>
                </a:solidFill>
              </a:rPr>
              <a:t>BAN # 2</a:t>
            </a:r>
          </a:p>
        </p:txBody>
      </p:sp>
      <p:sp>
        <p:nvSpPr>
          <p:cNvPr id="54" name="TextBox 53">
            <a:extLst>
              <a:ext uri="{FF2B5EF4-FFF2-40B4-BE49-F238E27FC236}">
                <a16:creationId xmlns:a16="http://schemas.microsoft.com/office/drawing/2014/main" id="{5ED8F5ED-DE2F-4EEA-ABDD-22C23EDDA5F7}"/>
              </a:ext>
            </a:extLst>
          </p:cNvPr>
          <p:cNvSpPr txBox="1"/>
          <p:nvPr/>
        </p:nvSpPr>
        <p:spPr>
          <a:xfrm>
            <a:off x="6400035" y="1747140"/>
            <a:ext cx="1045494" cy="400110"/>
          </a:xfrm>
          <a:prstGeom prst="rect">
            <a:avLst/>
          </a:prstGeom>
          <a:noFill/>
        </p:spPr>
        <p:txBody>
          <a:bodyPr wrap="square" rtlCol="0">
            <a:spAutoFit/>
          </a:bodyPr>
          <a:lstStyle/>
          <a:p>
            <a:pPr algn="ctr"/>
            <a:r>
              <a:rPr lang="en-US" sz="2000" b="1" dirty="0">
                <a:solidFill>
                  <a:srgbClr val="00AC10"/>
                </a:solidFill>
              </a:rPr>
              <a:t>LAN</a:t>
            </a:r>
          </a:p>
        </p:txBody>
      </p:sp>
      <p:sp>
        <p:nvSpPr>
          <p:cNvPr id="55" name="TextBox 54">
            <a:extLst>
              <a:ext uri="{FF2B5EF4-FFF2-40B4-BE49-F238E27FC236}">
                <a16:creationId xmlns:a16="http://schemas.microsoft.com/office/drawing/2014/main" id="{C282C866-2AB2-4AB2-B625-D83E9CF290EF}"/>
              </a:ext>
            </a:extLst>
          </p:cNvPr>
          <p:cNvSpPr txBox="1"/>
          <p:nvPr/>
        </p:nvSpPr>
        <p:spPr>
          <a:xfrm>
            <a:off x="388805" y="2331787"/>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56" name="TextBox 55">
            <a:extLst>
              <a:ext uri="{FF2B5EF4-FFF2-40B4-BE49-F238E27FC236}">
                <a16:creationId xmlns:a16="http://schemas.microsoft.com/office/drawing/2014/main" id="{A3111182-034B-4F07-9069-188892A9261F}"/>
              </a:ext>
            </a:extLst>
          </p:cNvPr>
          <p:cNvSpPr txBox="1"/>
          <p:nvPr/>
        </p:nvSpPr>
        <p:spPr>
          <a:xfrm>
            <a:off x="1271248" y="4205568"/>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grpSp>
        <p:nvGrpSpPr>
          <p:cNvPr id="6" name="Group 5">
            <a:extLst>
              <a:ext uri="{FF2B5EF4-FFF2-40B4-BE49-F238E27FC236}">
                <a16:creationId xmlns:a16="http://schemas.microsoft.com/office/drawing/2014/main" id="{DF269838-1BC2-41D6-A5A0-E4E1D7028331}"/>
              </a:ext>
            </a:extLst>
          </p:cNvPr>
          <p:cNvGrpSpPr/>
          <p:nvPr/>
        </p:nvGrpSpPr>
        <p:grpSpPr>
          <a:xfrm>
            <a:off x="2002230" y="2604654"/>
            <a:ext cx="2137970" cy="656361"/>
            <a:chOff x="1765157" y="3026250"/>
            <a:chExt cx="2137970" cy="656361"/>
          </a:xfrm>
        </p:grpSpPr>
        <p:sp>
          <p:nvSpPr>
            <p:cNvPr id="58" name="Rectangle 57">
              <a:extLst>
                <a:ext uri="{FF2B5EF4-FFF2-40B4-BE49-F238E27FC236}">
                  <a16:creationId xmlns:a16="http://schemas.microsoft.com/office/drawing/2014/main" id="{9A03DB24-F9EC-4678-BAFC-EADCE6575F1B}"/>
                </a:ext>
              </a:extLst>
            </p:cNvPr>
            <p:cNvSpPr/>
            <p:nvPr/>
          </p:nvSpPr>
          <p:spPr>
            <a:xfrm>
              <a:off x="1765157" y="3026250"/>
              <a:ext cx="2137970" cy="656361"/>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C7B13A6-0362-4B35-95BE-7D4F909FFBAD}"/>
                </a:ext>
              </a:extLst>
            </p:cNvPr>
            <p:cNvSpPr/>
            <p:nvPr/>
          </p:nvSpPr>
          <p:spPr>
            <a:xfrm>
              <a:off x="3020206" y="3100430"/>
              <a:ext cx="792027"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terminal</a:t>
              </a:r>
            </a:p>
          </p:txBody>
        </p:sp>
        <p:sp>
          <p:nvSpPr>
            <p:cNvPr id="60" name="Rectangle 59">
              <a:extLst>
                <a:ext uri="{FF2B5EF4-FFF2-40B4-BE49-F238E27FC236}">
                  <a16:creationId xmlns:a16="http://schemas.microsoft.com/office/drawing/2014/main" id="{63E06215-ECE3-4295-8139-B5A0C74E11B7}"/>
                </a:ext>
              </a:extLst>
            </p:cNvPr>
            <p:cNvSpPr/>
            <p:nvPr/>
          </p:nvSpPr>
          <p:spPr>
            <a:xfrm>
              <a:off x="1862818" y="3100430"/>
              <a:ext cx="1068026"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grpSp>
      <p:sp>
        <p:nvSpPr>
          <p:cNvPr id="37" name="Arrow: Right 36">
            <a:extLst>
              <a:ext uri="{FF2B5EF4-FFF2-40B4-BE49-F238E27FC236}">
                <a16:creationId xmlns:a16="http://schemas.microsoft.com/office/drawing/2014/main" id="{184AF7C5-385A-4664-B995-26B6335D5302}"/>
              </a:ext>
            </a:extLst>
          </p:cNvPr>
          <p:cNvSpPr/>
          <p:nvPr/>
        </p:nvSpPr>
        <p:spPr>
          <a:xfrm rot="14749498">
            <a:off x="2212174" y="3470666"/>
            <a:ext cx="1596495" cy="832087"/>
          </a:xfrm>
          <a:prstGeom prst="rightArrow">
            <a:avLst>
              <a:gd name="adj1" fmla="val 36309"/>
              <a:gd name="adj2" fmla="val 5942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06A4CA13-A940-4A8C-BBEF-EF98BD0F8D59}"/>
              </a:ext>
            </a:extLst>
          </p:cNvPr>
          <p:cNvSpPr txBox="1"/>
          <p:nvPr/>
        </p:nvSpPr>
        <p:spPr>
          <a:xfrm>
            <a:off x="7155323" y="1979327"/>
            <a:ext cx="1056560" cy="523220"/>
          </a:xfrm>
          <a:prstGeom prst="rect">
            <a:avLst/>
          </a:prstGeom>
          <a:noFill/>
        </p:spPr>
        <p:txBody>
          <a:bodyPr wrap="square" rtlCol="0">
            <a:spAutoFit/>
          </a:bodyPr>
          <a:lstStyle/>
          <a:p>
            <a:pPr algn="ctr"/>
            <a:r>
              <a:rPr lang="en-US" b="1" dirty="0">
                <a:solidFill>
                  <a:schemeClr val="tx1"/>
                </a:solidFill>
              </a:rPr>
              <a:t>Clinician</a:t>
            </a:r>
          </a:p>
          <a:p>
            <a:pPr algn="ctr"/>
            <a:r>
              <a:rPr lang="en-US" b="1" dirty="0">
                <a:solidFill>
                  <a:schemeClr val="tx1"/>
                </a:solidFill>
              </a:rPr>
              <a:t>(Listener)</a:t>
            </a:r>
          </a:p>
        </p:txBody>
      </p:sp>
      <p:cxnSp>
        <p:nvCxnSpPr>
          <p:cNvPr id="28" name="Straight Connector 27">
            <a:extLst>
              <a:ext uri="{FF2B5EF4-FFF2-40B4-BE49-F238E27FC236}">
                <a16:creationId xmlns:a16="http://schemas.microsoft.com/office/drawing/2014/main" id="{11D93131-9C0B-4B38-ABD7-DF8946EE7CB1}"/>
              </a:ext>
            </a:extLst>
          </p:cNvPr>
          <p:cNvCxnSpPr>
            <a:cxnSpLocks/>
            <a:stCxn id="24" idx="3"/>
            <a:endCxn id="60" idx="1"/>
          </p:cNvCxnSpPr>
          <p:nvPr/>
        </p:nvCxnSpPr>
        <p:spPr>
          <a:xfrm flipV="1">
            <a:off x="1385725" y="2932834"/>
            <a:ext cx="714166" cy="184570"/>
          </a:xfrm>
          <a:prstGeom prst="line">
            <a:avLst/>
          </a:prstGeom>
          <a:ln w="38100">
            <a:prstDash val="sysDot"/>
          </a:ln>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CF17D317-6274-4376-B579-5B9C5A650AD8}"/>
              </a:ext>
            </a:extLst>
          </p:cNvPr>
          <p:cNvCxnSpPr>
            <a:cxnSpLocks/>
            <a:stCxn id="25" idx="0"/>
            <a:endCxn id="60" idx="2"/>
          </p:cNvCxnSpPr>
          <p:nvPr/>
        </p:nvCxnSpPr>
        <p:spPr>
          <a:xfrm flipV="1">
            <a:off x="1720849" y="3186834"/>
            <a:ext cx="913055" cy="516958"/>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64" name="TextBox 63">
            <a:extLst>
              <a:ext uri="{FF2B5EF4-FFF2-40B4-BE49-F238E27FC236}">
                <a16:creationId xmlns:a16="http://schemas.microsoft.com/office/drawing/2014/main" id="{D9071B1A-6BBF-4866-A5B3-DBD7A9935134}"/>
              </a:ext>
            </a:extLst>
          </p:cNvPr>
          <p:cNvSpPr txBox="1"/>
          <p:nvPr/>
        </p:nvSpPr>
        <p:spPr>
          <a:xfrm>
            <a:off x="2082264" y="5663154"/>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65" name="TextBox 64">
            <a:extLst>
              <a:ext uri="{FF2B5EF4-FFF2-40B4-BE49-F238E27FC236}">
                <a16:creationId xmlns:a16="http://schemas.microsoft.com/office/drawing/2014/main" id="{A5D02120-0CEF-4378-AA02-D2E593CA97C4}"/>
              </a:ext>
            </a:extLst>
          </p:cNvPr>
          <p:cNvSpPr txBox="1"/>
          <p:nvPr/>
        </p:nvSpPr>
        <p:spPr>
          <a:xfrm>
            <a:off x="4628875" y="5671905"/>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Tree>
    <p:extLst>
      <p:ext uri="{BB962C8B-B14F-4D97-AF65-F5344CB8AC3E}">
        <p14:creationId xmlns:p14="http://schemas.microsoft.com/office/powerpoint/2010/main" val="1772882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243A2-28E3-4931-A585-84EA1655C34E}"/>
              </a:ext>
            </a:extLst>
          </p:cNvPr>
          <p:cNvSpPr>
            <a:spLocks noGrp="1"/>
          </p:cNvSpPr>
          <p:nvPr>
            <p:ph type="title"/>
          </p:nvPr>
        </p:nvSpPr>
        <p:spPr/>
        <p:txBody>
          <a:bodyPr/>
          <a:lstStyle/>
          <a:p>
            <a:r>
              <a:rPr lang="en-US" dirty="0">
                <a:solidFill>
                  <a:schemeClr val="tx1"/>
                </a:solidFill>
              </a:rPr>
              <a:t>Summary</a:t>
            </a:r>
            <a:endParaRPr lang="en-US" dirty="0"/>
          </a:p>
        </p:txBody>
      </p:sp>
      <p:sp>
        <p:nvSpPr>
          <p:cNvPr id="3" name="Date Placeholder 2">
            <a:extLst>
              <a:ext uri="{FF2B5EF4-FFF2-40B4-BE49-F238E27FC236}">
                <a16:creationId xmlns:a16="http://schemas.microsoft.com/office/drawing/2014/main" id="{9BC1E4D9-400F-488A-87AE-C9CA68A98750}"/>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EA0F291F-D519-4148-8F5A-BFB487C44FAA}"/>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F00982A0-36CE-4B67-A878-0A8FE23A4F3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6" name="Content Placeholder 5">
            <a:extLst>
              <a:ext uri="{FF2B5EF4-FFF2-40B4-BE49-F238E27FC236}">
                <a16:creationId xmlns:a16="http://schemas.microsoft.com/office/drawing/2014/main" id="{515C94CE-274F-45A9-A3A7-19F6334039E3}"/>
              </a:ext>
            </a:extLst>
          </p:cNvPr>
          <p:cNvSpPr>
            <a:spLocks noGrp="1"/>
          </p:cNvSpPr>
          <p:nvPr>
            <p:ph sz="quarter" idx="13"/>
          </p:nvPr>
        </p:nvSpPr>
        <p:spPr/>
        <p:txBody>
          <a:bodyPr/>
          <a:lstStyle/>
          <a:p>
            <a:r>
              <a:rPr lang="en-US" dirty="0"/>
              <a:t>Time-Sensitive Networking (TSN) can be useful for BAN because end-to-end latency and reliability are also important factors in BAN.</a:t>
            </a:r>
          </a:p>
          <a:p>
            <a:r>
              <a:rPr lang="en-US" sz="2400" dirty="0"/>
              <a:t>In addition, Some ideas </a:t>
            </a:r>
            <a:r>
              <a:rPr lang="en-US" dirty="0"/>
              <a:t>of 802.1 </a:t>
            </a:r>
            <a:r>
              <a:rPr lang="en-US" sz="2400" dirty="0"/>
              <a:t>TSN might be applicable for contention-avoidance among the multiple BANs and PANs to enhance the dependability.</a:t>
            </a:r>
          </a:p>
        </p:txBody>
      </p:sp>
    </p:spTree>
    <p:extLst>
      <p:ext uri="{BB962C8B-B14F-4D97-AF65-F5344CB8AC3E}">
        <p14:creationId xmlns:p14="http://schemas.microsoft.com/office/powerpoint/2010/main" val="855456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7356F-8610-4D6E-B677-407DCA8820CD}"/>
              </a:ext>
            </a:extLst>
          </p:cNvPr>
          <p:cNvSpPr>
            <a:spLocks noGrp="1"/>
          </p:cNvSpPr>
          <p:nvPr>
            <p:ph type="ctrTitle"/>
          </p:nvPr>
        </p:nvSpPr>
        <p:spPr>
          <a:xfrm>
            <a:off x="685800" y="2693987"/>
            <a:ext cx="7772400" cy="1470025"/>
          </a:xfrm>
        </p:spPr>
        <p:txBody>
          <a:bodyPr/>
          <a:lstStyle/>
          <a:p>
            <a:r>
              <a:rPr lang="en-US" dirty="0"/>
              <a:t>Thank you for your attention!</a:t>
            </a:r>
          </a:p>
        </p:txBody>
      </p:sp>
      <p:sp>
        <p:nvSpPr>
          <p:cNvPr id="4" name="Date Placeholder 3">
            <a:extLst>
              <a:ext uri="{FF2B5EF4-FFF2-40B4-BE49-F238E27FC236}">
                <a16:creationId xmlns:a16="http://schemas.microsoft.com/office/drawing/2014/main" id="{1C40D42B-7088-4EC5-812F-4C3382619F82}"/>
              </a:ext>
            </a:extLst>
          </p:cNvPr>
          <p:cNvSpPr>
            <a:spLocks noGrp="1"/>
          </p:cNvSpPr>
          <p:nvPr>
            <p:ph type="dt" idx="10"/>
          </p:nvPr>
        </p:nvSpPr>
        <p:spPr/>
        <p:txBody>
          <a:bodyPr/>
          <a:lstStyle/>
          <a:p>
            <a:r>
              <a:rPr lang="en-US" altLang="ja-JP" dirty="0"/>
              <a:t>January 2022</a:t>
            </a:r>
            <a:endParaRPr lang="en-US" dirty="0"/>
          </a:p>
        </p:txBody>
      </p:sp>
      <p:sp>
        <p:nvSpPr>
          <p:cNvPr id="5" name="Slide Number Placeholder 4">
            <a:extLst>
              <a:ext uri="{FF2B5EF4-FFF2-40B4-BE49-F238E27FC236}">
                <a16:creationId xmlns:a16="http://schemas.microsoft.com/office/drawing/2014/main" id="{4DC3DCA9-12D8-4B4E-A961-AB0A42E084A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6" name="Footer Placeholder 5">
            <a:extLst>
              <a:ext uri="{FF2B5EF4-FFF2-40B4-BE49-F238E27FC236}">
                <a16:creationId xmlns:a16="http://schemas.microsoft.com/office/drawing/2014/main" id="{51B1E9A6-2903-4018-A97C-0594C1FE249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3236241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DD18-7927-4F6B-BEF3-1C7FB4CF5039}"/>
              </a:ext>
            </a:extLst>
          </p:cNvPr>
          <p:cNvSpPr>
            <a:spLocks noGrp="1"/>
          </p:cNvSpPr>
          <p:nvPr>
            <p:ph type="ctrTitle"/>
          </p:nvPr>
        </p:nvSpPr>
        <p:spPr>
          <a:xfrm>
            <a:off x="685800" y="1774825"/>
            <a:ext cx="7772400" cy="1470025"/>
          </a:xfrm>
        </p:spPr>
        <p:txBody>
          <a:bodyPr/>
          <a:lstStyle/>
          <a:p>
            <a:r>
              <a:rPr lang="en-US" sz="3600" b="0" i="0" u="none" strike="noStrike" cap="none" dirty="0">
                <a:solidFill>
                  <a:schemeClr val="dk2"/>
                </a:solidFill>
                <a:latin typeface="Times New Roman"/>
                <a:ea typeface="Times New Roman"/>
                <a:cs typeface="Times New Roman"/>
                <a:sym typeface="Times New Roman"/>
              </a:rPr>
              <a:t>MAC Bridging for Time-Sensitive Networking of 802.15.6ma</a:t>
            </a:r>
          </a:p>
        </p:txBody>
      </p:sp>
      <p:sp>
        <p:nvSpPr>
          <p:cNvPr id="3" name="Subtitle 2">
            <a:extLst>
              <a:ext uri="{FF2B5EF4-FFF2-40B4-BE49-F238E27FC236}">
                <a16:creationId xmlns:a16="http://schemas.microsoft.com/office/drawing/2014/main" id="{EA161AE3-3D1A-4BEE-9DD0-3571C283CA73}"/>
              </a:ext>
            </a:extLst>
          </p:cNvPr>
          <p:cNvSpPr>
            <a:spLocks noGrp="1"/>
          </p:cNvSpPr>
          <p:nvPr>
            <p:ph type="subTitle" idx="1"/>
          </p:nvPr>
        </p:nvSpPr>
        <p:spPr>
          <a:xfrm>
            <a:off x="1031748" y="3616198"/>
            <a:ext cx="7080504" cy="2356104"/>
          </a:xfrm>
        </p:spPr>
        <p:txBody>
          <a:bodyPr/>
          <a:lstStyle/>
          <a:p>
            <a:r>
              <a:rPr lang="en-US" sz="2400"/>
              <a:t>Minsoo Kim</a:t>
            </a:r>
            <a:r>
              <a:rPr lang="en-US" sz="2400" baseline="30000"/>
              <a:t>1</a:t>
            </a:r>
            <a:r>
              <a:rPr lang="en-US" sz="2400"/>
              <a:t>, Takumi Kobayashi</a:t>
            </a:r>
            <a:r>
              <a:rPr lang="en-US" sz="2400" baseline="30000"/>
              <a:t>1,2</a:t>
            </a:r>
            <a:r>
              <a:rPr lang="en-US" sz="2400"/>
              <a:t>,</a:t>
            </a:r>
          </a:p>
          <a:p>
            <a:r>
              <a:rPr lang="en-US" sz="2400"/>
              <a:t>Marco Hernandez</a:t>
            </a:r>
            <a:r>
              <a:rPr lang="en-US" sz="2400" baseline="30000"/>
              <a:t>1</a:t>
            </a:r>
            <a:r>
              <a:rPr lang="en-US" sz="2400"/>
              <a:t>, Ryuji Kohno</a:t>
            </a:r>
            <a:r>
              <a:rPr lang="en-US" sz="2400" baseline="30000"/>
              <a:t>1,2</a:t>
            </a:r>
          </a:p>
          <a:p>
            <a:endParaRPr lang="en-US"/>
          </a:p>
          <a:p>
            <a:r>
              <a:rPr lang="en-US" sz="1800" baseline="30000"/>
              <a:t>1</a:t>
            </a:r>
            <a:r>
              <a:rPr lang="en-US" sz="1800"/>
              <a:t>Yokosuka Research Park International Alliance Institute (YRP-IAI)</a:t>
            </a:r>
          </a:p>
          <a:p>
            <a:r>
              <a:rPr lang="en-US" sz="1800" baseline="30000"/>
              <a:t>2</a:t>
            </a:r>
            <a:r>
              <a:rPr lang="en-US" sz="1800"/>
              <a:t>Yokohama National University (YNU)</a:t>
            </a:r>
            <a:endParaRPr lang="en-US" sz="1800" dirty="0"/>
          </a:p>
        </p:txBody>
      </p:sp>
      <p:sp>
        <p:nvSpPr>
          <p:cNvPr id="4" name="Date Placeholder 3">
            <a:extLst>
              <a:ext uri="{FF2B5EF4-FFF2-40B4-BE49-F238E27FC236}">
                <a16:creationId xmlns:a16="http://schemas.microsoft.com/office/drawing/2014/main" id="{C1EAD539-86C3-423C-ABA4-44AE896A5C77}"/>
              </a:ext>
            </a:extLst>
          </p:cNvPr>
          <p:cNvSpPr>
            <a:spLocks noGrp="1"/>
          </p:cNvSpPr>
          <p:nvPr>
            <p:ph type="dt" idx="10"/>
          </p:nvPr>
        </p:nvSpPr>
        <p:spPr/>
        <p:txBody>
          <a:bodyPr/>
          <a:lstStyle/>
          <a:p>
            <a:r>
              <a:rPr lang="en-US" altLang="ja-JP" dirty="0"/>
              <a:t>January 2023</a:t>
            </a:r>
            <a:endParaRPr lang="en-US" dirty="0"/>
          </a:p>
        </p:txBody>
      </p:sp>
      <p:sp>
        <p:nvSpPr>
          <p:cNvPr id="5" name="Slide Number Placeholder 4">
            <a:extLst>
              <a:ext uri="{FF2B5EF4-FFF2-40B4-BE49-F238E27FC236}">
                <a16:creationId xmlns:a16="http://schemas.microsoft.com/office/drawing/2014/main" id="{1A6EAC9C-B2A5-4807-9142-29B64EDA224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6" name="Footer Placeholder 5">
            <a:extLst>
              <a:ext uri="{FF2B5EF4-FFF2-40B4-BE49-F238E27FC236}">
                <a16:creationId xmlns:a16="http://schemas.microsoft.com/office/drawing/2014/main" id="{F7ACA932-26E9-4E28-820A-9EA75261AAB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288163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1152D-C305-4094-A31B-0007B7EC28DB}"/>
              </a:ext>
            </a:extLst>
          </p:cNvPr>
          <p:cNvSpPr>
            <a:spLocks noGrp="1"/>
          </p:cNvSpPr>
          <p:nvPr>
            <p:ph type="title"/>
          </p:nvPr>
        </p:nvSpPr>
        <p:spPr/>
        <p:txBody>
          <a:bodyPr/>
          <a:lstStyle/>
          <a:p>
            <a:r>
              <a:rPr lang="en-US" dirty="0"/>
              <a:t>Introduction</a:t>
            </a:r>
          </a:p>
        </p:txBody>
      </p:sp>
      <p:sp>
        <p:nvSpPr>
          <p:cNvPr id="3" name="Date Placeholder 2">
            <a:extLst>
              <a:ext uri="{FF2B5EF4-FFF2-40B4-BE49-F238E27FC236}">
                <a16:creationId xmlns:a16="http://schemas.microsoft.com/office/drawing/2014/main" id="{43439B3F-647B-4AAE-845F-D5C5C20F1153}"/>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F817486D-9019-4EDD-9FF9-0014038D01E4}"/>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9E459048-8767-4382-A941-1A92601F13E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Content Placeholder 5">
            <a:extLst>
              <a:ext uri="{FF2B5EF4-FFF2-40B4-BE49-F238E27FC236}">
                <a16:creationId xmlns:a16="http://schemas.microsoft.com/office/drawing/2014/main" id="{478C0369-5516-4C1B-BFBD-AC14BAEF71A1}"/>
              </a:ext>
            </a:extLst>
          </p:cNvPr>
          <p:cNvSpPr>
            <a:spLocks noGrp="1"/>
          </p:cNvSpPr>
          <p:nvPr>
            <p:ph sz="quarter" idx="13"/>
          </p:nvPr>
        </p:nvSpPr>
        <p:spPr/>
        <p:txBody>
          <a:bodyPr/>
          <a:lstStyle/>
          <a:p>
            <a:r>
              <a:rPr lang="en-US" dirty="0"/>
              <a:t>Major use cases of 802.15.6ma Body Area Networks (BAN) are for human and vehicle bodies in medical and automotive applications.</a:t>
            </a:r>
          </a:p>
          <a:p>
            <a:r>
              <a:rPr lang="en-US" dirty="0"/>
              <a:t>Some of these applications such as vital signs (e.g. ECG) monitoring are similar to the audio/video traffic in IEEE Std 802.1Q-2018: Bridges and Bridged Networks, in that they are sensitive to transmission latency and packet loss.</a:t>
            </a:r>
          </a:p>
          <a:p>
            <a:r>
              <a:rPr lang="en-US" dirty="0"/>
              <a:t>Hence, goals of Time-Sensitive Networking (TSN) such as low latency and reliability are also important for BAN.</a:t>
            </a:r>
          </a:p>
          <a:p>
            <a:r>
              <a:rPr lang="en-US" dirty="0"/>
              <a:t>We present some potential ideas of using concepts of TSN in wireless networks, especially for Human-BAN and Vehicle-BAN.</a:t>
            </a:r>
          </a:p>
        </p:txBody>
      </p:sp>
    </p:spTree>
    <p:extLst>
      <p:ext uri="{BB962C8B-B14F-4D97-AF65-F5344CB8AC3E}">
        <p14:creationId xmlns:p14="http://schemas.microsoft.com/office/powerpoint/2010/main" val="292204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0C752-A3D7-42AC-B4C7-CAB8B52AF0A7}"/>
              </a:ext>
            </a:extLst>
          </p:cNvPr>
          <p:cNvSpPr>
            <a:spLocks noGrp="1"/>
          </p:cNvSpPr>
          <p:nvPr>
            <p:ph type="title"/>
          </p:nvPr>
        </p:nvSpPr>
        <p:spPr/>
        <p:txBody>
          <a:bodyPr/>
          <a:lstStyle/>
          <a:p>
            <a:r>
              <a:rPr lang="en-US" dirty="0"/>
              <a:t>Bridge operation</a:t>
            </a:r>
          </a:p>
        </p:txBody>
      </p:sp>
      <p:sp>
        <p:nvSpPr>
          <p:cNvPr id="3" name="Date Placeholder 2">
            <a:extLst>
              <a:ext uri="{FF2B5EF4-FFF2-40B4-BE49-F238E27FC236}">
                <a16:creationId xmlns:a16="http://schemas.microsoft.com/office/drawing/2014/main" id="{AAF162E6-A212-4409-804F-3493D5092189}"/>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7A1E2DD4-3018-489A-A6E8-9E7B05EE38A0}"/>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C56F368F-E887-4D15-993A-4FAB722665C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Content Placeholder 5">
            <a:extLst>
              <a:ext uri="{FF2B5EF4-FFF2-40B4-BE49-F238E27FC236}">
                <a16:creationId xmlns:a16="http://schemas.microsoft.com/office/drawing/2014/main" id="{1A48043A-D9A8-4984-B0D9-B5BD16B7CCB8}"/>
              </a:ext>
            </a:extLst>
          </p:cNvPr>
          <p:cNvSpPr>
            <a:spLocks noGrp="1"/>
          </p:cNvSpPr>
          <p:nvPr>
            <p:ph sz="quarter" idx="13"/>
          </p:nvPr>
        </p:nvSpPr>
        <p:spPr/>
        <p:txBody>
          <a:bodyPr/>
          <a:lstStyle/>
          <a:p>
            <a:pPr marL="2540" indent="0">
              <a:buNone/>
            </a:pPr>
            <a:r>
              <a:rPr lang="en-US" dirty="0"/>
              <a:t>The principal elements of Bridge operation are</a:t>
            </a:r>
          </a:p>
          <a:p>
            <a:pPr marL="822960" lvl="1" indent="-457200">
              <a:buFont typeface="+mj-lt"/>
              <a:buAutoNum type="arabicPeriod"/>
            </a:pPr>
            <a:r>
              <a:rPr lang="en-US" dirty="0"/>
              <a:t>Relay and filtering of frames</a:t>
            </a:r>
          </a:p>
          <a:p>
            <a:pPr lvl="2"/>
            <a:r>
              <a:rPr lang="en-US" dirty="0"/>
              <a:t>Frame reception.</a:t>
            </a:r>
          </a:p>
          <a:p>
            <a:pPr lvl="2"/>
            <a:r>
              <a:rPr lang="en-US" dirty="0"/>
              <a:t>Discard on received frame in error.</a:t>
            </a:r>
          </a:p>
          <a:p>
            <a:pPr lvl="2"/>
            <a:r>
              <a:rPr lang="en-US" dirty="0"/>
              <a:t>...</a:t>
            </a:r>
          </a:p>
          <a:p>
            <a:pPr lvl="2"/>
            <a:r>
              <a:rPr lang="en-US" dirty="0"/>
              <a:t>Frame transmission.</a:t>
            </a:r>
          </a:p>
          <a:p>
            <a:pPr marL="822960" lvl="1" indent="-457200">
              <a:buFont typeface="+mj-lt"/>
              <a:buAutoNum type="arabicPeriod"/>
            </a:pPr>
            <a:r>
              <a:rPr lang="en-US" dirty="0"/>
              <a:t>Maintenance of the information required to make frame filtering and relaying decisions.</a:t>
            </a:r>
          </a:p>
          <a:p>
            <a:pPr marL="822960" lvl="1" indent="-457200">
              <a:buFont typeface="+mj-lt"/>
              <a:buAutoNum type="arabicPeriod"/>
            </a:pPr>
            <a:r>
              <a:rPr lang="en-US" dirty="0"/>
              <a:t>Management of the above.</a:t>
            </a:r>
          </a:p>
          <a:p>
            <a:pPr marL="822960" lvl="1" indent="-457200">
              <a:buFont typeface="+mj-lt"/>
              <a:buAutoNum type="arabicPeriod"/>
            </a:pPr>
            <a:endParaRPr lang="en-US" dirty="0"/>
          </a:p>
          <a:p>
            <a:pPr marL="2540" indent="0" algn="r">
              <a:buNone/>
            </a:pPr>
            <a:r>
              <a:rPr lang="en-US" sz="2000" dirty="0"/>
              <a:t>(From 802.1Q-2018 Bridges and Bridged Networks)</a:t>
            </a:r>
          </a:p>
          <a:p>
            <a:endParaRPr lang="en-US" dirty="0"/>
          </a:p>
          <a:p>
            <a:endParaRPr lang="en-US" dirty="0"/>
          </a:p>
        </p:txBody>
      </p:sp>
    </p:spTree>
    <p:extLst>
      <p:ext uri="{BB962C8B-B14F-4D97-AF65-F5344CB8AC3E}">
        <p14:creationId xmlns:p14="http://schemas.microsoft.com/office/powerpoint/2010/main" val="1806941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Oval 40">
            <a:extLst>
              <a:ext uri="{FF2B5EF4-FFF2-40B4-BE49-F238E27FC236}">
                <a16:creationId xmlns:a16="http://schemas.microsoft.com/office/drawing/2014/main" id="{14766FC1-E4D4-4C03-A28E-D8E86721AE53}"/>
              </a:ext>
            </a:extLst>
          </p:cNvPr>
          <p:cNvSpPr/>
          <p:nvPr/>
        </p:nvSpPr>
        <p:spPr>
          <a:xfrm>
            <a:off x="5707278" y="2027145"/>
            <a:ext cx="2840208" cy="2896915"/>
          </a:xfrm>
          <a:prstGeom prst="ellipse">
            <a:avLst/>
          </a:prstGeom>
          <a:solidFill>
            <a:srgbClr val="00AC1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F6C6"/>
              </a:solidFill>
            </a:endParaRPr>
          </a:p>
        </p:txBody>
      </p:sp>
      <p:sp>
        <p:nvSpPr>
          <p:cNvPr id="25" name="Oval 24">
            <a:extLst>
              <a:ext uri="{FF2B5EF4-FFF2-40B4-BE49-F238E27FC236}">
                <a16:creationId xmlns:a16="http://schemas.microsoft.com/office/drawing/2014/main" id="{A7CBD70B-D63A-4F47-9345-5935967C13B5}"/>
              </a:ext>
            </a:extLst>
          </p:cNvPr>
          <p:cNvSpPr/>
          <p:nvPr/>
        </p:nvSpPr>
        <p:spPr>
          <a:xfrm>
            <a:off x="2887641" y="1905527"/>
            <a:ext cx="2993926" cy="3140151"/>
          </a:xfrm>
          <a:prstGeom prst="ellipse">
            <a:avLst/>
          </a:prstGeom>
          <a:solidFill>
            <a:srgbClr val="7DA8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FE6D04-7AB3-4F48-B110-9913BDC6B862}"/>
              </a:ext>
            </a:extLst>
          </p:cNvPr>
          <p:cNvSpPr>
            <a:spLocks noGrp="1"/>
          </p:cNvSpPr>
          <p:nvPr>
            <p:ph type="title"/>
          </p:nvPr>
        </p:nvSpPr>
        <p:spPr/>
        <p:txBody>
          <a:bodyPr/>
          <a:lstStyle/>
          <a:p>
            <a:r>
              <a:rPr lang="en-US" dirty="0"/>
              <a:t>Possible bridging in 802.15.6ma</a:t>
            </a:r>
          </a:p>
        </p:txBody>
      </p:sp>
      <p:sp>
        <p:nvSpPr>
          <p:cNvPr id="3" name="Date Placeholder 2">
            <a:extLst>
              <a:ext uri="{FF2B5EF4-FFF2-40B4-BE49-F238E27FC236}">
                <a16:creationId xmlns:a16="http://schemas.microsoft.com/office/drawing/2014/main" id="{2B8CC472-FA52-4F7B-93E2-885EF7A2FBCD}"/>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35CE3F5B-A348-44D8-87B0-E10F7BDDEB0C}"/>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5F8FCB7F-7B96-4449-BCB1-25977FAB805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6" name="Content Placeholder 5">
            <a:extLst>
              <a:ext uri="{FF2B5EF4-FFF2-40B4-BE49-F238E27FC236}">
                <a16:creationId xmlns:a16="http://schemas.microsoft.com/office/drawing/2014/main" id="{8DFC5543-385E-47BB-B946-4052E332CB84}"/>
              </a:ext>
            </a:extLst>
          </p:cNvPr>
          <p:cNvSpPr>
            <a:spLocks noGrp="1"/>
          </p:cNvSpPr>
          <p:nvPr>
            <p:ph sz="quarter" idx="13"/>
          </p:nvPr>
        </p:nvSpPr>
        <p:spPr>
          <a:xfrm>
            <a:off x="685799" y="5472575"/>
            <a:ext cx="7772401" cy="1002839"/>
          </a:xfrm>
        </p:spPr>
        <p:txBody>
          <a:bodyPr/>
          <a:lstStyle/>
          <a:p>
            <a:r>
              <a:rPr lang="en-US" sz="2000" dirty="0"/>
              <a:t>BAN coordinator may relay frames to outer network as a MAC Bridge.</a:t>
            </a:r>
          </a:p>
          <a:p>
            <a:r>
              <a:rPr lang="en-US" sz="2000" dirty="0"/>
              <a:t>End-to-end latency should be kept below permissible value.</a:t>
            </a:r>
          </a:p>
          <a:p>
            <a:endParaRPr lang="en-US" sz="2000" dirty="0"/>
          </a:p>
        </p:txBody>
      </p:sp>
      <p:sp>
        <p:nvSpPr>
          <p:cNvPr id="7" name="Oval 6">
            <a:extLst>
              <a:ext uri="{FF2B5EF4-FFF2-40B4-BE49-F238E27FC236}">
                <a16:creationId xmlns:a16="http://schemas.microsoft.com/office/drawing/2014/main" id="{CBDC43C1-EDCA-4A88-9F9E-5DB29DBCAA4E}"/>
              </a:ext>
            </a:extLst>
          </p:cNvPr>
          <p:cNvSpPr/>
          <p:nvPr/>
        </p:nvSpPr>
        <p:spPr>
          <a:xfrm>
            <a:off x="307413" y="2050508"/>
            <a:ext cx="2797719" cy="2850189"/>
          </a:xfrm>
          <a:prstGeom prst="ellipse">
            <a:avLst/>
          </a:prstGeom>
          <a:solidFill>
            <a:srgbClr val="FF858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D02A51B-3CD3-4D65-A9E1-DEA0030ECCAF}"/>
              </a:ext>
            </a:extLst>
          </p:cNvPr>
          <p:cNvSpPr/>
          <p:nvPr/>
        </p:nvSpPr>
        <p:spPr>
          <a:xfrm>
            <a:off x="360307" y="312239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10" name="Rectangle 9">
            <a:extLst>
              <a:ext uri="{FF2B5EF4-FFF2-40B4-BE49-F238E27FC236}">
                <a16:creationId xmlns:a16="http://schemas.microsoft.com/office/drawing/2014/main" id="{08B33C68-D82A-4BA8-B14D-C866528385AF}"/>
              </a:ext>
            </a:extLst>
          </p:cNvPr>
          <p:cNvSpPr/>
          <p:nvPr/>
        </p:nvSpPr>
        <p:spPr>
          <a:xfrm>
            <a:off x="1023489" y="389371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11" name="Rectangle 10">
            <a:extLst>
              <a:ext uri="{FF2B5EF4-FFF2-40B4-BE49-F238E27FC236}">
                <a16:creationId xmlns:a16="http://schemas.microsoft.com/office/drawing/2014/main" id="{6208C5A4-C4CD-4B13-9222-A0F179E073A8}"/>
              </a:ext>
            </a:extLst>
          </p:cNvPr>
          <p:cNvSpPr/>
          <p:nvPr/>
        </p:nvSpPr>
        <p:spPr>
          <a:xfrm>
            <a:off x="1765157" y="3026250"/>
            <a:ext cx="2137970" cy="656361"/>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F272875-16EE-45A2-AFE8-BB44924EF896}"/>
              </a:ext>
            </a:extLst>
          </p:cNvPr>
          <p:cNvSpPr/>
          <p:nvPr/>
        </p:nvSpPr>
        <p:spPr>
          <a:xfrm>
            <a:off x="6532700" y="3905037"/>
            <a:ext cx="1709420" cy="6526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Server / </a:t>
            </a:r>
            <a:br>
              <a:rPr lang="en-US" dirty="0"/>
            </a:br>
            <a:r>
              <a:rPr lang="en-US" dirty="0"/>
              <a:t>Nurse station</a:t>
            </a:r>
          </a:p>
        </p:txBody>
      </p:sp>
      <p:cxnSp>
        <p:nvCxnSpPr>
          <p:cNvPr id="13" name="Straight Connector 12">
            <a:extLst>
              <a:ext uri="{FF2B5EF4-FFF2-40B4-BE49-F238E27FC236}">
                <a16:creationId xmlns:a16="http://schemas.microsoft.com/office/drawing/2014/main" id="{B8221E56-6B15-43A8-9EE3-A648476B656A}"/>
              </a:ext>
            </a:extLst>
          </p:cNvPr>
          <p:cNvCxnSpPr>
            <a:cxnSpLocks/>
            <a:stCxn id="9" idx="3"/>
            <a:endCxn id="37" idx="1"/>
          </p:cNvCxnSpPr>
          <p:nvPr/>
        </p:nvCxnSpPr>
        <p:spPr>
          <a:xfrm flipV="1">
            <a:off x="1406787" y="3354430"/>
            <a:ext cx="456031" cy="21961"/>
          </a:xfrm>
          <a:prstGeom prst="line">
            <a:avLst/>
          </a:prstGeom>
          <a:ln w="38100">
            <a:prstDash val="sysDot"/>
            <a:tailEnd type="triangle" w="med" len="lg"/>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57B6BAA2-943B-4A55-964C-AAE184277C6E}"/>
              </a:ext>
            </a:extLst>
          </p:cNvPr>
          <p:cNvCxnSpPr>
            <a:cxnSpLocks/>
            <a:stCxn id="10" idx="3"/>
            <a:endCxn id="37" idx="2"/>
          </p:cNvCxnSpPr>
          <p:nvPr/>
        </p:nvCxnSpPr>
        <p:spPr>
          <a:xfrm flipV="1">
            <a:off x="2069969" y="3608430"/>
            <a:ext cx="326862" cy="539282"/>
          </a:xfrm>
          <a:prstGeom prst="line">
            <a:avLst/>
          </a:prstGeom>
          <a:ln w="38100">
            <a:prstDash val="sysDot"/>
            <a:tailEnd type="triangle" w="med" len="lg"/>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41C03DD9-6F3F-4561-8FE8-C38C82B9F006}"/>
              </a:ext>
            </a:extLst>
          </p:cNvPr>
          <p:cNvSpPr/>
          <p:nvPr/>
        </p:nvSpPr>
        <p:spPr>
          <a:xfrm>
            <a:off x="5124857" y="3100430"/>
            <a:ext cx="137701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Access Point</a:t>
            </a:r>
          </a:p>
        </p:txBody>
      </p:sp>
      <p:cxnSp>
        <p:nvCxnSpPr>
          <p:cNvPr id="16" name="Straight Connector 15">
            <a:extLst>
              <a:ext uri="{FF2B5EF4-FFF2-40B4-BE49-F238E27FC236}">
                <a16:creationId xmlns:a16="http://schemas.microsoft.com/office/drawing/2014/main" id="{228A4DA5-9A7E-497C-A0F6-0DF6071B6957}"/>
              </a:ext>
            </a:extLst>
          </p:cNvPr>
          <p:cNvCxnSpPr>
            <a:cxnSpLocks/>
            <a:stCxn id="11" idx="3"/>
            <a:endCxn id="15" idx="1"/>
          </p:cNvCxnSpPr>
          <p:nvPr/>
        </p:nvCxnSpPr>
        <p:spPr>
          <a:xfrm flipV="1">
            <a:off x="3903127" y="3354430"/>
            <a:ext cx="1221730" cy="1"/>
          </a:xfrm>
          <a:prstGeom prst="line">
            <a:avLst/>
          </a:prstGeom>
          <a:ln w="38100">
            <a:prstDash val="dash"/>
            <a:tailEnd type="triangle" w="med" len="lg"/>
          </a:ln>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228512C9-85AE-4150-A690-AB6920CB24E6}"/>
              </a:ext>
            </a:extLst>
          </p:cNvPr>
          <p:cNvCxnSpPr>
            <a:cxnSpLocks/>
            <a:stCxn id="15" idx="3"/>
            <a:endCxn id="52" idx="1"/>
          </p:cNvCxnSpPr>
          <p:nvPr/>
        </p:nvCxnSpPr>
        <p:spPr>
          <a:xfrm>
            <a:off x="6501867" y="3354430"/>
            <a:ext cx="507254" cy="0"/>
          </a:xfrm>
          <a:prstGeom prst="line">
            <a:avLst/>
          </a:prstGeom>
          <a:ln w="38100">
            <a:prstDash val="solid"/>
            <a:tailEnd type="triangle" w="med" len="lg"/>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1B9E7E76-5203-491A-8FF3-070DBB836402}"/>
              </a:ext>
            </a:extLst>
          </p:cNvPr>
          <p:cNvSpPr txBox="1"/>
          <p:nvPr/>
        </p:nvSpPr>
        <p:spPr>
          <a:xfrm>
            <a:off x="207486" y="2586278"/>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24" name="TextBox 23">
            <a:extLst>
              <a:ext uri="{FF2B5EF4-FFF2-40B4-BE49-F238E27FC236}">
                <a16:creationId xmlns:a16="http://schemas.microsoft.com/office/drawing/2014/main" id="{F0666BCD-6B26-4619-BF53-B3A83D9D7A0E}"/>
              </a:ext>
            </a:extLst>
          </p:cNvPr>
          <p:cNvSpPr txBox="1"/>
          <p:nvPr/>
        </p:nvSpPr>
        <p:spPr>
          <a:xfrm>
            <a:off x="6874833" y="4546368"/>
            <a:ext cx="1056560" cy="523220"/>
          </a:xfrm>
          <a:prstGeom prst="rect">
            <a:avLst/>
          </a:prstGeom>
          <a:noFill/>
        </p:spPr>
        <p:txBody>
          <a:bodyPr wrap="square" rtlCol="0">
            <a:spAutoFit/>
          </a:bodyPr>
          <a:lstStyle/>
          <a:p>
            <a:pPr algn="ctr"/>
            <a:r>
              <a:rPr lang="en-US" b="1" dirty="0">
                <a:solidFill>
                  <a:schemeClr val="tx1"/>
                </a:solidFill>
              </a:rPr>
              <a:t>Clinician</a:t>
            </a:r>
          </a:p>
          <a:p>
            <a:pPr algn="ctr"/>
            <a:r>
              <a:rPr lang="en-US" b="1" dirty="0">
                <a:solidFill>
                  <a:schemeClr val="tx1"/>
                </a:solidFill>
              </a:rPr>
              <a:t>(Listener)</a:t>
            </a:r>
          </a:p>
        </p:txBody>
      </p:sp>
      <p:sp>
        <p:nvSpPr>
          <p:cNvPr id="26" name="TextBox 25">
            <a:extLst>
              <a:ext uri="{FF2B5EF4-FFF2-40B4-BE49-F238E27FC236}">
                <a16:creationId xmlns:a16="http://schemas.microsoft.com/office/drawing/2014/main" id="{B9C6F38B-D605-4AAB-A40D-F63368634524}"/>
              </a:ext>
            </a:extLst>
          </p:cNvPr>
          <p:cNvSpPr txBox="1"/>
          <p:nvPr/>
        </p:nvSpPr>
        <p:spPr>
          <a:xfrm>
            <a:off x="1004638" y="2015793"/>
            <a:ext cx="1510897" cy="707886"/>
          </a:xfrm>
          <a:prstGeom prst="rect">
            <a:avLst/>
          </a:prstGeom>
          <a:noFill/>
        </p:spPr>
        <p:txBody>
          <a:bodyPr wrap="square" rtlCol="0">
            <a:spAutoFit/>
          </a:bodyPr>
          <a:lstStyle/>
          <a:p>
            <a:pPr algn="ctr"/>
            <a:r>
              <a:rPr lang="en-US" sz="2000" b="1" dirty="0">
                <a:solidFill>
                  <a:srgbClr val="FF8585"/>
                </a:solidFill>
              </a:rPr>
              <a:t>BAN</a:t>
            </a:r>
          </a:p>
          <a:p>
            <a:pPr algn="ctr"/>
            <a:r>
              <a:rPr lang="en-US" sz="2000" b="1" dirty="0">
                <a:solidFill>
                  <a:srgbClr val="FF8585"/>
                </a:solidFill>
              </a:rPr>
              <a:t>(wireless)</a:t>
            </a:r>
          </a:p>
        </p:txBody>
      </p:sp>
      <p:sp>
        <p:nvSpPr>
          <p:cNvPr id="27" name="TextBox 26">
            <a:extLst>
              <a:ext uri="{FF2B5EF4-FFF2-40B4-BE49-F238E27FC236}">
                <a16:creationId xmlns:a16="http://schemas.microsoft.com/office/drawing/2014/main" id="{5C8F23E5-C5B7-4787-B054-5553F54E5CF8}"/>
              </a:ext>
            </a:extLst>
          </p:cNvPr>
          <p:cNvSpPr txBox="1"/>
          <p:nvPr/>
        </p:nvSpPr>
        <p:spPr>
          <a:xfrm>
            <a:off x="3690163" y="2015793"/>
            <a:ext cx="1434120" cy="707886"/>
          </a:xfrm>
          <a:prstGeom prst="rect">
            <a:avLst/>
          </a:prstGeom>
          <a:noFill/>
        </p:spPr>
        <p:txBody>
          <a:bodyPr wrap="square" rtlCol="0">
            <a:spAutoFit/>
          </a:bodyPr>
          <a:lstStyle/>
          <a:p>
            <a:pPr algn="ctr"/>
            <a:r>
              <a:rPr lang="en-US" sz="2000" b="1" dirty="0">
                <a:solidFill>
                  <a:srgbClr val="7DA8FF"/>
                </a:solidFill>
              </a:rPr>
              <a:t>WLAN</a:t>
            </a:r>
          </a:p>
          <a:p>
            <a:pPr algn="ctr"/>
            <a:r>
              <a:rPr lang="en-US" sz="2000" b="1" dirty="0">
                <a:solidFill>
                  <a:srgbClr val="7DA8FF"/>
                </a:solidFill>
              </a:rPr>
              <a:t>(wireless)</a:t>
            </a:r>
          </a:p>
        </p:txBody>
      </p:sp>
      <p:sp>
        <p:nvSpPr>
          <p:cNvPr id="30" name="Rectangle 29">
            <a:extLst>
              <a:ext uri="{FF2B5EF4-FFF2-40B4-BE49-F238E27FC236}">
                <a16:creationId xmlns:a16="http://schemas.microsoft.com/office/drawing/2014/main" id="{F1F01082-D20B-4039-8C7E-1D650264E218}"/>
              </a:ext>
            </a:extLst>
          </p:cNvPr>
          <p:cNvSpPr/>
          <p:nvPr/>
        </p:nvSpPr>
        <p:spPr>
          <a:xfrm>
            <a:off x="3652341" y="4021706"/>
            <a:ext cx="1709420" cy="46178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Vital sign monitor</a:t>
            </a:r>
          </a:p>
        </p:txBody>
      </p:sp>
      <p:cxnSp>
        <p:nvCxnSpPr>
          <p:cNvPr id="31" name="Straight Connector 30">
            <a:extLst>
              <a:ext uri="{FF2B5EF4-FFF2-40B4-BE49-F238E27FC236}">
                <a16:creationId xmlns:a16="http://schemas.microsoft.com/office/drawing/2014/main" id="{9DD36FA5-ED00-4F53-A634-41CCB374278F}"/>
              </a:ext>
            </a:extLst>
          </p:cNvPr>
          <p:cNvCxnSpPr>
            <a:cxnSpLocks/>
            <a:stCxn id="15" idx="2"/>
            <a:endCxn id="30" idx="0"/>
          </p:cNvCxnSpPr>
          <p:nvPr/>
        </p:nvCxnSpPr>
        <p:spPr>
          <a:xfrm flipH="1">
            <a:off x="4507051" y="3608430"/>
            <a:ext cx="1306311" cy="413276"/>
          </a:xfrm>
          <a:prstGeom prst="line">
            <a:avLst/>
          </a:prstGeom>
          <a:ln w="38100">
            <a:prstDash val="dash"/>
            <a:tailEnd type="triangle" w="med" len="lg"/>
          </a:ln>
        </p:spPr>
        <p:style>
          <a:lnRef idx="1">
            <a:schemeClr val="dk1"/>
          </a:lnRef>
          <a:fillRef idx="0">
            <a:schemeClr val="dk1"/>
          </a:fillRef>
          <a:effectRef idx="0">
            <a:schemeClr val="dk1"/>
          </a:effectRef>
          <a:fontRef idx="minor">
            <a:schemeClr val="tx1"/>
          </a:fontRef>
        </p:style>
      </p:cxnSp>
      <p:sp>
        <p:nvSpPr>
          <p:cNvPr id="40" name="TextBox 39">
            <a:extLst>
              <a:ext uri="{FF2B5EF4-FFF2-40B4-BE49-F238E27FC236}">
                <a16:creationId xmlns:a16="http://schemas.microsoft.com/office/drawing/2014/main" id="{6CFF3262-E28C-442B-8938-CCC7338E01A1}"/>
              </a:ext>
            </a:extLst>
          </p:cNvPr>
          <p:cNvSpPr txBox="1"/>
          <p:nvPr/>
        </p:nvSpPr>
        <p:spPr>
          <a:xfrm>
            <a:off x="3947414" y="4464934"/>
            <a:ext cx="1056560" cy="523220"/>
          </a:xfrm>
          <a:prstGeom prst="rect">
            <a:avLst/>
          </a:prstGeom>
          <a:noFill/>
        </p:spPr>
        <p:txBody>
          <a:bodyPr wrap="square" rtlCol="0">
            <a:spAutoFit/>
          </a:bodyPr>
          <a:lstStyle/>
          <a:p>
            <a:pPr algn="ctr"/>
            <a:r>
              <a:rPr lang="en-US" b="1" dirty="0">
                <a:solidFill>
                  <a:schemeClr val="tx1"/>
                </a:solidFill>
              </a:rPr>
              <a:t>Caretaker</a:t>
            </a:r>
          </a:p>
          <a:p>
            <a:pPr algn="ctr"/>
            <a:r>
              <a:rPr lang="en-US" b="1" dirty="0">
                <a:solidFill>
                  <a:schemeClr val="tx1"/>
                </a:solidFill>
              </a:rPr>
              <a:t>(Listener)</a:t>
            </a:r>
          </a:p>
        </p:txBody>
      </p:sp>
      <p:sp>
        <p:nvSpPr>
          <p:cNvPr id="42" name="TextBox 41">
            <a:extLst>
              <a:ext uri="{FF2B5EF4-FFF2-40B4-BE49-F238E27FC236}">
                <a16:creationId xmlns:a16="http://schemas.microsoft.com/office/drawing/2014/main" id="{5953F11E-9879-4DDD-80BB-8A4B59F520CF}"/>
              </a:ext>
            </a:extLst>
          </p:cNvPr>
          <p:cNvSpPr txBox="1"/>
          <p:nvPr/>
        </p:nvSpPr>
        <p:spPr>
          <a:xfrm>
            <a:off x="6584871" y="2015793"/>
            <a:ext cx="1045494" cy="707886"/>
          </a:xfrm>
          <a:prstGeom prst="rect">
            <a:avLst/>
          </a:prstGeom>
          <a:noFill/>
        </p:spPr>
        <p:txBody>
          <a:bodyPr wrap="square" rtlCol="0">
            <a:spAutoFit/>
          </a:bodyPr>
          <a:lstStyle/>
          <a:p>
            <a:pPr algn="ctr"/>
            <a:r>
              <a:rPr lang="en-US" sz="2000" b="1" dirty="0">
                <a:solidFill>
                  <a:srgbClr val="00AC10"/>
                </a:solidFill>
              </a:rPr>
              <a:t>LAN</a:t>
            </a:r>
          </a:p>
          <a:p>
            <a:pPr algn="ctr"/>
            <a:r>
              <a:rPr lang="en-US" sz="2000" b="1" dirty="0">
                <a:solidFill>
                  <a:srgbClr val="00AC10"/>
                </a:solidFill>
              </a:rPr>
              <a:t>(wired)</a:t>
            </a:r>
          </a:p>
        </p:txBody>
      </p:sp>
      <p:sp>
        <p:nvSpPr>
          <p:cNvPr id="52" name="Rectangle 51">
            <a:extLst>
              <a:ext uri="{FF2B5EF4-FFF2-40B4-BE49-F238E27FC236}">
                <a16:creationId xmlns:a16="http://schemas.microsoft.com/office/drawing/2014/main" id="{B21D2792-8AAB-4F6D-B8EE-1D6826BD4009}"/>
              </a:ext>
            </a:extLst>
          </p:cNvPr>
          <p:cNvSpPr/>
          <p:nvPr/>
        </p:nvSpPr>
        <p:spPr>
          <a:xfrm>
            <a:off x="7009121" y="3100430"/>
            <a:ext cx="137701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Switch / Router</a:t>
            </a:r>
          </a:p>
        </p:txBody>
      </p:sp>
      <p:cxnSp>
        <p:nvCxnSpPr>
          <p:cNvPr id="55" name="Straight Connector 54">
            <a:extLst>
              <a:ext uri="{FF2B5EF4-FFF2-40B4-BE49-F238E27FC236}">
                <a16:creationId xmlns:a16="http://schemas.microsoft.com/office/drawing/2014/main" id="{BC2E5111-61DE-47D8-BBF5-A21BE91230BE}"/>
              </a:ext>
            </a:extLst>
          </p:cNvPr>
          <p:cNvCxnSpPr>
            <a:cxnSpLocks/>
            <a:stCxn id="52" idx="2"/>
            <a:endCxn id="12" idx="0"/>
          </p:cNvCxnSpPr>
          <p:nvPr/>
        </p:nvCxnSpPr>
        <p:spPr>
          <a:xfrm flipH="1">
            <a:off x="7387410" y="3608430"/>
            <a:ext cx="310216" cy="296607"/>
          </a:xfrm>
          <a:prstGeom prst="line">
            <a:avLst/>
          </a:prstGeom>
          <a:ln w="38100">
            <a:prstDash val="solid"/>
            <a:tailEnd type="triangle" w="med" len="lg"/>
          </a:ln>
        </p:spPr>
        <p:style>
          <a:lnRef idx="1">
            <a:schemeClr val="dk1"/>
          </a:lnRef>
          <a:fillRef idx="0">
            <a:schemeClr val="dk1"/>
          </a:fillRef>
          <a:effectRef idx="0">
            <a:schemeClr val="dk1"/>
          </a:effectRef>
          <a:fontRef idx="minor">
            <a:schemeClr val="tx1"/>
          </a:fontRef>
        </p:style>
      </p:cxnSp>
      <p:sp>
        <p:nvSpPr>
          <p:cNvPr id="77" name="TextBox 76">
            <a:extLst>
              <a:ext uri="{FF2B5EF4-FFF2-40B4-BE49-F238E27FC236}">
                <a16:creationId xmlns:a16="http://schemas.microsoft.com/office/drawing/2014/main" id="{7A0E26E6-6B92-44A4-A184-F6AD87584DE3}"/>
              </a:ext>
            </a:extLst>
          </p:cNvPr>
          <p:cNvSpPr txBox="1"/>
          <p:nvPr/>
        </p:nvSpPr>
        <p:spPr>
          <a:xfrm>
            <a:off x="2474117" y="2705963"/>
            <a:ext cx="834022" cy="307777"/>
          </a:xfrm>
          <a:prstGeom prst="rect">
            <a:avLst/>
          </a:prstGeom>
          <a:noFill/>
        </p:spPr>
        <p:txBody>
          <a:bodyPr wrap="square" rtlCol="0">
            <a:spAutoFit/>
          </a:bodyPr>
          <a:lstStyle/>
          <a:p>
            <a:pPr algn="ctr"/>
            <a:r>
              <a:rPr lang="en-US" b="1" dirty="0">
                <a:solidFill>
                  <a:schemeClr val="tx1"/>
                </a:solidFill>
              </a:rPr>
              <a:t>Bridge</a:t>
            </a:r>
          </a:p>
        </p:txBody>
      </p:sp>
      <p:sp>
        <p:nvSpPr>
          <p:cNvPr id="78" name="TextBox 77">
            <a:extLst>
              <a:ext uri="{FF2B5EF4-FFF2-40B4-BE49-F238E27FC236}">
                <a16:creationId xmlns:a16="http://schemas.microsoft.com/office/drawing/2014/main" id="{2C1EF1FE-C6E3-4A62-A07B-53753930CBA3}"/>
              </a:ext>
            </a:extLst>
          </p:cNvPr>
          <p:cNvSpPr txBox="1"/>
          <p:nvPr/>
        </p:nvSpPr>
        <p:spPr>
          <a:xfrm>
            <a:off x="5396351" y="2781464"/>
            <a:ext cx="834022" cy="307777"/>
          </a:xfrm>
          <a:prstGeom prst="rect">
            <a:avLst/>
          </a:prstGeom>
          <a:noFill/>
        </p:spPr>
        <p:txBody>
          <a:bodyPr wrap="square" rtlCol="0">
            <a:spAutoFit/>
          </a:bodyPr>
          <a:lstStyle/>
          <a:p>
            <a:pPr algn="ctr"/>
            <a:r>
              <a:rPr lang="en-US" b="1" dirty="0">
                <a:solidFill>
                  <a:schemeClr val="tx1"/>
                </a:solidFill>
              </a:rPr>
              <a:t>Bridge</a:t>
            </a:r>
          </a:p>
        </p:txBody>
      </p:sp>
      <p:sp>
        <p:nvSpPr>
          <p:cNvPr id="79" name="TextBox 78">
            <a:extLst>
              <a:ext uri="{FF2B5EF4-FFF2-40B4-BE49-F238E27FC236}">
                <a16:creationId xmlns:a16="http://schemas.microsoft.com/office/drawing/2014/main" id="{E904CC02-5691-4D84-8F60-8599958824DE}"/>
              </a:ext>
            </a:extLst>
          </p:cNvPr>
          <p:cNvSpPr txBox="1"/>
          <p:nvPr/>
        </p:nvSpPr>
        <p:spPr>
          <a:xfrm>
            <a:off x="7280615" y="2781464"/>
            <a:ext cx="834022" cy="307777"/>
          </a:xfrm>
          <a:prstGeom prst="rect">
            <a:avLst/>
          </a:prstGeom>
          <a:noFill/>
        </p:spPr>
        <p:txBody>
          <a:bodyPr wrap="square" rtlCol="0">
            <a:spAutoFit/>
          </a:bodyPr>
          <a:lstStyle/>
          <a:p>
            <a:pPr algn="ctr"/>
            <a:r>
              <a:rPr lang="en-US" b="1" dirty="0">
                <a:solidFill>
                  <a:schemeClr val="tx1"/>
                </a:solidFill>
              </a:rPr>
              <a:t>Bridge</a:t>
            </a:r>
          </a:p>
        </p:txBody>
      </p:sp>
      <p:sp>
        <p:nvSpPr>
          <p:cNvPr id="36" name="Rectangle 35">
            <a:extLst>
              <a:ext uri="{FF2B5EF4-FFF2-40B4-BE49-F238E27FC236}">
                <a16:creationId xmlns:a16="http://schemas.microsoft.com/office/drawing/2014/main" id="{E41446A4-BBCD-4446-93A5-FCF209E6FC12}"/>
              </a:ext>
            </a:extLst>
          </p:cNvPr>
          <p:cNvSpPr/>
          <p:nvPr/>
        </p:nvSpPr>
        <p:spPr>
          <a:xfrm>
            <a:off x="3020206" y="3100430"/>
            <a:ext cx="792027"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terminal</a:t>
            </a:r>
          </a:p>
        </p:txBody>
      </p:sp>
      <p:sp>
        <p:nvSpPr>
          <p:cNvPr id="37" name="Rectangle 36">
            <a:extLst>
              <a:ext uri="{FF2B5EF4-FFF2-40B4-BE49-F238E27FC236}">
                <a16:creationId xmlns:a16="http://schemas.microsoft.com/office/drawing/2014/main" id="{763E45F3-9D58-4A7C-800F-4CAAAB27648D}"/>
              </a:ext>
            </a:extLst>
          </p:cNvPr>
          <p:cNvSpPr/>
          <p:nvPr/>
        </p:nvSpPr>
        <p:spPr>
          <a:xfrm>
            <a:off x="1862818" y="3100430"/>
            <a:ext cx="1068026"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sp>
        <p:nvSpPr>
          <p:cNvPr id="53" name="TextBox 52">
            <a:extLst>
              <a:ext uri="{FF2B5EF4-FFF2-40B4-BE49-F238E27FC236}">
                <a16:creationId xmlns:a16="http://schemas.microsoft.com/office/drawing/2014/main" id="{902A08D0-68F4-405A-B849-B3508EB5655D}"/>
              </a:ext>
            </a:extLst>
          </p:cNvPr>
          <p:cNvSpPr txBox="1"/>
          <p:nvPr/>
        </p:nvSpPr>
        <p:spPr>
          <a:xfrm>
            <a:off x="1081279" y="4386320"/>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Tree>
    <p:extLst>
      <p:ext uri="{BB962C8B-B14F-4D97-AF65-F5344CB8AC3E}">
        <p14:creationId xmlns:p14="http://schemas.microsoft.com/office/powerpoint/2010/main" val="1503953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C5726-25EE-462A-BD4B-31F2A65953FA}"/>
              </a:ext>
            </a:extLst>
          </p:cNvPr>
          <p:cNvSpPr>
            <a:spLocks noGrp="1"/>
          </p:cNvSpPr>
          <p:nvPr>
            <p:ph type="title"/>
          </p:nvPr>
        </p:nvSpPr>
        <p:spPr/>
        <p:txBody>
          <a:bodyPr/>
          <a:lstStyle/>
          <a:p>
            <a:r>
              <a:rPr lang="en-US" dirty="0"/>
              <a:t>Links in BAN</a:t>
            </a:r>
          </a:p>
        </p:txBody>
      </p:sp>
      <p:sp>
        <p:nvSpPr>
          <p:cNvPr id="3" name="Date Placeholder 2">
            <a:extLst>
              <a:ext uri="{FF2B5EF4-FFF2-40B4-BE49-F238E27FC236}">
                <a16:creationId xmlns:a16="http://schemas.microsoft.com/office/drawing/2014/main" id="{9808BAD6-F950-4972-97F3-B34D0922BD29}"/>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4F30EE79-03C4-4A10-9093-BDC3FEBCA4E9}"/>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5ECDB209-0247-45B5-8FDC-3E2196D6B33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Content Placeholder 5">
            <a:extLst>
              <a:ext uri="{FF2B5EF4-FFF2-40B4-BE49-F238E27FC236}">
                <a16:creationId xmlns:a16="http://schemas.microsoft.com/office/drawing/2014/main" id="{B41C7832-45E7-4B5C-A28D-8FA3436784C8}"/>
              </a:ext>
            </a:extLst>
          </p:cNvPr>
          <p:cNvSpPr>
            <a:spLocks noGrp="1"/>
          </p:cNvSpPr>
          <p:nvPr>
            <p:ph sz="quarter" idx="13"/>
          </p:nvPr>
        </p:nvSpPr>
        <p:spPr/>
        <p:txBody>
          <a:bodyPr/>
          <a:lstStyle/>
          <a:p>
            <a:r>
              <a:rPr lang="en-US" sz="2000" dirty="0"/>
              <a:t>A single BAN consists of a coordinator and nodes.</a:t>
            </a:r>
          </a:p>
          <a:p>
            <a:r>
              <a:rPr lang="en-US" sz="2000" dirty="0"/>
              <a:t>BAN links basically connect the coordinator and each node. </a:t>
            </a:r>
          </a:p>
          <a:p>
            <a:r>
              <a:rPr lang="en-US" sz="2000" dirty="0"/>
              <a:t>Additionally, TG6ma will introduce coordinator-to-coordinator links, allowing a coordinator to connect to other coordinators.</a:t>
            </a:r>
          </a:p>
          <a:p>
            <a:r>
              <a:rPr lang="en-US" sz="2000" dirty="0"/>
              <a:t>The coordinator-to-coordinator link can enhance dependability by managing inter-network interference.</a:t>
            </a:r>
          </a:p>
          <a:p>
            <a:r>
              <a:rPr lang="en-US" sz="2000" dirty="0"/>
              <a:t>Unlike wired networks whose nodes must be physically connected to the Ethernet cable, wireless networks shares same medium across different networks, resulting higher possibility of collision which plays significant role in dependability. </a:t>
            </a:r>
          </a:p>
          <a:p>
            <a:endParaRPr lang="en-US" sz="2000" dirty="0"/>
          </a:p>
          <a:p>
            <a:endParaRPr lang="en-US" sz="2000" dirty="0"/>
          </a:p>
        </p:txBody>
      </p:sp>
    </p:spTree>
    <p:extLst>
      <p:ext uri="{BB962C8B-B14F-4D97-AF65-F5344CB8AC3E}">
        <p14:creationId xmlns:p14="http://schemas.microsoft.com/office/powerpoint/2010/main" val="275591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717E-4150-4B3E-BD9F-1DB2399E8ABE}"/>
              </a:ext>
            </a:extLst>
          </p:cNvPr>
          <p:cNvSpPr>
            <a:spLocks noGrp="1"/>
          </p:cNvSpPr>
          <p:nvPr>
            <p:ph type="title"/>
          </p:nvPr>
        </p:nvSpPr>
        <p:spPr>
          <a:xfrm>
            <a:off x="685800" y="685798"/>
            <a:ext cx="7772400" cy="1212811"/>
          </a:xfrm>
        </p:spPr>
        <p:txBody>
          <a:bodyPr/>
          <a:lstStyle/>
          <a:p>
            <a:r>
              <a:rPr lang="en-US" dirty="0">
                <a:solidFill>
                  <a:schemeClr val="tx1"/>
                </a:solidFill>
              </a:rPr>
              <a:t>Interference among BANs</a:t>
            </a:r>
            <a:br>
              <a:rPr lang="en-US" dirty="0">
                <a:solidFill>
                  <a:schemeClr val="tx1"/>
                </a:solidFill>
              </a:rPr>
            </a:br>
            <a:r>
              <a:rPr lang="en-US" dirty="0">
                <a:solidFill>
                  <a:schemeClr val="tx1"/>
                </a:solidFill>
              </a:rPr>
              <a:t>or BAN and other systems</a:t>
            </a:r>
            <a:endParaRPr lang="en-US" dirty="0"/>
          </a:p>
        </p:txBody>
      </p:sp>
      <p:sp>
        <p:nvSpPr>
          <p:cNvPr id="3" name="Date Placeholder 2">
            <a:extLst>
              <a:ext uri="{FF2B5EF4-FFF2-40B4-BE49-F238E27FC236}">
                <a16:creationId xmlns:a16="http://schemas.microsoft.com/office/drawing/2014/main" id="{2BF35FC6-BB75-451E-83B1-3F688D36CAE8}"/>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6DB3DE68-1E14-49CC-BCB8-24A5088E3B60}"/>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BBE3F70C-62C2-4141-9A74-894849C0424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6" name="Content Placeholder 5">
            <a:extLst>
              <a:ext uri="{FF2B5EF4-FFF2-40B4-BE49-F238E27FC236}">
                <a16:creationId xmlns:a16="http://schemas.microsoft.com/office/drawing/2014/main" id="{28288BF3-7D22-45EC-A5F0-49C1727BBBBB}"/>
              </a:ext>
            </a:extLst>
          </p:cNvPr>
          <p:cNvSpPr>
            <a:spLocks noGrp="1"/>
          </p:cNvSpPr>
          <p:nvPr>
            <p:ph sz="quarter" idx="13"/>
          </p:nvPr>
        </p:nvSpPr>
        <p:spPr>
          <a:xfrm>
            <a:off x="685799" y="2043731"/>
            <a:ext cx="7772401" cy="977775"/>
          </a:xfrm>
        </p:spPr>
        <p:txBody>
          <a:bodyPr/>
          <a:lstStyle/>
          <a:p>
            <a:r>
              <a:rPr lang="en-US" dirty="0"/>
              <a:t>There would be cases where BANs or BAN and other networks are spatially overlapped. </a:t>
            </a:r>
          </a:p>
          <a:p>
            <a:endParaRPr lang="en-US" dirty="0"/>
          </a:p>
        </p:txBody>
      </p:sp>
      <p:sp>
        <p:nvSpPr>
          <p:cNvPr id="10" name="TextBox 9">
            <a:extLst>
              <a:ext uri="{FF2B5EF4-FFF2-40B4-BE49-F238E27FC236}">
                <a16:creationId xmlns:a16="http://schemas.microsoft.com/office/drawing/2014/main" id="{03690103-3D92-485D-B9C3-EEF9B7001C13}"/>
              </a:ext>
            </a:extLst>
          </p:cNvPr>
          <p:cNvSpPr txBox="1"/>
          <p:nvPr/>
        </p:nvSpPr>
        <p:spPr>
          <a:xfrm>
            <a:off x="775344" y="5921033"/>
            <a:ext cx="3758612" cy="307777"/>
          </a:xfrm>
          <a:prstGeom prst="rect">
            <a:avLst/>
          </a:prstGeom>
          <a:noFill/>
        </p:spPr>
        <p:txBody>
          <a:bodyPr wrap="square" rtlCol="0">
            <a:spAutoFit/>
          </a:bodyPr>
          <a:lstStyle/>
          <a:p>
            <a:pPr lvl="1"/>
            <a:r>
              <a:rPr lang="en-US" dirty="0"/>
              <a:t>Case 1: BANs, using same frequency bands</a:t>
            </a:r>
          </a:p>
        </p:txBody>
      </p:sp>
      <p:sp>
        <p:nvSpPr>
          <p:cNvPr id="11" name="TextBox 10">
            <a:extLst>
              <a:ext uri="{FF2B5EF4-FFF2-40B4-BE49-F238E27FC236}">
                <a16:creationId xmlns:a16="http://schemas.microsoft.com/office/drawing/2014/main" id="{0258DA9A-E63E-4AB4-AB5E-27A714E8B89E}"/>
              </a:ext>
            </a:extLst>
          </p:cNvPr>
          <p:cNvSpPr txBox="1"/>
          <p:nvPr/>
        </p:nvSpPr>
        <p:spPr>
          <a:xfrm>
            <a:off x="5844209" y="5921033"/>
            <a:ext cx="3220278" cy="523220"/>
          </a:xfrm>
          <a:prstGeom prst="rect">
            <a:avLst/>
          </a:prstGeom>
          <a:noFill/>
        </p:spPr>
        <p:txBody>
          <a:bodyPr wrap="square" rtlCol="0">
            <a:spAutoFit/>
          </a:bodyPr>
          <a:lstStyle/>
          <a:p>
            <a:r>
              <a:rPr lang="en-US" dirty="0"/>
              <a:t>Case 2: BAN and PAN, using same frequency bands</a:t>
            </a:r>
          </a:p>
        </p:txBody>
      </p:sp>
      <p:pic>
        <p:nvPicPr>
          <p:cNvPr id="12" name="Picture 11" descr="A picture containing text, iPod&#10;&#10;Description automatically generated">
            <a:extLst>
              <a:ext uri="{FF2B5EF4-FFF2-40B4-BE49-F238E27FC236}">
                <a16:creationId xmlns:a16="http://schemas.microsoft.com/office/drawing/2014/main" id="{7FEC414F-102E-47E0-B85C-5BCC2907F0BC}"/>
              </a:ext>
            </a:extLst>
          </p:cNvPr>
          <p:cNvPicPr>
            <a:picLocks noChangeAspect="1"/>
          </p:cNvPicPr>
          <p:nvPr/>
        </p:nvPicPr>
        <p:blipFill>
          <a:blip r:embed="rId2"/>
          <a:stretch>
            <a:fillRect/>
          </a:stretch>
        </p:blipFill>
        <p:spPr>
          <a:xfrm>
            <a:off x="775344" y="3043175"/>
            <a:ext cx="4279763" cy="2684911"/>
          </a:xfrm>
          <a:prstGeom prst="rect">
            <a:avLst/>
          </a:prstGeom>
        </p:spPr>
      </p:pic>
      <p:pic>
        <p:nvPicPr>
          <p:cNvPr id="13" name="Picture 12" descr="Chart&#10;&#10;Description automatically generated">
            <a:extLst>
              <a:ext uri="{FF2B5EF4-FFF2-40B4-BE49-F238E27FC236}">
                <a16:creationId xmlns:a16="http://schemas.microsoft.com/office/drawing/2014/main" id="{32D32D48-A5DE-4E26-BC4A-5C1368EF95D8}"/>
              </a:ext>
            </a:extLst>
          </p:cNvPr>
          <p:cNvPicPr>
            <a:picLocks noChangeAspect="1"/>
          </p:cNvPicPr>
          <p:nvPr/>
        </p:nvPicPr>
        <p:blipFill>
          <a:blip r:embed="rId3"/>
          <a:stretch>
            <a:fillRect/>
          </a:stretch>
        </p:blipFill>
        <p:spPr>
          <a:xfrm>
            <a:off x="5426637" y="3120273"/>
            <a:ext cx="3131177" cy="2384962"/>
          </a:xfrm>
          <a:prstGeom prst="rect">
            <a:avLst/>
          </a:prstGeom>
        </p:spPr>
      </p:pic>
      <p:sp>
        <p:nvSpPr>
          <p:cNvPr id="7" name="Rectangle: Rounded Corners 6">
            <a:extLst>
              <a:ext uri="{FF2B5EF4-FFF2-40B4-BE49-F238E27FC236}">
                <a16:creationId xmlns:a16="http://schemas.microsoft.com/office/drawing/2014/main" id="{2569C3F8-E667-FEF2-AC58-D5BD52D7AD03}"/>
              </a:ext>
            </a:extLst>
          </p:cNvPr>
          <p:cNvSpPr/>
          <p:nvPr/>
        </p:nvSpPr>
        <p:spPr>
          <a:xfrm rot="227126">
            <a:off x="1126530" y="5144955"/>
            <a:ext cx="3056241" cy="69326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Coexistence Environment Level 1</a:t>
            </a:r>
          </a:p>
        </p:txBody>
      </p:sp>
      <p:sp>
        <p:nvSpPr>
          <p:cNvPr id="8" name="Rectangle: Rounded Corners 7">
            <a:extLst>
              <a:ext uri="{FF2B5EF4-FFF2-40B4-BE49-F238E27FC236}">
                <a16:creationId xmlns:a16="http://schemas.microsoft.com/office/drawing/2014/main" id="{B0567BC3-F996-BCEE-7E0D-1E0C2974C4A1}"/>
              </a:ext>
            </a:extLst>
          </p:cNvPr>
          <p:cNvSpPr/>
          <p:nvPr/>
        </p:nvSpPr>
        <p:spPr>
          <a:xfrm rot="367798">
            <a:off x="5526082" y="5144956"/>
            <a:ext cx="3056241" cy="69326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Coexistence Environment Level 2</a:t>
            </a:r>
          </a:p>
        </p:txBody>
      </p:sp>
    </p:spTree>
    <p:extLst>
      <p:ext uri="{BB962C8B-B14F-4D97-AF65-F5344CB8AC3E}">
        <p14:creationId xmlns:p14="http://schemas.microsoft.com/office/powerpoint/2010/main" val="488514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717E-4150-4B3E-BD9F-1DB2399E8ABE}"/>
              </a:ext>
            </a:extLst>
          </p:cNvPr>
          <p:cNvSpPr>
            <a:spLocks noGrp="1"/>
          </p:cNvSpPr>
          <p:nvPr>
            <p:ph type="title"/>
          </p:nvPr>
        </p:nvSpPr>
        <p:spPr>
          <a:xfrm>
            <a:off x="685800" y="685798"/>
            <a:ext cx="7772400" cy="1212811"/>
          </a:xfrm>
        </p:spPr>
        <p:txBody>
          <a:bodyPr/>
          <a:lstStyle/>
          <a:p>
            <a:r>
              <a:rPr lang="en-US" dirty="0">
                <a:solidFill>
                  <a:schemeClr val="tx1"/>
                </a:solidFill>
              </a:rPr>
              <a:t>Interference among BANs</a:t>
            </a:r>
            <a:br>
              <a:rPr lang="en-US" dirty="0">
                <a:solidFill>
                  <a:schemeClr val="tx1"/>
                </a:solidFill>
              </a:rPr>
            </a:br>
            <a:r>
              <a:rPr lang="en-US" dirty="0">
                <a:solidFill>
                  <a:schemeClr val="tx1"/>
                </a:solidFill>
              </a:rPr>
              <a:t>or BAN and other systems</a:t>
            </a:r>
            <a:endParaRPr lang="en-US" dirty="0"/>
          </a:p>
        </p:txBody>
      </p:sp>
      <p:sp>
        <p:nvSpPr>
          <p:cNvPr id="3" name="Date Placeholder 2">
            <a:extLst>
              <a:ext uri="{FF2B5EF4-FFF2-40B4-BE49-F238E27FC236}">
                <a16:creationId xmlns:a16="http://schemas.microsoft.com/office/drawing/2014/main" id="{2BF35FC6-BB75-451E-83B1-3F688D36CAE8}"/>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6DB3DE68-1E14-49CC-BCB8-24A5088E3B60}"/>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BBE3F70C-62C2-4141-9A74-894849C0424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14" name="Oval 13">
            <a:extLst>
              <a:ext uri="{FF2B5EF4-FFF2-40B4-BE49-F238E27FC236}">
                <a16:creationId xmlns:a16="http://schemas.microsoft.com/office/drawing/2014/main" id="{7D75EF94-221B-478A-8642-EE5359C0F356}"/>
              </a:ext>
            </a:extLst>
          </p:cNvPr>
          <p:cNvSpPr/>
          <p:nvPr/>
        </p:nvSpPr>
        <p:spPr>
          <a:xfrm>
            <a:off x="5629013" y="2727963"/>
            <a:ext cx="2981587" cy="201540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7D395F5-29AF-4C8C-ADEE-7E692D3C90C9}"/>
              </a:ext>
            </a:extLst>
          </p:cNvPr>
          <p:cNvSpPr txBox="1"/>
          <p:nvPr/>
        </p:nvSpPr>
        <p:spPr>
          <a:xfrm>
            <a:off x="430361" y="5498272"/>
            <a:ext cx="4877136" cy="523220"/>
          </a:xfrm>
          <a:prstGeom prst="rect">
            <a:avLst/>
          </a:prstGeom>
          <a:noFill/>
        </p:spPr>
        <p:txBody>
          <a:bodyPr wrap="square" rtlCol="0">
            <a:spAutoFit/>
          </a:bodyPr>
          <a:lstStyle/>
          <a:p>
            <a:r>
              <a:rPr lang="en-US" dirty="0"/>
              <a:t>Case 3: BAN and other piconets such as cellular network or Wi-Fi, some part of their frequency bands are overlapped.</a:t>
            </a:r>
          </a:p>
        </p:txBody>
      </p:sp>
      <p:pic>
        <p:nvPicPr>
          <p:cNvPr id="16" name="Picture 15" descr="Diagram&#10;&#10;Description automatically generated">
            <a:extLst>
              <a:ext uri="{FF2B5EF4-FFF2-40B4-BE49-F238E27FC236}">
                <a16:creationId xmlns:a16="http://schemas.microsoft.com/office/drawing/2014/main" id="{52AB0B3B-A160-415B-8F55-70694F511FFD}"/>
              </a:ext>
            </a:extLst>
          </p:cNvPr>
          <p:cNvPicPr>
            <a:picLocks noChangeAspect="1"/>
          </p:cNvPicPr>
          <p:nvPr/>
        </p:nvPicPr>
        <p:blipFill>
          <a:blip r:embed="rId2"/>
          <a:stretch>
            <a:fillRect/>
          </a:stretch>
        </p:blipFill>
        <p:spPr>
          <a:xfrm>
            <a:off x="672877" y="2352530"/>
            <a:ext cx="4528501" cy="2743438"/>
          </a:xfrm>
          <a:prstGeom prst="rect">
            <a:avLst/>
          </a:prstGeom>
        </p:spPr>
      </p:pic>
      <p:sp>
        <p:nvSpPr>
          <p:cNvPr id="17" name="TextBox 16">
            <a:extLst>
              <a:ext uri="{FF2B5EF4-FFF2-40B4-BE49-F238E27FC236}">
                <a16:creationId xmlns:a16="http://schemas.microsoft.com/office/drawing/2014/main" id="{334C2B94-66B7-4CFB-860F-525EAB5CD483}"/>
              </a:ext>
            </a:extLst>
          </p:cNvPr>
          <p:cNvSpPr txBox="1"/>
          <p:nvPr/>
        </p:nvSpPr>
        <p:spPr>
          <a:xfrm>
            <a:off x="5923057" y="5498272"/>
            <a:ext cx="2592376" cy="307777"/>
          </a:xfrm>
          <a:prstGeom prst="rect">
            <a:avLst/>
          </a:prstGeom>
          <a:noFill/>
        </p:spPr>
        <p:txBody>
          <a:bodyPr wrap="none" rtlCol="0">
            <a:spAutoFit/>
          </a:bodyPr>
          <a:lstStyle/>
          <a:p>
            <a:r>
              <a:rPr lang="en-US" dirty="0"/>
              <a:t>Case 4: Case 1 to 3 combined</a:t>
            </a:r>
          </a:p>
        </p:txBody>
      </p:sp>
      <p:sp>
        <p:nvSpPr>
          <p:cNvPr id="18" name="Oval 17">
            <a:extLst>
              <a:ext uri="{FF2B5EF4-FFF2-40B4-BE49-F238E27FC236}">
                <a16:creationId xmlns:a16="http://schemas.microsoft.com/office/drawing/2014/main" id="{121FF25A-E0BD-43D1-83EC-5F3A93B23455}"/>
              </a:ext>
            </a:extLst>
          </p:cNvPr>
          <p:cNvSpPr/>
          <p:nvPr/>
        </p:nvSpPr>
        <p:spPr>
          <a:xfrm>
            <a:off x="6166687" y="3561468"/>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323A884-4DE3-464B-A69C-AEE77DDF0121}"/>
              </a:ext>
            </a:extLst>
          </p:cNvPr>
          <p:cNvSpPr/>
          <p:nvPr/>
        </p:nvSpPr>
        <p:spPr>
          <a:xfrm>
            <a:off x="6977194" y="3561468"/>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41CE0C43-1F05-4A21-8C7D-33069DC69B45}"/>
              </a:ext>
            </a:extLst>
          </p:cNvPr>
          <p:cNvSpPr/>
          <p:nvPr/>
        </p:nvSpPr>
        <p:spPr>
          <a:xfrm>
            <a:off x="7787701" y="3561468"/>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0A13830E-4DE0-277F-9D6B-733098976C79}"/>
              </a:ext>
            </a:extLst>
          </p:cNvPr>
          <p:cNvSpPr/>
          <p:nvPr/>
        </p:nvSpPr>
        <p:spPr>
          <a:xfrm rot="21431714">
            <a:off x="1501031" y="4730644"/>
            <a:ext cx="3056241" cy="69326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Coexistence Environment Level 3</a:t>
            </a:r>
          </a:p>
        </p:txBody>
      </p:sp>
    </p:spTree>
    <p:extLst>
      <p:ext uri="{BB962C8B-B14F-4D97-AF65-F5344CB8AC3E}">
        <p14:creationId xmlns:p14="http://schemas.microsoft.com/office/powerpoint/2010/main" val="325535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FBCCD-8D87-4A41-AD8B-C162E3A7E2C1}"/>
              </a:ext>
            </a:extLst>
          </p:cNvPr>
          <p:cNvSpPr>
            <a:spLocks noGrp="1"/>
          </p:cNvSpPr>
          <p:nvPr>
            <p:ph type="title"/>
          </p:nvPr>
        </p:nvSpPr>
        <p:spPr/>
        <p:txBody>
          <a:bodyPr/>
          <a:lstStyle/>
          <a:p>
            <a:r>
              <a:rPr lang="en-US" dirty="0"/>
              <a:t>Two-hop star topology extension</a:t>
            </a:r>
          </a:p>
        </p:txBody>
      </p:sp>
      <p:sp>
        <p:nvSpPr>
          <p:cNvPr id="3" name="Date Placeholder 2">
            <a:extLst>
              <a:ext uri="{FF2B5EF4-FFF2-40B4-BE49-F238E27FC236}">
                <a16:creationId xmlns:a16="http://schemas.microsoft.com/office/drawing/2014/main" id="{F937FEF2-A4C7-4F47-8BFC-45C54C256077}"/>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A217759D-137C-4F83-8654-B6F2463AD49A}"/>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DA7C15D7-C622-4161-BB59-139DF4B2EC8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6" name="Content Placeholder 5">
            <a:extLst>
              <a:ext uri="{FF2B5EF4-FFF2-40B4-BE49-F238E27FC236}">
                <a16:creationId xmlns:a16="http://schemas.microsoft.com/office/drawing/2014/main" id="{D1EAFAFD-AF4D-4EB7-96D3-2B4B0131E42C}"/>
              </a:ext>
            </a:extLst>
          </p:cNvPr>
          <p:cNvSpPr>
            <a:spLocks noGrp="1"/>
          </p:cNvSpPr>
          <p:nvPr>
            <p:ph sz="quarter" idx="13"/>
          </p:nvPr>
        </p:nvSpPr>
        <p:spPr>
          <a:xfrm>
            <a:off x="685799" y="3548544"/>
            <a:ext cx="7772401" cy="2926870"/>
          </a:xfrm>
        </p:spPr>
        <p:txBody>
          <a:bodyPr/>
          <a:lstStyle/>
          <a:p>
            <a:r>
              <a:rPr lang="en-US" sz="1600" dirty="0"/>
              <a:t>The current standard defines star topology with one hop, since there is no Line-of-Sight link between back and front of a human body, as well as a vehicular body. Multiple hops may be included in the revision.</a:t>
            </a:r>
          </a:p>
          <a:p>
            <a:r>
              <a:rPr lang="en-US" sz="1600" dirty="0"/>
              <a:t>Some concepts from 802.1 TSN may help managing interference or packet collision among same or different BANs (VBAN and/or HBAN), PANs, and other piconets.</a:t>
            </a:r>
          </a:p>
          <a:p>
            <a:pPr lvl="1"/>
            <a:r>
              <a:rPr lang="en-US" sz="1600" b="1" dirty="0"/>
              <a:t>Frame Replication and Elimination (802.1CB)</a:t>
            </a:r>
          </a:p>
          <a:p>
            <a:pPr lvl="2"/>
            <a:r>
              <a:rPr lang="en-US" sz="1600" dirty="0"/>
              <a:t>When the revision introduces using more than 2 relay nodes simultaneously.</a:t>
            </a:r>
          </a:p>
          <a:p>
            <a:pPr lvl="1"/>
            <a:r>
              <a:rPr lang="en-US" sz="1600" b="1" dirty="0"/>
              <a:t>Link Control (802.1Qca)</a:t>
            </a:r>
          </a:p>
          <a:p>
            <a:r>
              <a:rPr lang="en-US" sz="1400" dirty="0"/>
              <a:t>Note: The relaying described in this slide operates on MAC layer, though corresponding 802.1 </a:t>
            </a:r>
            <a:r>
              <a:rPr lang="en-US" sz="1400" dirty="0" err="1"/>
              <a:t>Stds</a:t>
            </a:r>
            <a:r>
              <a:rPr lang="en-US" sz="1400" dirty="0"/>
              <a:t> define routing in the network layer</a:t>
            </a:r>
            <a:r>
              <a:rPr lang="en-US" sz="1600" dirty="0"/>
              <a:t>.</a:t>
            </a:r>
          </a:p>
        </p:txBody>
      </p:sp>
      <p:pic>
        <p:nvPicPr>
          <p:cNvPr id="7" name="Picture 6" descr="A screenshot of a video game&#10;&#10;Description automatically generated with medium confidence">
            <a:extLst>
              <a:ext uri="{FF2B5EF4-FFF2-40B4-BE49-F238E27FC236}">
                <a16:creationId xmlns:a16="http://schemas.microsoft.com/office/drawing/2014/main" id="{B79690C1-EDC6-47A8-92E5-A870BB134222}"/>
              </a:ext>
            </a:extLst>
          </p:cNvPr>
          <p:cNvPicPr>
            <a:picLocks noChangeAspect="1"/>
          </p:cNvPicPr>
          <p:nvPr/>
        </p:nvPicPr>
        <p:blipFill>
          <a:blip r:embed="rId2"/>
          <a:stretch>
            <a:fillRect/>
          </a:stretch>
        </p:blipFill>
        <p:spPr>
          <a:xfrm>
            <a:off x="2622741" y="1596248"/>
            <a:ext cx="3438144" cy="2025679"/>
          </a:xfrm>
          <a:prstGeom prst="rect">
            <a:avLst/>
          </a:prstGeom>
        </p:spPr>
      </p:pic>
    </p:spTree>
    <p:extLst>
      <p:ext uri="{BB962C8B-B14F-4D97-AF65-F5344CB8AC3E}">
        <p14:creationId xmlns:p14="http://schemas.microsoft.com/office/powerpoint/2010/main" val="325137215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2352</TotalTime>
  <Words>1184</Words>
  <Application>Microsoft Office PowerPoint</Application>
  <PresentationFormat>On-screen Show (4:3)</PresentationFormat>
  <Paragraphs>170</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Default Design</vt:lpstr>
      <vt:lpstr>PowerPoint Presentation</vt:lpstr>
      <vt:lpstr>MAC Bridging for Time-Sensitive Networking of 802.15.6ma</vt:lpstr>
      <vt:lpstr>Introduction</vt:lpstr>
      <vt:lpstr>Bridge operation</vt:lpstr>
      <vt:lpstr>Possible bridging in 802.15.6ma</vt:lpstr>
      <vt:lpstr>Links in BAN</vt:lpstr>
      <vt:lpstr>Interference among BANs or BAN and other systems</vt:lpstr>
      <vt:lpstr>Interference among BANs or BAN and other systems</vt:lpstr>
      <vt:lpstr>Two-hop star topology extension</vt:lpstr>
      <vt:lpstr>Coordinator to Coordinator Bridging</vt:lpstr>
      <vt:lpstr>Summary</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121</cp:revision>
  <dcterms:modified xsi:type="dcterms:W3CDTF">2023-01-19T15:47:58Z</dcterms:modified>
</cp:coreProperties>
</file>