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87" r:id="rId2"/>
    <p:sldId id="300" r:id="rId3"/>
    <p:sldId id="2366" r:id="rId4"/>
    <p:sldId id="339" r:id="rId5"/>
    <p:sldId id="304" r:id="rId6"/>
    <p:sldId id="317" r:id="rId7"/>
    <p:sldId id="341" r:id="rId8"/>
    <p:sldId id="329" r:id="rId9"/>
    <p:sldId id="342" r:id="rId10"/>
    <p:sldId id="2375" r:id="rId11"/>
    <p:sldId id="2377" r:id="rId12"/>
    <p:sldId id="2378" r:id="rId13"/>
    <p:sldId id="2379" r:id="rId14"/>
    <p:sldId id="2376" r:id="rId15"/>
    <p:sldId id="2372" r:id="rId16"/>
    <p:sldId id="2373" r:id="rId17"/>
    <p:sldId id="2380" r:id="rId18"/>
    <p:sldId id="2368" r:id="rId19"/>
    <p:sldId id="2370" r:id="rId20"/>
    <p:sldId id="2369" r:id="rId21"/>
    <p:sldId id="2381" r:id="rId22"/>
    <p:sldId id="2367" r:id="rId23"/>
    <p:sldId id="296"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133" d="100"/>
          <a:sy n="133" d="100"/>
        </p:scale>
        <p:origin x="1687"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15-22-0129-01-0000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95969"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94009"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5/dcn/21/15-21-0633-03-0000-dec-2021-802-15-presentation-to-802-1.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Joint .4ab, .14, .15 Agenda &amp; Meeting Slides – March 2022 Mtg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7,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 Phil Beecher (Wi-SUN Alliance),</a:t>
            </a:r>
            <a:br>
              <a:rPr lang="en-US" altLang="en-US" sz="1600" dirty="0">
                <a:latin typeface="Times New Roman" panose="02020603050405020304" pitchFamily="18" charset="0"/>
              </a:rPr>
            </a:br>
            <a:r>
              <a:rPr lang="en-US" altLang="en-US" sz="1600" dirty="0">
                <a:latin typeface="Times New Roman" panose="02020603050405020304" pitchFamily="18" charset="0"/>
              </a:rPr>
              <a:t>Ben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 pbeecher@wi-sun.org, ben@blindcreek.com</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53256" y="1916832"/>
            <a:ext cx="7772400" cy="1362075"/>
          </a:xfrm>
        </p:spPr>
        <p:txBody>
          <a:bodyPr/>
          <a:lstStyle/>
          <a:p>
            <a:pPr algn="ctr"/>
            <a:r>
              <a:rPr lang="en-US" altLang="en-US" sz="4000" dirty="0"/>
              <a:t>Joint 802.1/802.15 Mtg. Prep</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22041436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Recap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1588" indent="-1588"/>
            <a:r>
              <a:rPr lang="en-US" altLang="en-US" sz="2400" dirty="0"/>
              <a:t>Dec 2021 802.15 Presentation to 802.1</a:t>
            </a:r>
          </a:p>
          <a:p>
            <a:pPr marL="1588" indent="-1588"/>
            <a:r>
              <a:rPr lang="en-US" altLang="en-US" sz="2400" dirty="0">
                <a:hlinkClick r:id="rId2"/>
              </a:rPr>
              <a:t>https://mentor.ieee.org/802.15/dcn/21/15-21-0633-03-0000-dec-2021-802-15-presentation-to-802-1.pptx</a:t>
            </a:r>
            <a:endParaRPr lang="en-US" altLang="en-US" sz="2400" dirty="0"/>
          </a:p>
          <a:p>
            <a:pPr>
              <a:buFont typeface="Arial" panose="020B0604020202020204" pitchFamily="34" charset="0"/>
              <a:buChar char="•"/>
            </a:pPr>
            <a:r>
              <a:rPr lang="en-US" altLang="en-US" sz="2400" dirty="0"/>
              <a:t>Gives an overview of 802.15 WSN standards</a:t>
            </a:r>
          </a:p>
          <a:p>
            <a:pPr>
              <a:buFont typeface="Arial" panose="020B0604020202020204" pitchFamily="34" charset="0"/>
              <a:buChar char="•"/>
            </a:pPr>
            <a:r>
              <a:rPr lang="en-US" altLang="en-US" sz="2400" dirty="0"/>
              <a:t>Identifies goals for mutual benefit</a:t>
            </a:r>
          </a:p>
          <a:p>
            <a:pPr>
              <a:buFont typeface="Arial" panose="020B0604020202020204" pitchFamily="34" charset="0"/>
              <a:buChar char="•"/>
            </a:pPr>
            <a:r>
              <a:rPr lang="en-US" altLang="en-US" sz="2400" b="1" dirty="0">
                <a:solidFill>
                  <a:schemeClr val="accent1">
                    <a:lumMod val="50000"/>
                  </a:schemeClr>
                </a:solidFill>
              </a:rPr>
              <a:t>Identifies topics to explore</a:t>
            </a:r>
          </a:p>
          <a:p>
            <a:pPr lvl="1">
              <a:buFont typeface="Arial" panose="020B0604020202020204" pitchFamily="34" charset="0"/>
              <a:buChar char="•"/>
            </a:pPr>
            <a:r>
              <a:rPr lang="en-US" altLang="en-US" sz="2000" b="1" dirty="0">
                <a:solidFill>
                  <a:schemeClr val="accent1">
                    <a:lumMod val="50000"/>
                  </a:schemeClr>
                </a:solidFill>
              </a:rPr>
              <a:t>Bridging</a:t>
            </a:r>
          </a:p>
          <a:p>
            <a:pPr lvl="1">
              <a:buFont typeface="Arial" panose="020B0604020202020204" pitchFamily="34" charset="0"/>
              <a:buChar char="•"/>
            </a:pPr>
            <a:r>
              <a:rPr lang="en-US" altLang="en-US" sz="2000" b="1" dirty="0">
                <a:solidFill>
                  <a:schemeClr val="accent1">
                    <a:lumMod val="50000"/>
                  </a:schemeClr>
                </a:solidFill>
              </a:rPr>
              <a:t>Other 802.1 features</a:t>
            </a:r>
          </a:p>
          <a:p>
            <a:pPr lvl="1">
              <a:buFont typeface="Arial" panose="020B0604020202020204" pitchFamily="34" charset="0"/>
              <a:buChar char="•"/>
            </a:pPr>
            <a:endParaRPr lang="en-US" altLang="en-US" sz="2000" dirty="0"/>
          </a:p>
          <a:p>
            <a:pPr lvl="1">
              <a:buFont typeface="Arial" panose="020B0604020202020204" pitchFamily="34" charset="0"/>
              <a:buChar char="•"/>
            </a:pPr>
            <a:endParaRPr lang="en-US" altLang="en-US" sz="2000" dirty="0"/>
          </a:p>
          <a:p>
            <a:pPr marL="1588" indent="-1588"/>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2545259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762000" y="685801"/>
            <a:ext cx="7764463" cy="510952"/>
          </a:xfrm>
        </p:spPr>
        <p:txBody>
          <a:bodyPr/>
          <a:lstStyle/>
          <a:p>
            <a:r>
              <a:rPr lang="en-US" altLang="en-US" dirty="0"/>
              <a:t>Itemized list of topics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340768"/>
            <a:ext cx="8280920" cy="5040561"/>
          </a:xfrm>
        </p:spPr>
        <p:txBody>
          <a:bodyPr>
            <a:normAutofit fontScale="70000" lnSpcReduction="20000"/>
          </a:bodyPr>
          <a:lstStyle/>
          <a:p>
            <a:pPr marL="0" indent="0">
              <a:tabLst>
                <a:tab pos="457200" algn="l"/>
              </a:tabLst>
            </a:pPr>
            <a:r>
              <a:rPr lang="en-US" sz="2400" dirty="0"/>
              <a:t>Address questions</a:t>
            </a:r>
          </a:p>
          <a:p>
            <a:pPr>
              <a:buFont typeface="Arial" panose="020B0604020202020204" pitchFamily="34" charset="0"/>
              <a:buChar char="•"/>
              <a:tabLst>
                <a:tab pos="457200" algn="l"/>
              </a:tabLst>
            </a:pPr>
            <a:r>
              <a:rPr lang="en-US" sz="2200" dirty="0"/>
              <a:t>Supporting non-globally unique addresses and/or non-static addresses</a:t>
            </a:r>
          </a:p>
          <a:p>
            <a:pPr>
              <a:buFont typeface="Arial" panose="020B0604020202020204" pitchFamily="34" charset="0"/>
              <a:buChar char="•"/>
              <a:tabLst>
                <a:tab pos="457200" algn="l"/>
              </a:tabLst>
            </a:pPr>
            <a:r>
              <a:rPr lang="en-US" sz="2200" dirty="0"/>
              <a:t>E.g. randomized or truncated</a:t>
            </a:r>
            <a:endParaRPr lang="en-US" sz="1800" dirty="0"/>
          </a:p>
          <a:p>
            <a:pPr marL="0" indent="0">
              <a:tabLst>
                <a:tab pos="457200" algn="l"/>
              </a:tabLst>
            </a:pPr>
            <a:r>
              <a:rPr lang="en-US" sz="2400" dirty="0"/>
              <a:t>Bridging and barriers beyond addressing</a:t>
            </a:r>
          </a:p>
          <a:p>
            <a:pPr>
              <a:buFont typeface="Arial" panose="020B0604020202020204" pitchFamily="34" charset="0"/>
              <a:buChar char="•"/>
              <a:tabLst>
                <a:tab pos="914400" algn="l"/>
              </a:tabLst>
            </a:pPr>
            <a:r>
              <a:rPr lang="en-US" sz="2200" dirty="0"/>
              <a:t>Timing, data volumes, energy consumption</a:t>
            </a:r>
          </a:p>
          <a:p>
            <a:pPr>
              <a:buFont typeface="Arial" panose="020B0604020202020204" pitchFamily="34" charset="0"/>
              <a:buChar char="•"/>
              <a:tabLst>
                <a:tab pos="914400" algn="l"/>
              </a:tabLst>
            </a:pPr>
            <a:r>
              <a:rPr lang="en-US" sz="2200" dirty="0"/>
              <a:t>Performance and reliability assumptions built into 802.1</a:t>
            </a:r>
          </a:p>
          <a:p>
            <a:pPr>
              <a:buFont typeface="Arial" panose="020B0604020202020204" pitchFamily="34" charset="0"/>
              <a:buChar char="•"/>
              <a:tabLst>
                <a:tab pos="914400" algn="l"/>
              </a:tabLst>
            </a:pPr>
            <a:r>
              <a:rPr lang="en-US" sz="2200" dirty="0"/>
              <a:t>Wireless in shared spectrum vs dedicated medium (no guarantees)</a:t>
            </a:r>
          </a:p>
          <a:p>
            <a:pPr>
              <a:buFont typeface="Arial" panose="020B0604020202020204" pitchFamily="34" charset="0"/>
              <a:buChar char="•"/>
              <a:tabLst>
                <a:tab pos="914400" algn="l"/>
              </a:tabLst>
            </a:pPr>
            <a:r>
              <a:rPr lang="en-US" sz="2200" dirty="0"/>
              <a:t>Network topology and characteristics assumed</a:t>
            </a:r>
          </a:p>
          <a:p>
            <a:pPr>
              <a:buFont typeface="Arial" panose="020B0604020202020204" pitchFamily="34" charset="0"/>
              <a:buChar char="•"/>
              <a:tabLst>
                <a:tab pos="914400" algn="l"/>
              </a:tabLst>
            </a:pPr>
            <a:r>
              <a:rPr lang="en-US" sz="2200" dirty="0"/>
              <a:t>Handling different frame sizes from one medium to another</a:t>
            </a:r>
          </a:p>
          <a:p>
            <a:pPr>
              <a:buFont typeface="Arial" panose="020B0604020202020204" pitchFamily="34" charset="0"/>
              <a:buChar char="•"/>
              <a:tabLst>
                <a:tab pos="914400" algn="l"/>
              </a:tabLst>
            </a:pPr>
            <a:r>
              <a:rPr lang="en-US" sz="2200" dirty="0"/>
              <a:t>Issues we don’t even know about</a:t>
            </a:r>
          </a:p>
          <a:p>
            <a:pPr marL="0" marR="0" lvl="0" indent="0">
              <a:tabLst>
                <a:tab pos="457200" algn="l"/>
              </a:tabLst>
            </a:pPr>
            <a:r>
              <a:rPr lang="en-US" sz="2400" dirty="0"/>
              <a:t>Other 802.1 Features</a:t>
            </a:r>
          </a:p>
          <a:p>
            <a:pPr>
              <a:buFont typeface="Arial" panose="020B0604020202020204" pitchFamily="34" charset="0"/>
              <a:buChar char="•"/>
              <a:tabLst>
                <a:tab pos="914400" algn="l"/>
              </a:tabLst>
            </a:pPr>
            <a:r>
              <a:rPr lang="en-US" sz="2200" dirty="0"/>
              <a:t>What are the barriers to applying 802.1 to the uncertain world of wireless?</a:t>
            </a:r>
          </a:p>
          <a:p>
            <a:pPr>
              <a:buFont typeface="Arial" panose="020B0604020202020204" pitchFamily="34" charset="0"/>
              <a:buChar char="•"/>
              <a:tabLst>
                <a:tab pos="914400" algn="l"/>
              </a:tabLst>
            </a:pPr>
            <a:r>
              <a:rPr lang="en-US" sz="2200" dirty="0"/>
              <a:t>Flexible network topologies and sizes </a:t>
            </a:r>
          </a:p>
          <a:p>
            <a:pPr>
              <a:buFont typeface="Arial" panose="020B0604020202020204" pitchFamily="34" charset="0"/>
              <a:buChar char="•"/>
              <a:tabLst>
                <a:tab pos="914400" algn="l"/>
              </a:tabLst>
            </a:pPr>
            <a:r>
              <a:rPr lang="en-US" sz="2200" dirty="0"/>
              <a:t>Working without a single controller</a:t>
            </a:r>
          </a:p>
          <a:p>
            <a:pPr>
              <a:buFont typeface="Arial" panose="020B0604020202020204" pitchFamily="34" charset="0"/>
              <a:buChar char="•"/>
              <a:tabLst>
                <a:tab pos="914400" algn="l"/>
              </a:tabLst>
            </a:pPr>
            <a:r>
              <a:rPr lang="en-US" sz="2200" dirty="0"/>
              <a:t>TSN in non-deterministic wireless networks</a:t>
            </a:r>
          </a:p>
          <a:p>
            <a:pPr>
              <a:buFont typeface="Arial" panose="020B0604020202020204" pitchFamily="34" charset="0"/>
              <a:buChar char="•"/>
              <a:tabLst>
                <a:tab pos="914400" algn="l"/>
              </a:tabLst>
            </a:pPr>
            <a:r>
              <a:rPr lang="en-US" sz="2200" dirty="0"/>
              <a:t>Considerations with integrating with non-802 networks (smart city, IoT)</a:t>
            </a:r>
          </a:p>
          <a:p>
            <a:pPr>
              <a:buFont typeface="Arial" panose="020B0604020202020204" pitchFamily="34" charset="0"/>
              <a:buChar char="•"/>
              <a:tabLst>
                <a:tab pos="914400" algn="l"/>
              </a:tabLst>
            </a:pPr>
            <a:r>
              <a:rPr lang="en-US" sz="2200" dirty="0"/>
              <a:t>What else should be of interest (usefulness) to 802.15 adopters?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819416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Summary Questions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features make sense on a wireless medium?</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the barriers to using 802.1 features?</a:t>
            </a:r>
          </a:p>
          <a:p>
            <a:pPr marL="290513">
              <a:spcBef>
                <a:spcPts val="1200"/>
              </a:spcBef>
              <a:spcAft>
                <a:spcPts val="1200"/>
              </a:spcAft>
              <a:buFont typeface="Wingdings" panose="05000000000000000000" pitchFamily="2" charset="2"/>
              <a:buChar char="v"/>
              <a:tabLst>
                <a:tab pos="457200" algn="l"/>
              </a:tabLst>
            </a:pPr>
            <a:r>
              <a:rPr lang="en-US" sz="2400" dirty="0">
                <a:solidFill>
                  <a:schemeClr val="tx1"/>
                </a:solidFill>
              </a:rPr>
              <a:t>What are considered “essential to be called 802.1 compliant”?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388274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657224" y="836712"/>
            <a:ext cx="7764463" cy="754063"/>
          </a:xfrm>
        </p:spPr>
        <p:txBody>
          <a:bodyPr/>
          <a:lstStyle/>
          <a:p>
            <a:r>
              <a:rPr lang="en-US" altLang="en-US" dirty="0"/>
              <a:t>Mutual Beneficial Desire</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72816"/>
            <a:ext cx="8280920" cy="4608512"/>
          </a:xfrm>
        </p:spPr>
        <p:txBody>
          <a:bodyPr/>
          <a:lstStyle/>
          <a:p>
            <a:pPr marL="0" marR="0" lvl="0" indent="0"/>
            <a:r>
              <a:rPr lang="en-US" sz="2400" dirty="0"/>
              <a:t>To align 802.1 with the needs of wireless everything else and leverage the full value of 802.1 in billions of 802.15 standard based devices</a:t>
            </a:r>
          </a:p>
          <a:p>
            <a:pPr marL="347663" marR="0" lvl="1" indent="0">
              <a:spcBef>
                <a:spcPts val="1200"/>
              </a:spcBef>
              <a:tabLst>
                <a:tab pos="457200" algn="l"/>
              </a:tabLst>
            </a:pPr>
            <a:r>
              <a:rPr lang="en-US" sz="2000" dirty="0"/>
              <a:t>There are many question to be answered from both sides</a:t>
            </a:r>
          </a:p>
          <a:p>
            <a:pPr marL="347663" marR="0" lvl="1" indent="0">
              <a:spcBef>
                <a:spcPts val="1200"/>
              </a:spcBef>
              <a:tabLst>
                <a:tab pos="457200" algn="l"/>
              </a:tabLst>
            </a:pPr>
            <a:r>
              <a:rPr lang="en-US" sz="2000" dirty="0"/>
              <a:t>This is not going to be “one and done” – there is some work!</a:t>
            </a:r>
          </a:p>
          <a:p>
            <a:pPr marL="347663" lvl="1" indent="0">
              <a:spcBef>
                <a:spcPts val="1200"/>
              </a:spcBef>
              <a:tabLst>
                <a:tab pos="457200" algn="l"/>
              </a:tabLst>
            </a:pPr>
            <a:r>
              <a:rPr lang="en-US" sz="2000" dirty="0"/>
              <a:t>Will need to partition, prioritize, and sequence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3924203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48-bit addressing isn’t the only barrier?</a:t>
            </a:r>
          </a:p>
          <a:p>
            <a:pPr marL="576263" lvl="1" indent="-228600">
              <a:buFont typeface="Arial" panose="020B0604020202020204" pitchFamily="34" charset="0"/>
              <a:buChar char="•"/>
              <a:tabLst>
                <a:tab pos="914400" algn="l"/>
              </a:tabLst>
            </a:pPr>
            <a:r>
              <a:rPr lang="en-US" sz="1800" dirty="0"/>
              <a:t>Could add support for 48-bit addressing in 802.15.4 but benefit is unclear</a:t>
            </a:r>
          </a:p>
          <a:p>
            <a:pPr marL="804863" lvl="2">
              <a:buFont typeface="Arial" panose="020B0604020202020204" pitchFamily="34" charset="0"/>
              <a:buChar char="•"/>
              <a:tabLst>
                <a:tab pos="914400" algn="l"/>
              </a:tabLst>
            </a:pPr>
            <a:r>
              <a:rPr lang="en-US" sz="1600" dirty="0"/>
              <a:t>We've been told there are timing and link reliability assumptions</a:t>
            </a:r>
          </a:p>
          <a:p>
            <a:pPr marL="804863" lvl="2">
              <a:buFont typeface="Arial" panose="020B0604020202020204" pitchFamily="34" charset="0"/>
              <a:buChar char="•"/>
              <a:tabLst>
                <a:tab pos="914400" algn="l"/>
              </a:tabLst>
            </a:pPr>
            <a:r>
              <a:rPr lang="en-US" sz="1600" dirty="0"/>
              <a:t>Wireless in shared spectrum is not guaranteed to any level of reliability</a:t>
            </a:r>
          </a:p>
          <a:p>
            <a:pPr marL="804863" lvl="2">
              <a:buFont typeface="Arial" panose="020B0604020202020204" pitchFamily="34" charset="0"/>
              <a:buChar char="•"/>
              <a:tabLst>
                <a:tab pos="914400" algn="l"/>
              </a:tabLst>
            </a:pPr>
            <a:r>
              <a:rPr lang="en-US" sz="1600" dirty="0"/>
              <a:t>Can a slow link with no such thing as “guaranteed” be made to bridge?</a:t>
            </a:r>
          </a:p>
          <a:p>
            <a:pPr marL="804863" lvl="2">
              <a:buFont typeface="Arial" panose="020B0604020202020204" pitchFamily="34" charset="0"/>
              <a:buChar char="•"/>
              <a:tabLst>
                <a:tab pos="914400" algn="l"/>
              </a:tabLst>
            </a:pPr>
            <a:r>
              <a:rPr lang="en-US" sz="1600" dirty="0"/>
              <a:t>Other issues bridging over wireless?</a:t>
            </a:r>
          </a:p>
          <a:p>
            <a:pPr marL="576263" marR="0" lvl="1" indent="-228600">
              <a:buFont typeface="Arial" panose="020B0604020202020204" pitchFamily="34" charset="0"/>
              <a:buChar char="•"/>
              <a:tabLst>
                <a:tab pos="914400" algn="l"/>
              </a:tabLst>
            </a:pPr>
            <a:r>
              <a:rPr lang="en-US" sz="1800" dirty="0"/>
              <a:t>Handling different frame sizes from one medium to another?</a:t>
            </a:r>
          </a:p>
          <a:p>
            <a:pPr marL="804863" lvl="2">
              <a:buFont typeface="Arial" panose="020B0604020202020204" pitchFamily="34" charset="0"/>
              <a:buChar char="•"/>
              <a:tabLst>
                <a:tab pos="914400" algn="l"/>
              </a:tabLst>
            </a:pPr>
            <a:r>
              <a:rPr lang="en-US" sz="1600" dirty="0"/>
              <a:t>How does data rate and frame size affect the ability to use 802.1 features</a:t>
            </a:r>
          </a:p>
          <a:p>
            <a:pPr marL="576263" lvl="1" indent="-228600">
              <a:buFont typeface="Arial" panose="020B0604020202020204" pitchFamily="34" charset="0"/>
              <a:buChar char="•"/>
              <a:tabLst>
                <a:tab pos="914400" algn="l"/>
              </a:tabLst>
            </a:pPr>
            <a:r>
              <a:rPr lang="en-US" sz="1800" dirty="0"/>
              <a:t>If bridging as defined by 802.1 is out of reach, there are bridging-like concepts that could be useful</a:t>
            </a:r>
          </a:p>
          <a:p>
            <a:pPr marL="804863" lvl="2">
              <a:buFont typeface="Arial" panose="020B0604020202020204" pitchFamily="34" charset="0"/>
              <a:buChar char="•"/>
              <a:tabLst>
                <a:tab pos="914400" algn="l"/>
              </a:tabLst>
            </a:pPr>
            <a:r>
              <a:rPr lang="en-US" sz="1600" dirty="0"/>
              <a:t>What exactly determines the constraints on bridging? This must have been encountered before (802.11 is 4k octets which is different from Ethernet)</a:t>
            </a:r>
          </a:p>
          <a:p>
            <a:pPr marL="804863" lvl="2">
              <a:buFont typeface="Arial" panose="020B0604020202020204" pitchFamily="34" charset="0"/>
              <a:buChar char="•"/>
              <a:tabLst>
                <a:tab pos="914400" algn="l"/>
              </a:tabLst>
            </a:pPr>
            <a:r>
              <a:rPr lang="en-US" sz="1600" dirty="0"/>
              <a:t>The minimum MTU size for Ethernet is understood to be under 2k octets. What is the maximum frame size defined for Ethernet?</a:t>
            </a:r>
          </a:p>
          <a:p>
            <a:pPr marL="804863" lvl="2">
              <a:buFont typeface="Arial" panose="020B0604020202020204" pitchFamily="34" charset="0"/>
              <a:buChar char="•"/>
              <a:tabLst>
                <a:tab pos="914400" algn="l"/>
              </a:tabLst>
            </a:pPr>
            <a:endParaRPr lang="en-US" sz="1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1752438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More to Bridging (cont’d.)</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280920" cy="4575547"/>
          </a:xfrm>
        </p:spPr>
        <p:txBody>
          <a:bodyPr/>
          <a:lstStyle/>
          <a:p>
            <a:pPr marL="0" lvl="1" indent="0">
              <a:tabLst>
                <a:tab pos="914400" algn="l"/>
              </a:tabLst>
            </a:pPr>
            <a:r>
              <a:rPr lang="en-US" sz="2400" dirty="0"/>
              <a:t>There are now multiple different sorts of addresses that are supported by various 802 standards, what with MAC address randomization and such, even of common length, so...</a:t>
            </a:r>
            <a:endParaRPr lang="en-US" sz="2000" dirty="0"/>
          </a:p>
          <a:p>
            <a:pPr marL="347663" lvl="1" indent="0">
              <a:spcBef>
                <a:spcPts val="1200"/>
              </a:spcBef>
              <a:tabLst>
                <a:tab pos="457200" algn="l"/>
              </a:tabLst>
            </a:pPr>
            <a:r>
              <a:rPr lang="en-US" sz="2000" dirty="0"/>
              <a:t>If the address is not unique, is it still bridgeable?</a:t>
            </a:r>
          </a:p>
          <a:p>
            <a:pPr marL="347663" lvl="1" indent="0">
              <a:spcBef>
                <a:spcPts val="1200"/>
              </a:spcBef>
              <a:tabLst>
                <a:tab pos="457200" algn="l"/>
              </a:tabLst>
            </a:pPr>
            <a:r>
              <a:rPr lang="en-US" sz="2000" dirty="0"/>
              <a:t>If the address is not constant (static), is it still bridgeable?</a:t>
            </a:r>
          </a:p>
          <a:p>
            <a:pPr marL="404813" lvl="1">
              <a:buFont typeface="Arial" panose="020B0604020202020204" pitchFamily="34" charset="0"/>
              <a:buChar char="•"/>
              <a:tabLst>
                <a:tab pos="914400" algn="l"/>
              </a:tabLst>
            </a:pPr>
            <a:endParaRPr lang="en-US" sz="2000" dirty="0"/>
          </a:p>
          <a:p>
            <a:pPr marL="404813" lvl="1">
              <a:buFont typeface="Arial" panose="020B0604020202020204" pitchFamily="34" charset="0"/>
              <a:buChar char="•"/>
              <a:tabLst>
                <a:tab pos="914400" algn="l"/>
              </a:tabLst>
            </a:pPr>
            <a:endParaRPr 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16</a:t>
            </a:fld>
            <a:endParaRPr lang="en-US" altLang="en-US" dirty="0">
              <a:solidFill>
                <a:schemeClr val="tx1"/>
              </a:solidFill>
            </a:endParaRPr>
          </a:p>
        </p:txBody>
      </p:sp>
    </p:spTree>
    <p:extLst>
      <p:ext uri="{BB962C8B-B14F-4D97-AF65-F5344CB8AC3E}">
        <p14:creationId xmlns:p14="http://schemas.microsoft.com/office/powerpoint/2010/main" val="3294998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Other 802.1 Features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784009"/>
            <a:ext cx="8280920" cy="4575547"/>
          </a:xfrm>
        </p:spPr>
        <p:txBody>
          <a:bodyPr/>
          <a:lstStyle/>
          <a:p>
            <a:pPr marL="0" indent="0">
              <a:tabLst>
                <a:tab pos="457200" algn="l"/>
              </a:tabLst>
            </a:pPr>
            <a:r>
              <a:rPr lang="en-US" sz="2400" dirty="0"/>
              <a:t>Unlike cellular or 802.11, 802.15 in many cases does not have a gateway to a backhaul</a:t>
            </a:r>
          </a:p>
          <a:p>
            <a:pPr marL="576263" lvl="1" indent="-228600">
              <a:buFont typeface="Arial" panose="020B0604020202020204" pitchFamily="34" charset="0"/>
              <a:buChar char="•"/>
              <a:tabLst>
                <a:tab pos="914400" algn="l"/>
              </a:tabLst>
            </a:pPr>
            <a:r>
              <a:rPr lang="en-US" sz="1800" dirty="0"/>
              <a:t>802.15 supports a wide variety of network topologies, from small point-to-point to large mesh and multi-hop</a:t>
            </a:r>
          </a:p>
          <a:p>
            <a:pPr marL="0" indent="0">
              <a:tabLst>
                <a:tab pos="457200" algn="l"/>
              </a:tabLst>
            </a:pPr>
            <a:r>
              <a:rPr lang="en-US" sz="2400" dirty="0"/>
              <a:t>TSN appears attractive to several 802.15 use cases</a:t>
            </a:r>
          </a:p>
          <a:p>
            <a:pPr marL="576263" lvl="1" indent="-228600">
              <a:buFont typeface="Arial" panose="020B0604020202020204" pitchFamily="34" charset="0"/>
              <a:buChar char="•"/>
              <a:tabLst>
                <a:tab pos="914400" algn="l"/>
              </a:tabLst>
            </a:pPr>
            <a:r>
              <a:rPr lang="en-US" sz="1800" dirty="0"/>
              <a:t>Is 802.1 expecting to interconnect between 802.15 family of standards, or through Ethernet to other networks (i.e. 802.15 to 802.11)? </a:t>
            </a:r>
          </a:p>
          <a:p>
            <a:pPr marL="576263" lvl="1" indent="-228600">
              <a:buFont typeface="Arial" panose="020B0604020202020204" pitchFamily="34" charset="0"/>
              <a:buChar char="•"/>
              <a:tabLst>
                <a:tab pos="914400" algn="l"/>
              </a:tabLst>
            </a:pPr>
            <a:r>
              <a:rPr lang="en-US" sz="1800" dirty="0"/>
              <a:t>How does one envision TSN in non-deterministic wireless networks?</a:t>
            </a:r>
          </a:p>
          <a:p>
            <a:pPr marL="576263" lvl="1" indent="-228600">
              <a:buFont typeface="Arial" panose="020B0604020202020204" pitchFamily="34" charset="0"/>
              <a:buChar char="•"/>
              <a:tabLst>
                <a:tab pos="914400" algn="l"/>
              </a:tabLst>
            </a:pPr>
            <a:r>
              <a:rPr lang="en-US" sz="1800" dirty="0"/>
              <a:t>Are there any special considerations </a:t>
            </a:r>
            <a:r>
              <a:rPr lang="en-US" sz="1800" dirty="0" err="1"/>
              <a:t>w.r.t.</a:t>
            </a:r>
            <a:r>
              <a:rPr lang="en-US" sz="1800" dirty="0"/>
              <a:t> interfacing to cellular networks -</a:t>
            </a:r>
            <a:br>
              <a:rPr lang="en-US" sz="1800" dirty="0"/>
            </a:br>
            <a:r>
              <a:rPr lang="en-US" sz="1800" dirty="0"/>
              <a:t>i.e. smart city and vehicle applications?</a:t>
            </a:r>
          </a:p>
          <a:p>
            <a:pPr marL="576263" lvl="1" indent="-228600">
              <a:buFont typeface="Arial" panose="020B0604020202020204" pitchFamily="34" charset="0"/>
              <a:buChar char="•"/>
              <a:tabLst>
                <a:tab pos="914400" algn="l"/>
              </a:tabLst>
            </a:pPr>
            <a:endParaRPr lang="en-US" sz="18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17</a:t>
            </a:fld>
            <a:endParaRPr lang="en-US" altLang="en-US" dirty="0">
              <a:solidFill>
                <a:schemeClr val="tx1"/>
              </a:solidFill>
            </a:endParaRPr>
          </a:p>
        </p:txBody>
      </p:sp>
    </p:spTree>
    <p:extLst>
      <p:ext uri="{BB962C8B-B14F-4D97-AF65-F5344CB8AC3E}">
        <p14:creationId xmlns:p14="http://schemas.microsoft.com/office/powerpoint/2010/main" val="2528004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a:t>
            </a:r>
            <a:r>
              <a:rPr lang="en-US" altLang="en-US" dirty="0"/>
              <a:t>nalysis Steps</a:t>
            </a:r>
            <a:endParaRPr lang="en-US" altLang="en-US" sz="4000" dirty="0"/>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Defining MAC service interface to 802.1 for different 802.15 MACs</a:t>
            </a:r>
          </a:p>
          <a:p>
            <a:pPr marL="514350" indent="-514350">
              <a:buFont typeface="Arial" panose="020B0604020202020204" pitchFamily="34" charset="0"/>
              <a:buChar char="•"/>
            </a:pPr>
            <a:r>
              <a:rPr lang="en-US" altLang="en-US" sz="2400" dirty="0"/>
              <a:t>For each standard</a:t>
            </a:r>
          </a:p>
          <a:p>
            <a:pPr marL="914400" lvl="1" indent="-514350">
              <a:buFont typeface="Arial" panose="020B0604020202020204" pitchFamily="34" charset="0"/>
              <a:buChar char="•"/>
            </a:pPr>
            <a:r>
              <a:rPr lang="en-US" altLang="en-US" sz="2000" dirty="0"/>
              <a:t>Differences in MAC SAPs (high level)</a:t>
            </a:r>
          </a:p>
          <a:p>
            <a:pPr marL="914400" lvl="1" indent="-514350">
              <a:buFont typeface="Arial" panose="020B0604020202020204" pitchFamily="34" charset="0"/>
              <a:buChar char="•"/>
            </a:pPr>
            <a:r>
              <a:rPr lang="en-US" altLang="en-US" sz="2000" dirty="0"/>
              <a:t>Mis-matches with SAP and 802.1 assumptions</a:t>
            </a:r>
          </a:p>
          <a:p>
            <a:pPr marL="914400" lvl="1" indent="-514350">
              <a:buFont typeface="Arial" panose="020B0604020202020204" pitchFamily="34" charset="0"/>
              <a:buChar char="•"/>
            </a:pPr>
            <a:r>
              <a:rPr lang="en-US" altLang="en-US" sz="2000" dirty="0"/>
              <a:t>Relevance/priority in 802.1 compatibility</a:t>
            </a:r>
          </a:p>
          <a:p>
            <a:pPr marL="514350" indent="-514350">
              <a:buFont typeface="Arial" panose="020B0604020202020204" pitchFamily="34" charset="0"/>
              <a:buChar char="•"/>
            </a:pPr>
            <a:r>
              <a:rPr lang="en-US" altLang="en-US" sz="2400" dirty="0"/>
              <a:t>Basic questions (for each standard)</a:t>
            </a:r>
          </a:p>
          <a:p>
            <a:pPr marL="914400" lvl="1" indent="-514350">
              <a:buFont typeface="Arial" panose="020B0604020202020204" pitchFamily="34" charset="0"/>
              <a:buChar char="•"/>
            </a:pPr>
            <a:r>
              <a:rPr lang="en-US" altLang="en-US" sz="2000" dirty="0"/>
              <a:t>What parts of 802.1 are useful</a:t>
            </a:r>
          </a:p>
          <a:p>
            <a:pPr marL="514350" indent="-514350">
              <a:buFont typeface="Arial" panose="020B0604020202020204" pitchFamily="34" charset="0"/>
              <a:buChar char="•"/>
            </a:pPr>
            <a:r>
              <a:rPr lang="en-US" altLang="en-US" sz="2400" dirty="0"/>
              <a:t>Prioritize and sequence</a:t>
            </a:r>
          </a:p>
          <a:p>
            <a:pPr marL="914400" lvl="1" indent="-514350">
              <a:buFont typeface="Arial" panose="020B0604020202020204" pitchFamily="34" charset="0"/>
              <a:buChar char="•"/>
            </a:pPr>
            <a:r>
              <a:rPr lang="en-US" altLang="en-US" sz="2000" dirty="0"/>
              <a:t>Where to we start right now?</a:t>
            </a:r>
          </a:p>
          <a:p>
            <a:pPr marL="914400" lvl="1" indent="-514350">
              <a:buFont typeface="Arial" panose="020B0604020202020204" pitchFamily="34" charset="0"/>
              <a:buChar char="•"/>
            </a:pPr>
            <a:endParaRPr lang="en-US" altLang="en-US" sz="2000" dirty="0"/>
          </a:p>
          <a:p>
            <a:pPr marL="400050" lvl="1"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18</a:t>
            </a:fld>
            <a:endParaRPr lang="en-US" altLang="en-US" dirty="0">
              <a:solidFill>
                <a:schemeClr val="tx1"/>
              </a:solidFill>
            </a:endParaRPr>
          </a:p>
        </p:txBody>
      </p:sp>
    </p:spTree>
    <p:extLst>
      <p:ext uri="{BB962C8B-B14F-4D97-AF65-F5344CB8AC3E}">
        <p14:creationId xmlns:p14="http://schemas.microsoft.com/office/powerpoint/2010/main" val="727818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543099"/>
          </a:xfrm>
        </p:spPr>
        <p:txBody>
          <a:bodyPr/>
          <a:lstStyle/>
          <a:p>
            <a:pPr marL="400050" lvl="1" indent="0"/>
            <a:r>
              <a:rPr lang="en-US" altLang="en-US" sz="2000" dirty="0"/>
              <a:t>Relevance Table:</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19</a:t>
            </a:fld>
            <a:endParaRPr lang="en-US" altLang="en-US" dirty="0">
              <a:solidFill>
                <a:schemeClr val="tx1"/>
              </a:solidFill>
            </a:endParaRPr>
          </a:p>
        </p:txBody>
      </p:sp>
      <p:graphicFrame>
        <p:nvGraphicFramePr>
          <p:cNvPr id="3" name="Table 3">
            <a:extLst>
              <a:ext uri="{FF2B5EF4-FFF2-40B4-BE49-F238E27FC236}">
                <a16:creationId xmlns:a16="http://schemas.microsoft.com/office/drawing/2014/main" id="{7BDF5C3A-E521-4C38-8F3D-10395D10EAFB}"/>
              </a:ext>
            </a:extLst>
          </p:cNvPr>
          <p:cNvGraphicFramePr>
            <a:graphicFrameLocks noGrp="1"/>
          </p:cNvGraphicFramePr>
          <p:nvPr>
            <p:extLst>
              <p:ext uri="{D42A27DB-BD31-4B8C-83A1-F6EECF244321}">
                <p14:modId xmlns:p14="http://schemas.microsoft.com/office/powerpoint/2010/main" val="551468581"/>
              </p:ext>
            </p:extLst>
          </p:nvPr>
        </p:nvGraphicFramePr>
        <p:xfrm>
          <a:off x="1299095" y="2636912"/>
          <a:ext cx="6480721" cy="2225040"/>
        </p:xfrm>
        <a:graphic>
          <a:graphicData uri="http://schemas.openxmlformats.org/drawingml/2006/table">
            <a:tbl>
              <a:tblPr firstRow="1" bandRow="1">
                <a:tableStyleId>{5C22544A-7EE6-4342-B048-85BDC9FD1C3A}</a:tableStyleId>
              </a:tblPr>
              <a:tblGrid>
                <a:gridCol w="864095">
                  <a:extLst>
                    <a:ext uri="{9D8B030D-6E8A-4147-A177-3AD203B41FA5}">
                      <a16:colId xmlns:a16="http://schemas.microsoft.com/office/drawing/2014/main" val="253689793"/>
                    </a:ext>
                  </a:extLst>
                </a:gridCol>
                <a:gridCol w="1296144">
                  <a:extLst>
                    <a:ext uri="{9D8B030D-6E8A-4147-A177-3AD203B41FA5}">
                      <a16:colId xmlns:a16="http://schemas.microsoft.com/office/drawing/2014/main" val="1656069566"/>
                    </a:ext>
                  </a:extLst>
                </a:gridCol>
                <a:gridCol w="1043712">
                  <a:extLst>
                    <a:ext uri="{9D8B030D-6E8A-4147-A177-3AD203B41FA5}">
                      <a16:colId xmlns:a16="http://schemas.microsoft.com/office/drawing/2014/main" val="2174683939"/>
                    </a:ext>
                  </a:extLst>
                </a:gridCol>
                <a:gridCol w="828496">
                  <a:extLst>
                    <a:ext uri="{9D8B030D-6E8A-4147-A177-3AD203B41FA5}">
                      <a16:colId xmlns:a16="http://schemas.microsoft.com/office/drawing/2014/main" val="1152864549"/>
                    </a:ext>
                  </a:extLst>
                </a:gridCol>
                <a:gridCol w="1296144">
                  <a:extLst>
                    <a:ext uri="{9D8B030D-6E8A-4147-A177-3AD203B41FA5}">
                      <a16:colId xmlns:a16="http://schemas.microsoft.com/office/drawing/2014/main" val="2430616975"/>
                    </a:ext>
                  </a:extLst>
                </a:gridCol>
                <a:gridCol w="1152130">
                  <a:extLst>
                    <a:ext uri="{9D8B030D-6E8A-4147-A177-3AD203B41FA5}">
                      <a16:colId xmlns:a16="http://schemas.microsoft.com/office/drawing/2014/main" val="2423252317"/>
                    </a:ext>
                  </a:extLst>
                </a:gridCol>
              </a:tblGrid>
              <a:tr h="370840">
                <a:tc>
                  <a:txBody>
                    <a:bodyPr/>
                    <a:lstStyle/>
                    <a:p>
                      <a:r>
                        <a:rPr lang="en-US" dirty="0"/>
                        <a:t>Std</a:t>
                      </a:r>
                    </a:p>
                  </a:txBody>
                  <a:tcPr/>
                </a:tc>
                <a:tc>
                  <a:txBody>
                    <a:bodyPr/>
                    <a:lstStyle/>
                    <a:p>
                      <a:r>
                        <a:rPr lang="en-US" dirty="0"/>
                        <a:t>Relevant?</a:t>
                      </a:r>
                    </a:p>
                  </a:txBody>
                  <a:tcPr/>
                </a:tc>
                <a:tc>
                  <a:txBody>
                    <a:bodyPr/>
                    <a:lstStyle/>
                    <a:p>
                      <a:r>
                        <a:rPr lang="en-US" dirty="0"/>
                        <a:t>Issues?</a:t>
                      </a:r>
                    </a:p>
                  </a:txBody>
                  <a:tcPr/>
                </a:tc>
                <a:tc>
                  <a:txBody>
                    <a:bodyPr/>
                    <a:lstStyle/>
                    <a:p>
                      <a:r>
                        <a:rPr lang="en-US" dirty="0"/>
                        <a:t>Std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Relevant?</a:t>
                      </a:r>
                    </a:p>
                  </a:txBody>
                  <a:tcPr/>
                </a:tc>
                <a:tc>
                  <a:txBody>
                    <a:bodyPr/>
                    <a:lstStyle/>
                    <a:p>
                      <a:r>
                        <a:rPr lang="en-US" dirty="0"/>
                        <a:t>Issues?</a:t>
                      </a:r>
                    </a:p>
                  </a:txBody>
                  <a:tcPr/>
                </a:tc>
                <a:extLst>
                  <a:ext uri="{0D108BD9-81ED-4DB2-BD59-A6C34878D82A}">
                    <a16:rowId xmlns:a16="http://schemas.microsoft.com/office/drawing/2014/main" val="1552444748"/>
                  </a:ext>
                </a:extLst>
              </a:tr>
              <a:tr h="370840">
                <a:tc>
                  <a:txBody>
                    <a:bodyPr/>
                    <a:lstStyle/>
                    <a:p>
                      <a:r>
                        <a:rPr lang="en-US" dirty="0"/>
                        <a:t>15.3</a:t>
                      </a:r>
                    </a:p>
                  </a:txBody>
                  <a:tcPr/>
                </a:tc>
                <a:tc>
                  <a:txBody>
                    <a:bodyPr/>
                    <a:lstStyle/>
                    <a:p>
                      <a:r>
                        <a:rPr lang="en-US" dirty="0"/>
                        <a:t>?</a:t>
                      </a:r>
                    </a:p>
                  </a:txBody>
                  <a:tcPr/>
                </a:tc>
                <a:tc>
                  <a:txBody>
                    <a:bodyPr/>
                    <a:lstStyle/>
                    <a:p>
                      <a:r>
                        <a:rPr lang="en-US" dirty="0"/>
                        <a:t>?</a:t>
                      </a:r>
                    </a:p>
                  </a:txBody>
                  <a:tcPr/>
                </a:tc>
                <a:tc>
                  <a:txBody>
                    <a:bodyPr/>
                    <a:lstStyle/>
                    <a:p>
                      <a:r>
                        <a:rPr lang="en-US" dirty="0"/>
                        <a:t>15.4</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2599680842"/>
                  </a:ext>
                </a:extLst>
              </a:tr>
              <a:tr h="370840">
                <a:tc>
                  <a:txBody>
                    <a:bodyPr/>
                    <a:lstStyle/>
                    <a:p>
                      <a:r>
                        <a:rPr lang="en-US" dirty="0"/>
                        <a:t>15.6</a:t>
                      </a:r>
                    </a:p>
                  </a:txBody>
                  <a:tcPr/>
                </a:tc>
                <a:tc>
                  <a:txBody>
                    <a:bodyPr/>
                    <a:lstStyle/>
                    <a:p>
                      <a:r>
                        <a:rPr lang="en-US" dirty="0"/>
                        <a:t>?</a:t>
                      </a:r>
                    </a:p>
                  </a:txBody>
                  <a:tcPr/>
                </a:tc>
                <a:tc>
                  <a:txBody>
                    <a:bodyPr/>
                    <a:lstStyle/>
                    <a:p>
                      <a:r>
                        <a:rPr lang="en-US" dirty="0"/>
                        <a:t>?</a:t>
                      </a:r>
                    </a:p>
                  </a:txBody>
                  <a:tcPr/>
                </a:tc>
                <a:tc>
                  <a:txBody>
                    <a:bodyPr/>
                    <a:lstStyle/>
                    <a:p>
                      <a:r>
                        <a:rPr lang="en-US" dirty="0"/>
                        <a:t>15.7</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2527791107"/>
                  </a:ext>
                </a:extLst>
              </a:tr>
              <a:tr h="370840">
                <a:tc>
                  <a:txBody>
                    <a:bodyPr/>
                    <a:lstStyle/>
                    <a:p>
                      <a:r>
                        <a:rPr lang="en-US" dirty="0"/>
                        <a:t>15.8</a:t>
                      </a:r>
                    </a:p>
                  </a:txBody>
                  <a:tcPr/>
                </a:tc>
                <a:tc>
                  <a:txBody>
                    <a:bodyPr/>
                    <a:lstStyle/>
                    <a:p>
                      <a:r>
                        <a:rPr lang="en-US" dirty="0"/>
                        <a:t>?</a:t>
                      </a:r>
                    </a:p>
                  </a:txBody>
                  <a:tcPr/>
                </a:tc>
                <a:tc>
                  <a:txBody>
                    <a:bodyPr/>
                    <a:lstStyle/>
                    <a:p>
                      <a:r>
                        <a:rPr lang="en-US" dirty="0"/>
                        <a:t>?</a:t>
                      </a:r>
                    </a:p>
                  </a:txBody>
                  <a:tcPr/>
                </a:tc>
                <a:tc>
                  <a:txBody>
                    <a:bodyPr/>
                    <a:lstStyle/>
                    <a:p>
                      <a:r>
                        <a:rPr lang="en-US" dirty="0"/>
                        <a:t>15.13</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2641412818"/>
                  </a:ext>
                </a:extLst>
              </a:tr>
              <a:tr h="370840">
                <a:tc>
                  <a:txBody>
                    <a:bodyPr/>
                    <a:lstStyle/>
                    <a:p>
                      <a:r>
                        <a:rPr lang="en-US" dirty="0"/>
                        <a:t>15.14</a:t>
                      </a:r>
                    </a:p>
                  </a:txBody>
                  <a:tcPr/>
                </a:tc>
                <a:tc>
                  <a:txBody>
                    <a:bodyPr/>
                    <a:lstStyle/>
                    <a:p>
                      <a:r>
                        <a:rPr lang="en-US" dirty="0"/>
                        <a:t>?</a:t>
                      </a:r>
                    </a:p>
                  </a:txBody>
                  <a:tcPr/>
                </a:tc>
                <a:tc>
                  <a:txBody>
                    <a:bodyPr/>
                    <a:lstStyle/>
                    <a:p>
                      <a:r>
                        <a:rPr lang="en-US" dirty="0"/>
                        <a:t>?</a:t>
                      </a:r>
                    </a:p>
                  </a:txBody>
                  <a:tcPr/>
                </a:tc>
                <a:tc>
                  <a:txBody>
                    <a:bodyPr/>
                    <a:lstStyle/>
                    <a:p>
                      <a:r>
                        <a:rPr lang="en-US" dirty="0"/>
                        <a:t>15.15</a:t>
                      </a:r>
                    </a:p>
                  </a:txBody>
                  <a:tcPr/>
                </a:tc>
                <a:tc>
                  <a:txBody>
                    <a:bodyPr/>
                    <a:lstStyle/>
                    <a:p>
                      <a:r>
                        <a:rPr lang="en-US" dirty="0"/>
                        <a:t>?</a:t>
                      </a:r>
                    </a:p>
                  </a:txBody>
                  <a:tcPr/>
                </a:tc>
                <a:tc>
                  <a:txBody>
                    <a:bodyPr/>
                    <a:lstStyle/>
                    <a:p>
                      <a:r>
                        <a:rPr lang="en-US" dirty="0"/>
                        <a:t>?</a:t>
                      </a:r>
                    </a:p>
                  </a:txBody>
                  <a:tcPr/>
                </a:tc>
                <a:extLst>
                  <a:ext uri="{0D108BD9-81ED-4DB2-BD59-A6C34878D82A}">
                    <a16:rowId xmlns:a16="http://schemas.microsoft.com/office/drawing/2014/main" val="1429470507"/>
                  </a:ext>
                </a:extLst>
              </a:tr>
              <a:tr h="370840">
                <a:tc>
                  <a:txBody>
                    <a:bodyPr/>
                    <a:lstStyle/>
                    <a:p>
                      <a:r>
                        <a:rPr lang="en-US" dirty="0"/>
                        <a:t>15.16t</a:t>
                      </a:r>
                    </a:p>
                  </a:txBody>
                  <a:tcPr/>
                </a:tc>
                <a:tc>
                  <a:txBody>
                    <a:bodyPr/>
                    <a:lstStyle/>
                    <a:p>
                      <a:r>
                        <a:rPr lang="en-US" dirty="0"/>
                        <a:t>?</a:t>
                      </a:r>
                    </a:p>
                  </a:txBody>
                  <a:tcPr/>
                </a:tc>
                <a:tc>
                  <a:txBody>
                    <a:bodyPr/>
                    <a:lstStyle/>
                    <a:p>
                      <a:r>
                        <a:rPr lang="en-US" dirty="0"/>
                        <a:t>?</a:t>
                      </a:r>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43194671"/>
                  </a:ext>
                </a:extLst>
              </a:tr>
            </a:tbl>
          </a:graphicData>
        </a:graphic>
      </p:graphicFrame>
    </p:spTree>
    <p:extLst>
      <p:ext uri="{BB962C8B-B14F-4D97-AF65-F5344CB8AC3E}">
        <p14:creationId xmlns:p14="http://schemas.microsoft.com/office/powerpoint/2010/main" val="967136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March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a:buFont typeface="Arial" panose="020B0604020202020204" pitchFamily="34" charset="0"/>
              <a:buChar char="•"/>
            </a:pPr>
            <a:r>
              <a:rPr lang="en-US" altLang="en-US" sz="2400" dirty="0"/>
              <a:t>Need to identify 802.1 features and services that are relevant</a:t>
            </a:r>
          </a:p>
          <a:p>
            <a:pPr lvl="1">
              <a:buFont typeface="Arial" panose="020B0604020202020204" pitchFamily="34" charset="0"/>
              <a:buChar char="•"/>
            </a:pPr>
            <a:r>
              <a:rPr lang="en-US" altLang="en-US" sz="2000" dirty="0"/>
              <a:t>Different for each standards</a:t>
            </a:r>
          </a:p>
          <a:p>
            <a:pPr lvl="1">
              <a:buFont typeface="Arial" panose="020B0604020202020204" pitchFamily="34" charset="0"/>
              <a:buChar char="•"/>
            </a:pPr>
            <a:endParaRPr lang="en-US" altLang="en-US" sz="2000" dirty="0"/>
          </a:p>
          <a:p>
            <a:pPr>
              <a:buFont typeface="Arial" panose="020B0604020202020204" pitchFamily="34" charset="0"/>
              <a:buChar char="•"/>
            </a:pPr>
            <a:r>
              <a:rPr lang="en-US" altLang="en-US" sz="2400" dirty="0"/>
              <a:t>Need to consider what “802.1 compliant” means</a:t>
            </a:r>
          </a:p>
          <a:p>
            <a:pPr>
              <a:buFont typeface="Arial" panose="020B0604020202020204" pitchFamily="34" charset="0"/>
              <a:buChar char="•"/>
            </a:pPr>
            <a:endParaRPr lang="en-US" altLang="en-US" sz="2400" dirty="0"/>
          </a:p>
          <a:p>
            <a:pPr>
              <a:buFont typeface="Arial" panose="020B0604020202020204" pitchFamily="34" charset="0"/>
              <a:buChar char="•"/>
            </a:pPr>
            <a:r>
              <a:rPr lang="en-US" altLang="en-US" sz="2400" dirty="0"/>
              <a:t>Need to remember this is a 2-way communication channel</a:t>
            </a:r>
          </a:p>
          <a:p>
            <a:pPr lvl="1">
              <a:buFont typeface="Arial" panose="020B0604020202020204" pitchFamily="34" charset="0"/>
              <a:buChar char="•"/>
            </a:pPr>
            <a:r>
              <a:rPr lang="en-US" altLang="en-US" sz="2000" dirty="0"/>
              <a:t>They can help us understand things</a:t>
            </a:r>
          </a:p>
          <a:p>
            <a:pPr lvl="1">
              <a:buFont typeface="Arial" panose="020B0604020202020204" pitchFamily="34" charset="0"/>
              <a:buChar char="•"/>
            </a:pPr>
            <a:r>
              <a:rPr lang="en-US" altLang="en-US" sz="2000" dirty="0"/>
              <a:t>We can propose changes to 802.1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20</a:t>
            </a:fld>
            <a:endParaRPr lang="en-US" altLang="en-US" dirty="0">
              <a:solidFill>
                <a:schemeClr val="tx1"/>
              </a:solidFill>
            </a:endParaRPr>
          </a:p>
        </p:txBody>
      </p:sp>
    </p:spTree>
    <p:extLst>
      <p:ext uri="{BB962C8B-B14F-4D97-AF65-F5344CB8AC3E}">
        <p14:creationId xmlns:p14="http://schemas.microsoft.com/office/powerpoint/2010/main" val="1439313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Joint 802.1/802.15 Mtg. Prep</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000" dirty="0"/>
              <a:t>What do we want to do right now?</a:t>
            </a:r>
          </a:p>
          <a:p>
            <a:pPr marL="0" indent="0"/>
            <a:r>
              <a:rPr lang="en-US" altLang="en-US" sz="2000" dirty="0"/>
              <a:t>List:</a:t>
            </a:r>
          </a:p>
          <a:p>
            <a:pPr marL="457200" indent="-457200">
              <a:buFont typeface="+mj-lt"/>
              <a:buAutoNum type="arabicPeriod"/>
            </a:pPr>
            <a:r>
              <a:rPr lang="en-US" altLang="en-US" sz="2000" dirty="0"/>
              <a:t>?</a:t>
            </a:r>
          </a:p>
          <a:p>
            <a:pPr marL="457200" indent="-457200">
              <a:buFont typeface="+mj-lt"/>
              <a:buAutoNum type="arabicPeriod"/>
            </a:pPr>
            <a:r>
              <a:rPr lang="en-US" altLang="en-US" sz="2000" dirty="0"/>
              <a:t>?</a:t>
            </a:r>
          </a:p>
          <a:p>
            <a:pPr marL="457200" indent="-457200">
              <a:buFont typeface="+mj-lt"/>
              <a:buAutoNum type="arabicPeriod"/>
            </a:pPr>
            <a:r>
              <a:rPr lang="en-US" altLang="en-US" sz="2000" dirty="0"/>
              <a:t>?</a:t>
            </a:r>
          </a:p>
          <a:p>
            <a:pPr marL="457200" indent="-457200">
              <a:buFont typeface="+mj-lt"/>
              <a:buAutoNum type="arabicPeriod"/>
            </a:pPr>
            <a:r>
              <a:rPr lang="en-US" altLang="en-US" sz="2000" dirty="0"/>
              <a:t>(4+ come latter?)</a:t>
            </a:r>
          </a:p>
          <a:p>
            <a:pPr marL="0" indent="0"/>
            <a:endParaRPr lang="en-US" altLang="en-US" sz="20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21</a:t>
            </a:fld>
            <a:endParaRPr lang="en-US" altLang="en-US" dirty="0">
              <a:solidFill>
                <a:schemeClr val="tx1"/>
              </a:solidFill>
            </a:endParaRPr>
          </a:p>
        </p:txBody>
      </p:sp>
    </p:spTree>
    <p:extLst>
      <p:ext uri="{BB962C8B-B14F-4D97-AF65-F5344CB8AC3E}">
        <p14:creationId xmlns:p14="http://schemas.microsoft.com/office/powerpoint/2010/main" val="1455720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sz="4000" dirty="0"/>
              <a:t>Any Other Business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Char char="•"/>
            </a:pPr>
            <a:r>
              <a:rPr lang="en-US" altLang="en-US" sz="2400" dirty="0"/>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22</a:t>
            </a:fld>
            <a:endParaRPr lang="en-US" altLang="en-US" dirty="0">
              <a:solidFill>
                <a:schemeClr val="tx1"/>
              </a:solidFill>
            </a:endParaRPr>
          </a:p>
        </p:txBody>
      </p:sp>
    </p:spTree>
    <p:extLst>
      <p:ext uri="{BB962C8B-B14F-4D97-AF65-F5344CB8AC3E}">
        <p14:creationId xmlns:p14="http://schemas.microsoft.com/office/powerpoint/2010/main" val="25959851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23</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
        <p:nvSpPr>
          <p:cNvPr id="5" name="Slide Number Placeholder 3">
            <a:extLst>
              <a:ext uri="{FF2B5EF4-FFF2-40B4-BE49-F238E27FC236}">
                <a16:creationId xmlns:a16="http://schemas.microsoft.com/office/drawing/2014/main" id="{D353D8BC-EB75-487A-BB47-2E0669F8CAE9}"/>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3</a:t>
            </a:fld>
            <a:endParaRPr lang="en-US" altLang="en-US" dirty="0">
              <a:solidFill>
                <a:schemeClr val="tx1"/>
              </a:solidFill>
            </a:endParaRPr>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5" name="Slide Number Placeholder 3">
            <a:extLst>
              <a:ext uri="{FF2B5EF4-FFF2-40B4-BE49-F238E27FC236}">
                <a16:creationId xmlns:a16="http://schemas.microsoft.com/office/drawing/2014/main" id="{61A2B95E-DAE1-437B-A200-01F163D40295}"/>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sz="3200" dirty="0"/>
              <a:t>March 10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7" name="Picture 6">
            <a:extLst>
              <a:ext uri="{FF2B5EF4-FFF2-40B4-BE49-F238E27FC236}">
                <a16:creationId xmlns:a16="http://schemas.microsoft.com/office/drawing/2014/main" id="{2AC72ED2-E67B-4BAB-88F9-B3D39D8D07F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3840542" y="3422542"/>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514350" indent="-514350">
              <a:buFont typeface="Arial" panose="020B0604020202020204" pitchFamily="34" charset="0"/>
              <a:buAutoNum type="arabicPeriod"/>
            </a:pPr>
            <a:r>
              <a:rPr lang="en-US" altLang="en-US" sz="2400" dirty="0"/>
              <a:t>Opening and meeting preamble</a:t>
            </a:r>
          </a:p>
          <a:p>
            <a:pPr marL="914400" lvl="1" indent="-514350">
              <a:buFont typeface="Arial" panose="020B0604020202020204" pitchFamily="34" charset="0"/>
              <a:buChar char="•"/>
            </a:pPr>
            <a:r>
              <a:rPr lang="en-US" altLang="en-US" sz="2000" dirty="0"/>
              <a:t>P&amp;P, agenda</a:t>
            </a:r>
          </a:p>
          <a:p>
            <a:pPr marL="514350" indent="-514350">
              <a:buFont typeface="Arial" panose="020B0604020202020204" pitchFamily="34" charset="0"/>
              <a:buAutoNum type="arabicPeriod"/>
            </a:pPr>
            <a:r>
              <a:rPr lang="en-US" sz="2400" dirty="0"/>
              <a:t>802.15 Outreach &amp; Webinar</a:t>
            </a:r>
          </a:p>
          <a:p>
            <a:pPr marL="514350" indent="-514350">
              <a:buFont typeface="Arial" panose="020B0604020202020204" pitchFamily="34" charset="0"/>
              <a:buAutoNum type="arabicPeriod"/>
            </a:pPr>
            <a:r>
              <a:rPr lang="en-US" altLang="en-US" sz="2400" dirty="0"/>
              <a:t>Joint 802.1/802.15 Mtg. Prep</a:t>
            </a:r>
          </a:p>
          <a:p>
            <a:pPr marL="514350" indent="-514350">
              <a:buFont typeface="Arial" panose="020B0604020202020204" pitchFamily="34" charset="0"/>
              <a:buAutoNum type="arabicPeriod"/>
            </a:pPr>
            <a:r>
              <a:rPr lang="en-US" altLang="en-US" sz="2400" dirty="0"/>
              <a:t>Any other Business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572907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sz="4000" dirty="0"/>
              <a:t>802.15 Outreach &amp; Webinar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764463" cy="4575547"/>
          </a:xfrm>
        </p:spPr>
        <p:txBody>
          <a:bodyPr/>
          <a:lstStyle/>
          <a:p>
            <a:pPr marL="0" indent="0"/>
            <a:r>
              <a:rPr lang="en-US" altLang="en-US" sz="2400" dirty="0"/>
              <a:t>802.15 Outreach</a:t>
            </a:r>
          </a:p>
          <a:p>
            <a:pPr marL="400050" lvl="1" indent="0"/>
            <a:r>
              <a:rPr lang="en-US" altLang="en-US" sz="2400" dirty="0"/>
              <a:t>802.15 outreach conducted in Jan. 2022 is being communicated within upper layer standards development organizations and consortiums</a:t>
            </a:r>
          </a:p>
          <a:p>
            <a:pPr marL="0" indent="0"/>
            <a:endParaRPr lang="en-US" altLang="en-US" sz="2400" dirty="0"/>
          </a:p>
          <a:p>
            <a:pPr marL="0" indent="0"/>
            <a:r>
              <a:rPr lang="en-US" altLang="en-US" sz="2400" dirty="0"/>
              <a:t>802.15 Webinar</a:t>
            </a:r>
          </a:p>
          <a:p>
            <a:pPr marL="457200" indent="-457200">
              <a:buClrTx/>
              <a:buFont typeface="Arial" panose="020B0604020202020204" pitchFamily="34" charset="0"/>
              <a:buChar char="•"/>
            </a:pPr>
            <a:r>
              <a:rPr lang="en-US" sz="2400" dirty="0"/>
              <a:t>Developing IEEE Workshop on 802.15 TG4ab, TG14, TG15 with IEEE Staff</a:t>
            </a:r>
          </a:p>
          <a:p>
            <a:pPr marL="857250" lvl="1" indent="-457200">
              <a:buFont typeface="Arial" panose="020B0604020202020204" pitchFamily="34" charset="0"/>
              <a:buChar char="•"/>
            </a:pPr>
            <a:r>
              <a:rPr lang="en-US" sz="2000" dirty="0"/>
              <a:t>Target Workshop Dates and Times</a:t>
            </a:r>
          </a:p>
          <a:p>
            <a:pPr marL="1257300" marR="0" lvl="2" indent="-457200">
              <a:buFont typeface="Arial" panose="020B0604020202020204" pitchFamily="34" charset="0"/>
              <a:buChar char="•"/>
            </a:pPr>
            <a:r>
              <a:rPr lang="en-US" sz="1600" dirty="0"/>
              <a:t>Wed. 4/20, afternoon Pacific: Live Session (recorded) + Live Q&amp;A</a:t>
            </a:r>
          </a:p>
          <a:p>
            <a:pPr marL="1257300" marR="0" lvl="2" indent="-457200">
              <a:buFont typeface="Arial" panose="020B0604020202020204" pitchFamily="34" charset="0"/>
              <a:buChar char="•"/>
            </a:pPr>
            <a:r>
              <a:rPr lang="en-US" sz="1600" dirty="0"/>
              <a:t>Thurs. 4/21, evening Pacific: Playback of 4/20 recording + Live Q&amp;A</a:t>
            </a:r>
            <a:endParaRPr lang="en-US" altLang="en-US" sz="24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246232195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32288</TotalTime>
  <Words>1518</Words>
  <Application>Microsoft Office PowerPoint</Application>
  <PresentationFormat>On-screen Show (4:3)</PresentationFormat>
  <Paragraphs>213</Paragraphs>
  <Slides>23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PowerPoint Presentation</vt:lpstr>
      <vt:lpstr>Goals/Agenda</vt:lpstr>
      <vt:lpstr>802.15 Outreach &amp; Webinar</vt:lpstr>
      <vt:lpstr>Joint 802.1/802.15 Mtg. Prep</vt:lpstr>
      <vt:lpstr>Recap</vt:lpstr>
      <vt:lpstr>Itemized list of topics</vt:lpstr>
      <vt:lpstr>Summary Questions</vt:lpstr>
      <vt:lpstr>Mutual Beneficial Desire</vt:lpstr>
      <vt:lpstr>More to Bridging</vt:lpstr>
      <vt:lpstr>More to Bridging (cont’d.)</vt:lpstr>
      <vt:lpstr>Other 802.1 Features</vt:lpstr>
      <vt:lpstr>Analysis Steps</vt:lpstr>
      <vt:lpstr>Joint 802.1/802.15 Mtg. Prep</vt:lpstr>
      <vt:lpstr>Joint 802.1/802.15 Mtg. Prep</vt:lpstr>
      <vt:lpstr>Joint 802.1/802.15 Mtg. Prep</vt:lpstr>
      <vt:lpstr>Any 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422</cp:revision>
  <cp:lastPrinted>2000-03-07T00:55:37Z</cp:lastPrinted>
  <dcterms:created xsi:type="dcterms:W3CDTF">2016-01-17T22:48:36Z</dcterms:created>
  <dcterms:modified xsi:type="dcterms:W3CDTF">2022-03-10T01:33:41Z</dcterms:modified>
  <cp:category/>
</cp:coreProperties>
</file>