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300" r:id="rId3"/>
    <p:sldId id="2366" r:id="rId4"/>
    <p:sldId id="339" r:id="rId5"/>
    <p:sldId id="393" r:id="rId6"/>
    <p:sldId id="2373" r:id="rId7"/>
    <p:sldId id="317" r:id="rId8"/>
    <p:sldId id="341" r:id="rId9"/>
    <p:sldId id="329" r:id="rId10"/>
    <p:sldId id="2378" r:id="rId11"/>
    <p:sldId id="2379" r:id="rId12"/>
    <p:sldId id="2375" r:id="rId13"/>
    <p:sldId id="2374" r:id="rId14"/>
    <p:sldId id="296"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75" d="100"/>
          <a:sy n="75" d="100"/>
        </p:scale>
        <p:origin x="720"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15-22-0281-00-0000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3568"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95969"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May 2022 Joint TG4ab, TG14, TG6a Agenda &amp; Meeting Slides </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13, 2022</a:t>
            </a:r>
          </a:p>
          <a:p>
            <a:pPr eaLnBrk="1" hangingPunct="1">
              <a:spcBef>
                <a:spcPct val="0"/>
              </a:spcBef>
              <a:buClrTx/>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Benjamin Rolfe (Blind Creek Associates),</a:t>
            </a:r>
            <a:br>
              <a:rPr lang="en-US" altLang="en-US" sz="1600" dirty="0">
                <a:latin typeface="Times New Roman" panose="02020603050405020304" pitchFamily="18" charset="0"/>
              </a:rPr>
            </a:br>
            <a:r>
              <a:rPr lang="en-US" altLang="en-US" sz="1600" dirty="0">
                <a:latin typeface="Times New Roman" panose="02020603050405020304" pitchFamily="18" charset="0"/>
              </a:rPr>
              <a:t>Ryuji Kohno (YNU/YRP-IAI)</a:t>
            </a:r>
          </a:p>
          <a:p>
            <a:pPr eaLnBrk="1" hangingPunct="1">
              <a:spcBef>
                <a:spcPct val="0"/>
              </a:spcBef>
              <a:buClrTx/>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ben.rolfe@ieee.org, [kohno@ynu.ac.jp, kohno@yrp-iai.jp]</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TG Joint meetings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and Agenda</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May 2022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87378-AF84-E973-F0D0-8E47444A4F7E}"/>
              </a:ext>
            </a:extLst>
          </p:cNvPr>
          <p:cNvSpPr>
            <a:spLocks noGrp="1"/>
          </p:cNvSpPr>
          <p:nvPr>
            <p:ph type="title"/>
          </p:nvPr>
        </p:nvSpPr>
        <p:spPr/>
        <p:txBody>
          <a:bodyPr/>
          <a:lstStyle/>
          <a:p>
            <a:r>
              <a:rPr lang="en-US" dirty="0"/>
              <a:t>PHY Specs Comparison</a:t>
            </a:r>
            <a:endParaRPr lang="en-US" sz="2000" dirty="0"/>
          </a:p>
        </p:txBody>
      </p:sp>
      <p:graphicFrame>
        <p:nvGraphicFramePr>
          <p:cNvPr id="6" name="Content Placeholder 5">
            <a:extLst>
              <a:ext uri="{FF2B5EF4-FFF2-40B4-BE49-F238E27FC236}">
                <a16:creationId xmlns:a16="http://schemas.microsoft.com/office/drawing/2014/main" id="{A677D8CD-333C-7B37-3B43-4EF76195E089}"/>
              </a:ext>
            </a:extLst>
          </p:cNvPr>
          <p:cNvGraphicFramePr>
            <a:graphicFrameLocks noGrp="1"/>
          </p:cNvGraphicFramePr>
          <p:nvPr>
            <p:ph idx="1"/>
            <p:extLst>
              <p:ext uri="{D42A27DB-BD31-4B8C-83A1-F6EECF244321}">
                <p14:modId xmlns:p14="http://schemas.microsoft.com/office/powerpoint/2010/main" val="1620768805"/>
              </p:ext>
            </p:extLst>
          </p:nvPr>
        </p:nvGraphicFramePr>
        <p:xfrm>
          <a:off x="2267744" y="1704899"/>
          <a:ext cx="6302618" cy="4541520"/>
        </p:xfrm>
        <a:graphic>
          <a:graphicData uri="http://schemas.openxmlformats.org/drawingml/2006/table">
            <a:tbl>
              <a:tblPr firstRow="1" firstCol="1" bandRow="1">
                <a:tableStyleId>{5C22544A-7EE6-4342-B048-85BDC9FD1C3A}</a:tableStyleId>
              </a:tblPr>
              <a:tblGrid>
                <a:gridCol w="1170815">
                  <a:extLst>
                    <a:ext uri="{9D8B030D-6E8A-4147-A177-3AD203B41FA5}">
                      <a16:colId xmlns:a16="http://schemas.microsoft.com/office/drawing/2014/main" val="1734202211"/>
                    </a:ext>
                  </a:extLst>
                </a:gridCol>
                <a:gridCol w="2244063">
                  <a:extLst>
                    <a:ext uri="{9D8B030D-6E8A-4147-A177-3AD203B41FA5}">
                      <a16:colId xmlns:a16="http://schemas.microsoft.com/office/drawing/2014/main" val="1814020690"/>
                    </a:ext>
                  </a:extLst>
                </a:gridCol>
                <a:gridCol w="1443870">
                  <a:extLst>
                    <a:ext uri="{9D8B030D-6E8A-4147-A177-3AD203B41FA5}">
                      <a16:colId xmlns:a16="http://schemas.microsoft.com/office/drawing/2014/main" val="3770650306"/>
                    </a:ext>
                  </a:extLst>
                </a:gridCol>
                <a:gridCol w="1443870">
                  <a:extLst>
                    <a:ext uri="{9D8B030D-6E8A-4147-A177-3AD203B41FA5}">
                      <a16:colId xmlns:a16="http://schemas.microsoft.com/office/drawing/2014/main" val="1410322376"/>
                    </a:ext>
                  </a:extLst>
                </a:gridCol>
              </a:tblGrid>
              <a:tr h="548640">
                <a:tc>
                  <a:txBody>
                    <a:bodyPr/>
                    <a:lstStyle/>
                    <a:p>
                      <a:pPr marL="0" marR="0" algn="ctr">
                        <a:spcBef>
                          <a:spcPts val="600"/>
                        </a:spcBef>
                        <a:spcAft>
                          <a:spcPts val="600"/>
                        </a:spcAft>
                      </a:pPr>
                      <a:r>
                        <a:rPr lang="en-US" sz="1400" dirty="0">
                          <a:effectLst/>
                        </a:rPr>
                        <a:t>PHY Spec.</a:t>
                      </a:r>
                      <a:br>
                        <a:rPr lang="en-US" sz="1400" dirty="0">
                          <a:effectLst/>
                        </a:rPr>
                      </a:br>
                      <a:r>
                        <a:rPr lang="en-US" sz="1400" dirty="0">
                          <a:effectLst/>
                        </a:rPr>
                        <a:t>Parameter</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400" dirty="0">
                          <a:effectLst/>
                        </a:rPr>
                        <a:t>15.6a requirement</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400" dirty="0">
                          <a:effectLst/>
                        </a:rPr>
                        <a:t>15.4 (z and ab)</a:t>
                      </a:r>
                      <a:br>
                        <a:rPr lang="en-US" sz="1400" dirty="0">
                          <a:effectLst/>
                        </a:rPr>
                      </a:br>
                      <a:r>
                        <a:rPr lang="en-US" sz="1400" dirty="0">
                          <a:effectLst/>
                        </a:rPr>
                        <a:t>capability</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600"/>
                        </a:spcBef>
                        <a:spcAft>
                          <a:spcPts val="600"/>
                        </a:spcAft>
                      </a:pPr>
                      <a:r>
                        <a:rPr lang="en-US" sz="1400" dirty="0">
                          <a:effectLst/>
                        </a:rPr>
                        <a:t>Comments</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18316612"/>
                  </a:ext>
                </a:extLst>
              </a:tr>
              <a:tr h="0">
                <a:tc>
                  <a:txBody>
                    <a:bodyPr/>
                    <a:lstStyle/>
                    <a:p>
                      <a:pPr marL="0" marR="0" algn="ctr">
                        <a:spcBef>
                          <a:spcPts val="0"/>
                        </a:spcBef>
                        <a:spcAft>
                          <a:spcPts val="1200"/>
                        </a:spcAft>
                      </a:pPr>
                      <a:r>
                        <a:rPr lang="en-US" sz="1000" dirty="0">
                          <a:effectLst/>
                        </a:rPr>
                        <a:t>Throughput</a:t>
                      </a:r>
                      <a:br>
                        <a:rPr lang="en-US" sz="1000" dirty="0">
                          <a:effectLst/>
                        </a:rPr>
                      </a:br>
                      <a:r>
                        <a:rPr lang="en-US" sz="1000" dirty="0">
                          <a:effectLst/>
                        </a:rPr>
                        <a:t>&amp;</a:t>
                      </a:r>
                      <a:br>
                        <a:rPr lang="en-US" sz="1000" dirty="0">
                          <a:effectLst/>
                        </a:rPr>
                      </a:br>
                      <a:r>
                        <a:rPr lang="en-US" sz="1000" dirty="0">
                          <a:effectLst/>
                        </a:rPr>
                        <a:t>Data Rate</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Throughput of at least 40 Mb/s, operating at a maximum data rate of 50 Mb/s* (500 MHz channel) under a Packet Success Ratio of 99% measured at the MAC-SAP.</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1200"/>
                        </a:spcAft>
                        <a:buClrTx/>
                        <a:buSzTx/>
                        <a:buFontTx/>
                        <a:buNone/>
                        <a:tabLst/>
                        <a:defRPr/>
                      </a:pPr>
                      <a:r>
                        <a:rPr lang="en-US" sz="1000" dirty="0">
                          <a:effectLst/>
                        </a:rPr>
                        <a:t>The new data rates proposed in 15.4ab of 62.4 Mb/s and 124.8 Mb/s look promising </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Covered w/802.15.4 UWB</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90096433"/>
                  </a:ext>
                </a:extLst>
              </a:tr>
              <a:tr h="548640">
                <a:tc>
                  <a:txBody>
                    <a:bodyPr/>
                    <a:lstStyle/>
                    <a:p>
                      <a:pPr marL="0" marR="0" algn="ctr">
                        <a:spcBef>
                          <a:spcPts val="0"/>
                        </a:spcBef>
                        <a:spcAft>
                          <a:spcPts val="1200"/>
                        </a:spcAft>
                      </a:pPr>
                      <a:r>
                        <a:rPr lang="en-US" sz="1000" dirty="0">
                          <a:effectLst/>
                        </a:rPr>
                        <a:t>Range</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Transmission range of at least 3m for backwards compatibility (from use cases doc.).</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Up to 100m </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1200"/>
                        </a:spcAft>
                        <a:buClrTx/>
                        <a:buSzTx/>
                        <a:buFontTx/>
                        <a:buNone/>
                        <a:tabLst/>
                        <a:defRPr/>
                      </a:pPr>
                      <a:r>
                        <a:rPr lang="en-US" sz="1000" dirty="0">
                          <a:effectLst/>
                        </a:rPr>
                        <a:t>Covered w/802.15.4 UWB</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30552712"/>
                  </a:ext>
                </a:extLst>
              </a:tr>
              <a:tr h="0">
                <a:tc>
                  <a:txBody>
                    <a:bodyPr/>
                    <a:lstStyle/>
                    <a:p>
                      <a:pPr marL="0" marR="0" algn="ctr">
                        <a:spcBef>
                          <a:spcPts val="0"/>
                        </a:spcBef>
                        <a:spcAft>
                          <a:spcPts val="1200"/>
                        </a:spcAft>
                      </a:pPr>
                      <a:r>
                        <a:rPr lang="en-US" sz="1000" dirty="0">
                          <a:effectLst/>
                        </a:rPr>
                        <a:t>Reliability</a:t>
                      </a:r>
                      <a:br>
                        <a:rPr lang="en-US" sz="1000" dirty="0">
                          <a:effectLst/>
                        </a:rPr>
                      </a:br>
                      <a:r>
                        <a:rPr lang="en-US" sz="1000" dirty="0">
                          <a:effectLst/>
                        </a:rPr>
                        <a:t>&amp;</a:t>
                      </a:r>
                      <a:br>
                        <a:rPr lang="en-US" sz="1000" dirty="0">
                          <a:effectLst/>
                        </a:rPr>
                      </a:br>
                      <a:r>
                        <a:rPr lang="en-US" sz="1000" dirty="0">
                          <a:effectLst/>
                        </a:rPr>
                        <a:t>Interference</a:t>
                      </a:r>
                      <a:br>
                        <a:rPr lang="en-US" sz="1000" dirty="0">
                          <a:effectLst/>
                        </a:rPr>
                      </a:br>
                      <a:r>
                        <a:rPr lang="en-US" sz="1000" dirty="0">
                          <a:effectLst/>
                        </a:rPr>
                        <a:t>Immunity</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Transmission reliability under congested communication environments including interference from other 15.6 BANs (intra-interference) and other wireless systems (inter-interference):</a:t>
                      </a:r>
                      <a:br>
                        <a:rPr lang="en-US" sz="1000" dirty="0">
                          <a:effectLst/>
                        </a:rPr>
                      </a:br>
                      <a:r>
                        <a:rPr lang="en-US" sz="1000" dirty="0">
                          <a:effectLst/>
                        </a:rPr>
                        <a:t>PDR measured at the MAC-SAP.</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Many capabilities either existing or being developed </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Needs further discussion </a:t>
                      </a:r>
                      <a:r>
                        <a:rPr lang="en-US" sz="1000" dirty="0" err="1">
                          <a:effectLst/>
                        </a:rPr>
                        <a:t>w.r.t.</a:t>
                      </a:r>
                      <a:r>
                        <a:rPr lang="en-US" sz="1000" dirty="0">
                          <a:effectLst/>
                        </a:rPr>
                        <a:t> particular .6a needs</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991094407"/>
                  </a:ext>
                </a:extLst>
              </a:tr>
              <a:tr h="0">
                <a:tc>
                  <a:txBody>
                    <a:bodyPr/>
                    <a:lstStyle/>
                    <a:p>
                      <a:pPr marL="0" marR="0" algn="ctr">
                        <a:spcBef>
                          <a:spcPts val="0"/>
                        </a:spcBef>
                        <a:spcAft>
                          <a:spcPts val="1200"/>
                        </a:spcAft>
                      </a:pPr>
                      <a:r>
                        <a:rPr lang="en-US" sz="1000" dirty="0">
                          <a:effectLst/>
                        </a:rPr>
                        <a:t>Latency</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End-to-end latency in the interval </a:t>
                      </a:r>
                      <a:br>
                        <a:rPr lang="en-US" sz="1000" dirty="0">
                          <a:effectLst/>
                        </a:rPr>
                      </a:br>
                      <a:r>
                        <a:rPr lang="en-US" sz="1000" dirty="0">
                          <a:effectLst/>
                        </a:rPr>
                        <a:t>    250 msec for x QOS</a:t>
                      </a:r>
                      <a:br>
                        <a:rPr lang="en-US" sz="1000" dirty="0">
                          <a:effectLst/>
                        </a:rPr>
                      </a:br>
                      <a:r>
                        <a:rPr lang="en-US" sz="1000" dirty="0">
                          <a:effectLst/>
                        </a:rPr>
                        <a:t>    1 sec for y QOS</a:t>
                      </a:r>
                      <a:br>
                        <a:rPr lang="en-US" sz="1000" dirty="0">
                          <a:effectLst/>
                        </a:rPr>
                      </a:br>
                      <a:r>
                        <a:rPr lang="en-US" sz="1000" dirty="0" err="1">
                          <a:effectLst/>
                        </a:rPr>
                        <a:t>QOS</a:t>
                      </a:r>
                      <a:r>
                        <a:rPr lang="en-US" sz="1000" dirty="0">
                          <a:effectLst/>
                        </a:rPr>
                        <a:t> def. is being worked on</a:t>
                      </a:r>
                    </a:p>
                    <a:p>
                      <a:pPr marL="0" marR="0" algn="l">
                        <a:spcBef>
                          <a:spcPts val="0"/>
                        </a:spcBef>
                        <a:spcAft>
                          <a:spcPts val="1200"/>
                        </a:spcAft>
                      </a:pPr>
                      <a:r>
                        <a:rPr lang="en-US" sz="1000" dirty="0">
                          <a:effectLst/>
                        </a:rPr>
                        <a:t>Critical use cases include end-to-end latency bounded to 100 msec.  </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Low latency is one of the areas being worked on in .4ab</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4 msec for critical .6a use cases is under study .</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40585055"/>
                  </a:ext>
                </a:extLst>
              </a:tr>
              <a:tr h="548640">
                <a:tc>
                  <a:txBody>
                    <a:bodyPr/>
                    <a:lstStyle/>
                    <a:p>
                      <a:pPr marL="0" marR="0" algn="ctr">
                        <a:spcBef>
                          <a:spcPts val="0"/>
                        </a:spcBef>
                        <a:spcAft>
                          <a:spcPts val="1200"/>
                        </a:spcAft>
                      </a:pPr>
                      <a:r>
                        <a:rPr lang="en-US" sz="1000" dirty="0">
                          <a:effectLst/>
                        </a:rPr>
                        <a:t>Ranging</a:t>
                      </a:r>
                      <a:br>
                        <a:rPr lang="en-US" sz="1000" dirty="0">
                          <a:effectLst/>
                        </a:rPr>
                      </a:br>
                      <a:r>
                        <a:rPr lang="en-US" sz="1000" dirty="0">
                          <a:effectLst/>
                        </a:rPr>
                        <a:t>Data Rate</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Ranging with a data rate of 500 kb/s.</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1200"/>
                        </a:spcAft>
                      </a:pPr>
                      <a:r>
                        <a:rPr lang="en-US" sz="1000" dirty="0">
                          <a:effectLst/>
                        </a:rPr>
                        <a:t>Supported with</a:t>
                      </a:r>
                      <a:br>
                        <a:rPr lang="en-US" sz="1000" dirty="0">
                          <a:effectLst/>
                        </a:rPr>
                      </a:br>
                      <a:r>
                        <a:rPr lang="en-US" sz="1000" dirty="0">
                          <a:effectLst/>
                        </a:rPr>
                        <a:t>sub-centimeter accuracy</a:t>
                      </a:r>
                    </a:p>
                  </a:txBody>
                  <a:tcPr marL="68580" marR="68580" marT="0" marB="0" anchor="ctr"/>
                </a:tc>
                <a:tc>
                  <a:txBody>
                    <a:bodyPr/>
                    <a:lstStyle/>
                    <a:p>
                      <a:pPr marL="0" marR="0" algn="l">
                        <a:spcBef>
                          <a:spcPts val="0"/>
                        </a:spcBef>
                        <a:spcAft>
                          <a:spcPts val="1200"/>
                        </a:spcAft>
                      </a:pPr>
                      <a:r>
                        <a:rPr lang="en-US" sz="1000" dirty="0">
                          <a:effectLst/>
                        </a:rPr>
                        <a:t> </a:t>
                      </a: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270975285"/>
                  </a:ext>
                </a:extLst>
              </a:tr>
            </a:tbl>
          </a:graphicData>
        </a:graphic>
      </p:graphicFrame>
      <p:sp>
        <p:nvSpPr>
          <p:cNvPr id="4" name="Slide Number Placeholder 3">
            <a:extLst>
              <a:ext uri="{FF2B5EF4-FFF2-40B4-BE49-F238E27FC236}">
                <a16:creationId xmlns:a16="http://schemas.microsoft.com/office/drawing/2014/main" id="{4C95B2DB-13C7-9FC5-1AD3-DDD110B0C58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
        <p:nvSpPr>
          <p:cNvPr id="3" name="Left Brace 2">
            <a:extLst>
              <a:ext uri="{FF2B5EF4-FFF2-40B4-BE49-F238E27FC236}">
                <a16:creationId xmlns:a16="http://schemas.microsoft.com/office/drawing/2014/main" id="{1E8A49E4-2F4D-380F-A617-C149C387E9D0}"/>
              </a:ext>
            </a:extLst>
          </p:cNvPr>
          <p:cNvSpPr/>
          <p:nvPr/>
        </p:nvSpPr>
        <p:spPr bwMode="auto">
          <a:xfrm>
            <a:off x="1619672" y="2276872"/>
            <a:ext cx="504056" cy="3456384"/>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5" name="TextBox 4">
            <a:extLst>
              <a:ext uri="{FF2B5EF4-FFF2-40B4-BE49-F238E27FC236}">
                <a16:creationId xmlns:a16="http://schemas.microsoft.com/office/drawing/2014/main" id="{3058B88C-9BCA-CD27-5D5F-F61FA1568C86}"/>
              </a:ext>
            </a:extLst>
          </p:cNvPr>
          <p:cNvSpPr txBox="1"/>
          <p:nvPr/>
        </p:nvSpPr>
        <p:spPr>
          <a:xfrm>
            <a:off x="516911" y="3774231"/>
            <a:ext cx="1119217" cy="646331"/>
          </a:xfrm>
          <a:prstGeom prst="rect">
            <a:avLst/>
          </a:prstGeom>
          <a:noFill/>
        </p:spPr>
        <p:txBody>
          <a:bodyPr wrap="none" rtlCol="0">
            <a:spAutoFit/>
          </a:bodyPr>
          <a:lstStyle/>
          <a:p>
            <a:r>
              <a:rPr lang="en-US" dirty="0">
                <a:solidFill>
                  <a:schemeClr val="tx1"/>
                </a:solidFill>
              </a:rPr>
              <a:t>Should be met</a:t>
            </a:r>
            <a:br>
              <a:rPr lang="en-US" dirty="0">
                <a:solidFill>
                  <a:schemeClr val="tx1"/>
                </a:solidFill>
              </a:rPr>
            </a:br>
            <a:r>
              <a:rPr lang="en-US" dirty="0">
                <a:solidFill>
                  <a:schemeClr val="tx1"/>
                </a:solidFill>
              </a:rPr>
              <a:t>simultaneously</a:t>
            </a:r>
            <a:br>
              <a:rPr lang="en-US" dirty="0">
                <a:solidFill>
                  <a:schemeClr val="tx1"/>
                </a:solidFill>
              </a:rPr>
            </a:br>
            <a:r>
              <a:rPr lang="en-US" dirty="0">
                <a:solidFill>
                  <a:schemeClr val="tx1"/>
                </a:solidFill>
              </a:rPr>
              <a:t>for .6a</a:t>
            </a:r>
          </a:p>
        </p:txBody>
      </p:sp>
    </p:spTree>
    <p:extLst>
      <p:ext uri="{BB962C8B-B14F-4D97-AF65-F5344CB8AC3E}">
        <p14:creationId xmlns:p14="http://schemas.microsoft.com/office/powerpoint/2010/main" val="10400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Informal Poll</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r>
              <a:rPr lang="en-US" altLang="en-US" sz="2400" dirty="0"/>
              <a:t>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
        <p:nvSpPr>
          <p:cNvPr id="5" name="Content Placeholder 4">
            <a:extLst>
              <a:ext uri="{FF2B5EF4-FFF2-40B4-BE49-F238E27FC236}">
                <a16:creationId xmlns:a16="http://schemas.microsoft.com/office/drawing/2014/main" id="{30B213AF-493D-8B6B-A233-69617F3928D3}"/>
              </a:ext>
            </a:extLst>
          </p:cNvPr>
          <p:cNvSpPr txBox="1">
            <a:spLocks/>
          </p:cNvSpPr>
          <p:nvPr/>
        </p:nvSpPr>
        <p:spPr bwMode="auto">
          <a:xfrm>
            <a:off x="695969"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r>
              <a:rPr lang="en-US" kern="0" dirty="0"/>
              <a:t>July Plenary Mtg. Participation (Montreal)</a:t>
            </a:r>
          </a:p>
          <a:p>
            <a:pPr marL="857250" lvl="1" indent="-457200">
              <a:buFont typeface="Arial" panose="020B0604020202020204" pitchFamily="34" charset="0"/>
              <a:buChar char="•"/>
            </a:pPr>
            <a:r>
              <a:rPr lang="en-US" kern="0" dirty="0"/>
              <a:t>Participate in person    12</a:t>
            </a:r>
          </a:p>
          <a:p>
            <a:pPr marL="857250" lvl="1" indent="-457200">
              <a:buFont typeface="Arial" panose="020B0604020202020204" pitchFamily="34" charset="0"/>
              <a:buChar char="•"/>
            </a:pPr>
            <a:r>
              <a:rPr lang="en-US" kern="0" dirty="0"/>
              <a:t>Participate virtually    6</a:t>
            </a:r>
          </a:p>
          <a:p>
            <a:pPr marL="857250" lvl="1" indent="-457200">
              <a:buFont typeface="Arial" panose="020B0604020202020204" pitchFamily="34" charset="0"/>
              <a:buChar char="•"/>
            </a:pPr>
            <a:r>
              <a:rPr lang="en-US" kern="0" dirty="0"/>
              <a:t>Will not participate    1</a:t>
            </a:r>
          </a:p>
          <a:p>
            <a:pPr marL="857250" lvl="1" indent="-457200">
              <a:buFont typeface="Arial" panose="020B0604020202020204" pitchFamily="34" charset="0"/>
              <a:buChar char="•"/>
            </a:pPr>
            <a:r>
              <a:rPr lang="en-US" kern="0" dirty="0"/>
              <a:t># in mtg.    56</a:t>
            </a:r>
          </a:p>
        </p:txBody>
      </p:sp>
    </p:spTree>
    <p:extLst>
      <p:ext uri="{BB962C8B-B14F-4D97-AF65-F5344CB8AC3E}">
        <p14:creationId xmlns:p14="http://schemas.microsoft.com/office/powerpoint/2010/main" val="3635469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Next Steps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r>
              <a:rPr lang="en-US" altLang="en-US" sz="2400" dirty="0"/>
              <a:t>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
        <p:nvSpPr>
          <p:cNvPr id="5" name="Content Placeholder 4">
            <a:extLst>
              <a:ext uri="{FF2B5EF4-FFF2-40B4-BE49-F238E27FC236}">
                <a16:creationId xmlns:a16="http://schemas.microsoft.com/office/drawing/2014/main" id="{30B213AF-493D-8B6B-A233-69617F3928D3}"/>
              </a:ext>
            </a:extLst>
          </p:cNvPr>
          <p:cNvSpPr txBox="1">
            <a:spLocks/>
          </p:cNvSpPr>
          <p:nvPr/>
        </p:nvSpPr>
        <p:spPr bwMode="auto">
          <a:xfrm>
            <a:off x="695969"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514350" indent="-514350">
              <a:buFont typeface="Arial" panose="020B0604020202020204" pitchFamily="34" charset="0"/>
              <a:buChar char="•"/>
            </a:pPr>
            <a:r>
              <a:rPr lang="en-US" sz="2400" dirty="0"/>
              <a:t>TG6a will develop and expanded view of the PHY Specs Comparison for the TG6a specs</a:t>
            </a:r>
          </a:p>
          <a:p>
            <a:pPr marL="514350" indent="-514350">
              <a:buFont typeface="Arial" panose="020B0604020202020204" pitchFamily="34" charset="0"/>
              <a:buChar char="•"/>
            </a:pPr>
            <a:endParaRPr lang="en-US" sz="2400" dirty="0"/>
          </a:p>
          <a:p>
            <a:pPr marL="514350" indent="-514350">
              <a:buFont typeface="Arial" panose="020B0604020202020204" pitchFamily="34" charset="0"/>
              <a:buChar char="•"/>
            </a:pPr>
            <a:r>
              <a:rPr lang="en-US" sz="2400" dirty="0"/>
              <a:t>TG4ab will develop and expanded view of the PHY Specs Comparison for the TG4ab specs</a:t>
            </a:r>
          </a:p>
          <a:p>
            <a:pPr marL="227013" indent="0"/>
            <a:endParaRPr lang="en-US" kern="0" dirty="0"/>
          </a:p>
          <a:p>
            <a:pPr marL="514350" indent="-514350">
              <a:buFont typeface="Arial" panose="020B0604020202020204" pitchFamily="34" charset="0"/>
              <a:buChar char="•"/>
            </a:pPr>
            <a:r>
              <a:rPr lang="en-US" sz="2400" dirty="0"/>
              <a:t>A joint call will then be scheduled to present/review both</a:t>
            </a:r>
          </a:p>
          <a:p>
            <a:pPr marL="514350" indent="-514350">
              <a:buFont typeface="Arial" panose="020B0604020202020204" pitchFamily="34" charset="0"/>
              <a:buChar char="•"/>
            </a:pPr>
            <a:endParaRPr lang="en-US" sz="2400" dirty="0"/>
          </a:p>
          <a:p>
            <a:pPr marL="514350" indent="-514350">
              <a:buFont typeface="Arial" panose="020B0604020202020204" pitchFamily="34" charset="0"/>
              <a:buChar char="•"/>
            </a:pPr>
            <a:r>
              <a:rPr lang="en-US" sz="2400" dirty="0"/>
              <a:t>A joint mtg. is also being scheduled for July</a:t>
            </a:r>
          </a:p>
        </p:txBody>
      </p:sp>
    </p:spTree>
    <p:extLst>
      <p:ext uri="{BB962C8B-B14F-4D97-AF65-F5344CB8AC3E}">
        <p14:creationId xmlns:p14="http://schemas.microsoft.com/office/powerpoint/2010/main" val="1845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err="1"/>
              <a:t>AoB</a:t>
            </a:r>
            <a:endParaRPr lang="en-US" altLang="en-US" sz="4000" dirty="0"/>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r>
              <a:rPr lang="en-US" altLang="en-US" sz="2400" dirty="0"/>
              <a:t>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
        <p:nvSpPr>
          <p:cNvPr id="5" name="Content Placeholder 4">
            <a:extLst>
              <a:ext uri="{FF2B5EF4-FFF2-40B4-BE49-F238E27FC236}">
                <a16:creationId xmlns:a16="http://schemas.microsoft.com/office/drawing/2014/main" id="{32565C65-C0C9-80FE-B83B-EB18BB00A429}"/>
              </a:ext>
            </a:extLst>
          </p:cNvPr>
          <p:cNvSpPr txBox="1">
            <a:spLocks/>
          </p:cNvSpPr>
          <p:nvPr/>
        </p:nvSpPr>
        <p:spPr bwMode="auto">
          <a:xfrm>
            <a:off x="695969"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r>
              <a:rPr lang="en-US" kern="0" dirty="0"/>
              <a:t>NTR</a:t>
            </a:r>
          </a:p>
        </p:txBody>
      </p:sp>
    </p:spTree>
    <p:extLst>
      <p:ext uri="{BB962C8B-B14F-4D97-AF65-F5344CB8AC3E}">
        <p14:creationId xmlns:p14="http://schemas.microsoft.com/office/powerpoint/2010/main" val="3925563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14</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89768" y="1412776"/>
            <a:ext cx="7764463" cy="4896544"/>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137</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a typeface="Times New Roman" panose="02020603050405020304" pitchFamily="18" charset="0"/>
              </a:rPr>
              <a:t>May</a:t>
            </a:r>
            <a:r>
              <a:rPr lang="en-US" b="1" dirty="0">
                <a:solidFill>
                  <a:srgbClr val="0000FF"/>
                </a:solidFill>
                <a:effectLst/>
                <a:ea typeface="Times New Roman" panose="02020603050405020304" pitchFamily="18" charset="0"/>
              </a:rPr>
              <a:t> 10</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18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a:p>
            <a:pPr marL="0" marR="0" algn="ctr">
              <a:spcBef>
                <a:spcPts val="600"/>
              </a:spcBef>
              <a:spcAft>
                <a:spcPts val="0"/>
              </a:spcAft>
            </a:pP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Joint .4ab, .14, .6a</a:t>
            </a:r>
          </a:p>
          <a:p>
            <a:pPr marL="0" marR="0" algn="ctr">
              <a:spcBef>
                <a:spcPts val="600"/>
              </a:spcBef>
              <a:spcAft>
                <a:spcPts val="0"/>
              </a:spcAft>
            </a:pPr>
            <a:endParaRPr lang="en-US" sz="2400" b="1" dirty="0">
              <a:solidFill>
                <a:srgbClr val="0000FF"/>
              </a:solidFill>
              <a:ea typeface="Times New Roman" panose="02020603050405020304" pitchFamily="18" charset="0"/>
            </a:endParaRPr>
          </a:p>
          <a:p>
            <a:pPr marL="0" marR="0" algn="ctr">
              <a:spcBef>
                <a:spcPts val="600"/>
              </a:spcBef>
              <a:spcAft>
                <a:spcPts val="0"/>
              </a:spcAft>
            </a:pPr>
            <a:r>
              <a:rPr lang="en-US" sz="2400" b="1" dirty="0">
                <a:solidFill>
                  <a:srgbClr val="0000FF"/>
                </a:solidFill>
                <a:ea typeface="Times New Roman" panose="02020603050405020304" pitchFamily="18" charset="0"/>
              </a:rPr>
              <a:t>The mtg. will start at 9:10 AM Eastern</a:t>
            </a:r>
          </a:p>
          <a:p>
            <a:pPr marL="0" marR="0" algn="ctr">
              <a:spcBef>
                <a:spcPts val="600"/>
              </a:spcBef>
              <a:spcAft>
                <a:spcPts val="0"/>
              </a:spcAft>
            </a:pPr>
            <a:r>
              <a:rPr lang="en-US" sz="2400" b="1" dirty="0">
                <a:solidFill>
                  <a:srgbClr val="0000FF"/>
                </a:solidFill>
                <a:effectLst/>
                <a:ea typeface="Times New Roman" panose="02020603050405020304" pitchFamily="18" charset="0"/>
              </a:rPr>
              <a:t>Please </a:t>
            </a:r>
            <a:r>
              <a:rPr lang="en-US" sz="2400" b="1" dirty="0">
                <a:solidFill>
                  <a:srgbClr val="0000FF"/>
                </a:solidFill>
                <a:ea typeface="Times New Roman" panose="02020603050405020304" pitchFamily="18" charset="0"/>
              </a:rPr>
              <a:t>R</a:t>
            </a:r>
            <a:r>
              <a:rPr lang="en-US" sz="2400" b="1" dirty="0">
                <a:solidFill>
                  <a:srgbClr val="0000FF"/>
                </a:solidFill>
                <a:effectLst/>
                <a:ea typeface="Times New Roman" panose="02020603050405020304" pitchFamily="18" charset="0"/>
              </a:rPr>
              <a:t>egister Your Attendance @</a:t>
            </a:r>
          </a:p>
          <a:p>
            <a:pPr marL="0" marR="0" algn="ctr">
              <a:spcBef>
                <a:spcPts val="600"/>
              </a:spcBef>
              <a:spcAft>
                <a:spcPts val="0"/>
              </a:spcAft>
            </a:pPr>
            <a:r>
              <a:rPr lang="en-US" sz="2400" b="1" dirty="0">
                <a:solidFill>
                  <a:srgbClr val="0000FF"/>
                </a:solidFill>
                <a:effectLst/>
                <a:ea typeface="Times New Roman" panose="02020603050405020304" pitchFamily="18" charset="0"/>
                <a:hlinkClick r:id="rId2"/>
              </a:rPr>
              <a:t>https://imat.ieee.org/attendance</a:t>
            </a:r>
            <a:endParaRPr lang="en-US" sz="2400" b="1" dirty="0">
              <a:solidFill>
                <a:srgbClr val="0000FF"/>
              </a:solidFill>
              <a:effectLst/>
              <a:ea typeface="Times New Roman" panose="02020603050405020304" pitchFamily="18" charset="0"/>
            </a:endParaRP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lnSpcReduction="10000"/>
          </a:bodyPr>
          <a:lstStyle/>
          <a:p>
            <a:pPr>
              <a:buFont typeface="Arial" panose="020B0604020202020204" pitchFamily="34" charset="0"/>
              <a:buChar char="•"/>
            </a:pPr>
            <a:r>
              <a:rPr lang="en-US" sz="2100" dirty="0"/>
              <a:t>Attendees are required to register to attend the 802 Plenary Session</a:t>
            </a:r>
          </a:p>
          <a:p>
            <a:pPr marL="0" indent="0"/>
            <a:endParaRPr lang="en-US" sz="2100" dirty="0"/>
          </a:p>
          <a:p>
            <a:pPr>
              <a:buFont typeface="Arial" panose="020B0604020202020204" pitchFamily="34" charset="0"/>
              <a:buChar char="•"/>
            </a:pPr>
            <a:r>
              <a:rPr lang="en-US" sz="2100" dirty="0"/>
              <a:t>Discussion: Everyone present is welcome</a:t>
            </a:r>
          </a:p>
          <a:p>
            <a:pPr>
              <a:buFont typeface="Arial" panose="020B0604020202020204" pitchFamily="34" charset="0"/>
              <a:buChar char="•"/>
            </a:pPr>
            <a:r>
              <a:rPr lang="en-US" sz="2100" dirty="0"/>
              <a:t>Straw polls: Everyone present may vote</a:t>
            </a:r>
          </a:p>
          <a:p>
            <a:pPr>
              <a:buFont typeface="Arial" panose="020B0604020202020204" pitchFamily="34" charset="0"/>
              <a:buChar char="•"/>
            </a:pPr>
            <a:r>
              <a:rPr lang="en-US" sz="2100" dirty="0"/>
              <a:t>Formal motions: WG voters only:</a:t>
            </a:r>
          </a:p>
          <a:p>
            <a:pPr marL="642938" lvl="1" indent="-342900">
              <a:buFont typeface="Arial" panose="020B0604020202020204" pitchFamily="34" charset="0"/>
              <a:buChar char="•"/>
            </a:pPr>
            <a:r>
              <a:rPr lang="en-US" sz="1800" dirty="0">
                <a:hlinkClick r:id="rId2"/>
              </a:rPr>
              <a:t>https://grouper.ieee.org/groups/802/15/member_status.html</a:t>
            </a:r>
            <a:r>
              <a:rPr lang="en-US" sz="1800" dirty="0"/>
              <a:t> </a:t>
            </a:r>
          </a:p>
          <a:p>
            <a:pPr>
              <a:buFont typeface="Arial" panose="020B0604020202020204" pitchFamily="34" charset="0"/>
              <a:buChar char="•"/>
            </a:pPr>
            <a:r>
              <a:rPr lang="en-US" sz="2100" dirty="0"/>
              <a:t>Patent policy for PAR activities applies</a:t>
            </a:r>
          </a:p>
          <a:p>
            <a:pPr>
              <a:buFont typeface="Arial" panose="020B0604020202020204" pitchFamily="34" charset="0"/>
              <a:buChar char="•"/>
            </a:pPr>
            <a:r>
              <a:rPr lang="en-US" sz="2100" dirty="0"/>
              <a:t>All the usual rules of conduct</a:t>
            </a:r>
          </a:p>
          <a:p>
            <a:pPr>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1955601" y="1044745"/>
            <a:ext cx="5823347" cy="594122"/>
          </a:xfrm>
        </p:spPr>
        <p:txBody>
          <a:bodyPr>
            <a:noAutofit/>
          </a:bodyPr>
          <a:lstStyle/>
          <a:p>
            <a:pPr>
              <a:defRPr/>
            </a:pPr>
            <a:r>
              <a:rPr lang="en-US" sz="32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6</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899593" y="2088693"/>
            <a:ext cx="7668851" cy="3566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120" tIns="34560" rIns="69120" bIns="3456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sz="2400" kern="0" dirty="0"/>
              <a:t>See: </a:t>
            </a:r>
            <a:r>
              <a:rPr lang="en-US" sz="2400" kern="0" dirty="0">
                <a:hlinkClick r:id="rId2"/>
              </a:rPr>
              <a:t>https://grouper.ieee.org/groups/802/sapolicies.shtml</a:t>
            </a:r>
            <a:endParaRPr lang="en-US" sz="2400" kern="0" dirty="0"/>
          </a:p>
          <a:p>
            <a:pPr>
              <a:defRPr/>
            </a:pPr>
            <a:endParaRPr lang="en-US" sz="2400" kern="0" dirty="0"/>
          </a:p>
          <a:p>
            <a:pPr>
              <a:defRPr/>
            </a:pPr>
            <a:r>
              <a:rPr lang="en-US" sz="2400" kern="0" dirty="0"/>
              <a:t>IEEE-SA Patent Slides for Standards Development Meetings (.pdf)</a:t>
            </a:r>
          </a:p>
          <a:p>
            <a:pPr>
              <a:defRPr/>
            </a:pPr>
            <a:r>
              <a:rPr lang="en-US" sz="2400" kern="0" dirty="0">
                <a:hlinkClick r:id="rId3"/>
              </a:rPr>
              <a:t>https://development.standards.ieee.org/myproject/Public/mytools/mob/slideset.pdf</a:t>
            </a:r>
            <a:endParaRPr lang="en-US" sz="2400" kern="0" dirty="0"/>
          </a:p>
          <a:p>
            <a:pPr>
              <a:defRPr/>
            </a:pPr>
            <a:endParaRPr lang="en-US" sz="2400" kern="0" dirty="0"/>
          </a:p>
          <a:p>
            <a:pPr>
              <a:defRPr/>
            </a:pPr>
            <a:r>
              <a:rPr lang="en-US" sz="2400" kern="0" dirty="0"/>
              <a:t>IEEE-SA Standards Board Patent Committee (</a:t>
            </a:r>
            <a:r>
              <a:rPr lang="en-US" sz="2400" kern="0" dirty="0" err="1"/>
              <a:t>PatCom</a:t>
            </a:r>
            <a:r>
              <a:rPr lang="en-US" sz="2400" kern="0" dirty="0"/>
              <a:t>) home page</a:t>
            </a:r>
          </a:p>
          <a:p>
            <a:pPr>
              <a:defRPr/>
            </a:pPr>
            <a:r>
              <a:rPr lang="en-US" sz="2400" kern="0" dirty="0">
                <a:hlinkClick r:id="rId4"/>
              </a:rPr>
              <a:t>https://standards.ieee.org/content/ieee-standards/en/about/sasb/patcom/index.html</a:t>
            </a:r>
            <a:endParaRPr lang="en-US" sz="2400" kern="0" dirty="0"/>
          </a:p>
          <a:p>
            <a:pPr>
              <a:defRPr/>
            </a:pPr>
            <a:endParaRPr lang="en-US" sz="2400" kern="0" dirty="0"/>
          </a:p>
          <a:p>
            <a:pPr>
              <a:defRPr/>
            </a:pPr>
            <a:r>
              <a:rPr lang="en-US" sz="2400" kern="0" dirty="0"/>
              <a:t>IEEE-SA Participation Policy meeting slide set - individual method (.pdf)</a:t>
            </a:r>
          </a:p>
          <a:p>
            <a:pPr>
              <a:defRPr/>
            </a:pPr>
            <a:r>
              <a:rPr lang="en-US" sz="2400" kern="0" dirty="0">
                <a:hlinkClick r:id="rId5"/>
              </a:rPr>
              <a:t>https://standards.ieee.org/content/dam/ieee-standards/standards/web/documents/other/Participant-Behavior-Individual-Method.pdf</a:t>
            </a:r>
            <a:endParaRPr lang="en-US" sz="2400" kern="0" dirty="0"/>
          </a:p>
          <a:p>
            <a:pPr>
              <a:defRPr/>
            </a:pPr>
            <a:endParaRPr lang="en-US" sz="2400" kern="0" dirty="0"/>
          </a:p>
          <a:p>
            <a:pPr>
              <a:defRPr/>
            </a:pPr>
            <a:r>
              <a:rPr lang="en-US" sz="2400" kern="0" dirty="0"/>
              <a:t>Working Group Copyright Materials</a:t>
            </a:r>
          </a:p>
          <a:p>
            <a:pPr>
              <a:defRPr/>
            </a:pPr>
            <a:r>
              <a:rPr lang="en-US" sz="2400" kern="0" dirty="0">
                <a:hlinkClick r:id="rId6"/>
              </a:rPr>
              <a:t>https://standards.ieee.org/ipr/copyright-materials.html</a:t>
            </a:r>
            <a:endParaRPr lang="en-US" sz="2400" kern="0" dirty="0"/>
          </a:p>
          <a:p>
            <a:pPr>
              <a:defRPr/>
            </a:pPr>
            <a:r>
              <a:rPr lang="en-US" sz="2400" kern="0" dirty="0">
                <a:hlinkClick r:id="rId7"/>
              </a:rPr>
              <a:t>https://standards.ieee.org/content/dam/ieee-standards/standards/web/documents/other/ieee-sa-copyright-policy-2019.pdf</a:t>
            </a:r>
            <a:endParaRPr lang="en-US" sz="2400" kern="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a:t>
            </a:r>
          </a:p>
          <a:p>
            <a:pPr marL="0" marR="0" algn="ctr">
              <a:spcBef>
                <a:spcPts val="600"/>
              </a:spcBef>
              <a:spcAft>
                <a:spcPts val="0"/>
              </a:spcAft>
            </a:pPr>
            <a:r>
              <a:rPr lang="en-US" altLang="en-US" sz="3200" dirty="0"/>
              <a:t>May 13</a:t>
            </a:r>
            <a:r>
              <a:rPr lang="en-US" altLang="en-US" sz="3200" baseline="30000" dirty="0"/>
              <a:t>th</a:t>
            </a:r>
            <a:r>
              <a:rPr lang="en-US" altLang="en-US" sz="3200" dirty="0"/>
              <a:t>,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8</a:t>
            </a:fld>
            <a:endParaRPr lang="en-US" altLang="en-US">
              <a:solidFill>
                <a:schemeClr val="tx1"/>
              </a:solidFill>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2"/>
          <a:srcRect r="35933"/>
          <a:stretch/>
        </p:blipFill>
        <p:spPr>
          <a:xfrm>
            <a:off x="899592" y="4797152"/>
            <a:ext cx="3456384" cy="1043940"/>
          </a:xfrm>
          <a:prstGeom prst="rect">
            <a:avLst/>
          </a:prstGeom>
        </p:spPr>
      </p:pic>
      <p:pic>
        <p:nvPicPr>
          <p:cNvPr id="8" name="Picture 7">
            <a:extLst>
              <a:ext uri="{FF2B5EF4-FFF2-40B4-BE49-F238E27FC236}">
                <a16:creationId xmlns:a16="http://schemas.microsoft.com/office/drawing/2014/main" id="{27A6798B-94B0-2AC9-6BE6-6E30106D9357}"/>
              </a:ext>
            </a:extLst>
          </p:cNvPr>
          <p:cNvPicPr>
            <a:picLocks noChangeAspect="1"/>
          </p:cNvPicPr>
          <p:nvPr/>
        </p:nvPicPr>
        <p:blipFill>
          <a:blip r:embed="rId3"/>
          <a:stretch>
            <a:fillRect/>
          </a:stretch>
        </p:blipFill>
        <p:spPr>
          <a:xfrm>
            <a:off x="300831" y="2276872"/>
            <a:ext cx="8610600" cy="1970724"/>
          </a:xfrm>
          <a:prstGeom prst="rect">
            <a:avLst/>
          </a:prstGeom>
          <a:ln>
            <a:solidFill>
              <a:schemeClr val="tx1"/>
            </a:solidFill>
          </a:ln>
        </p:spPr>
      </p:pic>
      <p:sp>
        <p:nvSpPr>
          <p:cNvPr id="11" name="Oval 10">
            <a:extLst>
              <a:ext uri="{FF2B5EF4-FFF2-40B4-BE49-F238E27FC236}">
                <a16:creationId xmlns:a16="http://schemas.microsoft.com/office/drawing/2014/main" id="{41BCCFAD-352F-4C37-AF30-1093EF43260D}"/>
              </a:ext>
            </a:extLst>
          </p:cNvPr>
          <p:cNvSpPr/>
          <p:nvPr/>
        </p:nvSpPr>
        <p:spPr bwMode="auto">
          <a:xfrm>
            <a:off x="5454384" y="283464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1252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sz="2400" dirty="0"/>
              <a:t>TG6a PHY Spec. Table</a:t>
            </a:r>
          </a:p>
          <a:p>
            <a:pPr marL="914400" lvl="1" indent="-514350">
              <a:buFont typeface="Arial" panose="020B0604020202020204" pitchFamily="34" charset="0"/>
              <a:buChar char="•"/>
            </a:pPr>
            <a:r>
              <a:rPr lang="en-US" sz="2400" dirty="0"/>
              <a:t>Add 802.15.4 UWB data (.4z, .4ab &amp; comments)</a:t>
            </a:r>
          </a:p>
          <a:p>
            <a:pPr marL="914400" lvl="1" indent="-514350">
              <a:buFont typeface="Arial" panose="020B0604020202020204" pitchFamily="34" charset="0"/>
              <a:buChar char="•"/>
            </a:pPr>
            <a:r>
              <a:rPr lang="en-US" sz="2400" dirty="0"/>
              <a:t>Review gaps/missing entries</a:t>
            </a:r>
          </a:p>
          <a:p>
            <a:pPr marL="514350" indent="-514350">
              <a:buFont typeface="Arial" panose="020B0604020202020204" pitchFamily="34" charset="0"/>
              <a:buAutoNum type="arabicPeriod"/>
            </a:pPr>
            <a:r>
              <a:rPr lang="en-US" sz="2400" dirty="0"/>
              <a:t>Next Steps</a:t>
            </a:r>
          </a:p>
          <a:p>
            <a:pPr marL="514350" indent="-514350">
              <a:buFont typeface="Arial" panose="020B0604020202020204" pitchFamily="34" charset="0"/>
              <a:buAutoNum type="arabicPeriod"/>
            </a:pPr>
            <a:r>
              <a:rPr lang="en-US" sz="2400" dirty="0" err="1"/>
              <a:t>AoB</a:t>
            </a:r>
            <a:endParaRPr lang="en-US" sz="2400" dirty="0"/>
          </a:p>
          <a:p>
            <a:pPr marL="514350" indent="-514350">
              <a:buFont typeface="Arial" panose="020B0604020202020204" pitchFamily="34" charset="0"/>
              <a:buAutoNum type="arabicPeriod"/>
            </a:pPr>
            <a:r>
              <a:rPr lang="en-US" sz="2400" dirty="0"/>
              <a:t>Adjourn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32621</TotalTime>
  <Words>1164</Words>
  <Application>Microsoft Office PowerPoint</Application>
  <PresentationFormat>On-screen Show (4:3)</PresentationFormat>
  <Paragraphs>141</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Task Group Rules</vt:lpstr>
      <vt:lpstr>IEEE-SA Patent, Copyright, and Participation Policies</vt:lpstr>
      <vt:lpstr>IEEE 802 Ground Rules</vt:lpstr>
      <vt:lpstr>PowerPoint Presentation</vt:lpstr>
      <vt:lpstr>Agenda</vt:lpstr>
      <vt:lpstr>PHY Specs Comparison</vt:lpstr>
      <vt:lpstr>Informal Poll</vt:lpstr>
      <vt:lpstr>Next Steps</vt:lpstr>
      <vt:lpstr>AoB</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455</cp:revision>
  <cp:lastPrinted>2000-03-07T00:55:37Z</cp:lastPrinted>
  <dcterms:created xsi:type="dcterms:W3CDTF">2016-01-17T22:48:36Z</dcterms:created>
  <dcterms:modified xsi:type="dcterms:W3CDTF">2022-05-13T17:24:22Z</dcterms:modified>
  <cp:category/>
</cp:coreProperties>
</file>