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8"/>
  </p:notesMasterIdLst>
  <p:sldIdLst>
    <p:sldId id="256" r:id="rId2"/>
    <p:sldId id="295" r:id="rId3"/>
    <p:sldId id="298" r:id="rId4"/>
    <p:sldId id="319" r:id="rId5"/>
    <p:sldId id="296" r:id="rId6"/>
    <p:sldId id="321" r:id="rId7"/>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co Hernandez" initials="MH" lastIdx="0" clrIdx="0">
    <p:extLst>
      <p:ext uri="{19B8F6BF-5375-455C-9EA6-DF929625EA0E}">
        <p15:presenceInfo xmlns:p15="http://schemas.microsoft.com/office/powerpoint/2012/main" userId="1b6a26482b85777f"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268" autoAdjust="0"/>
  </p:normalViewPr>
  <p:slideViewPr>
    <p:cSldViewPr snapToGrid="0">
      <p:cViewPr varScale="1">
        <p:scale>
          <a:sx n="82" d="100"/>
          <a:sy n="82" d="100"/>
        </p:scale>
        <p:origin x="147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&lt;month year&gt;</a:t>
            </a:r>
            <a:endParaRPr dirty="0"/>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&lt;author&gt;, &lt;company&gt;</a:t>
            </a:r>
            <a:endParaRPr dirty="0"/>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&lt;doc.: IEEE 802.15-doc&gt;</a:t>
            </a:r>
            <a:endParaRPr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24" name="Google Shape;24;p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6"/>
        <p:cNvGrpSpPr/>
        <p:nvPr/>
      </p:nvGrpSpPr>
      <p:grpSpPr>
        <a:xfrm>
          <a:off x="0" y="0"/>
          <a:ext cx="0" cy="0"/>
          <a:chOff x="0" y="0"/>
          <a:chExt cx="0" cy="0"/>
        </a:xfrm>
      </p:grpSpPr>
      <p:sp>
        <p:nvSpPr>
          <p:cNvPr id="27" name="Google Shape;27;p3"/>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28" name="Google Shape;28;p3"/>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29" name="Google Shape;29;p3"/>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0" name="Google Shape;30;p3"/>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1" name="Google Shape;31;p3"/>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November 2022</a:t>
            </a:r>
            <a:endParaRPr dirty="0"/>
          </a:p>
        </p:txBody>
      </p:sp>
      <p:sp>
        <p:nvSpPr>
          <p:cNvPr id="16" name="Google Shape;16;p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a:t>Hernandez, Kohno, Kobayashi, Kim (YNU)</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dk1"/>
                </a:solidFill>
                <a:latin typeface="Times New Roman"/>
                <a:ea typeface="Times New Roman"/>
                <a:cs typeface="Times New Roman"/>
                <a:sym typeface="Times New Roman"/>
              </a:rPr>
              <a:t>Doc: IEEE P802.15-22-0610-03-6ma</a:t>
            </a:r>
            <a:endParaRPr sz="1400" b="1" i="0" u="none" strike="noStrike" cap="none" dirty="0">
              <a:solidFill>
                <a:schemeClr val="dk1"/>
              </a:solidFill>
              <a:latin typeface="Times New Roman"/>
              <a:ea typeface="Times New Roman"/>
              <a:cs typeface="Times New Roman"/>
              <a:sym typeface="Times New Roman"/>
            </a:endParaRPr>
          </a:p>
        </p:txBody>
      </p:sp>
      <p:cxnSp>
        <p:nvCxnSpPr>
          <p:cNvPr id="19" name="Google Shape;19;p1"/>
          <p:cNvCxnSpPr/>
          <p:nvPr/>
        </p:nvCxnSpPr>
        <p:spPr>
          <a:xfrm>
            <a:off x="685800"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5" r:id="rId7"/>
    <p:sldLayoutId id="2147483656" r:id="rId8"/>
    <p:sldLayoutId id="2147483657" r:id="rId9"/>
    <p:sldLayoutId id="2147483658"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Clr>
                <a:schemeClr val="dk1"/>
              </a:buClr>
              <a:buFont typeface="Times New Roman"/>
              <a:buNone/>
            </a:pPr>
            <a:r>
              <a:rPr lang="en-US" sz="1400" b="1" i="0" u="none" strike="noStrike" cap="none">
                <a:solidFill>
                  <a:schemeClr val="dk1"/>
                </a:solidFill>
                <a:latin typeface="Times New Roman"/>
                <a:ea typeface="Times New Roman"/>
                <a:cs typeface="Times New Roman"/>
                <a:sym typeface="Times New Roman"/>
              </a:rPr>
              <a:t>November 2022</a:t>
            </a:r>
            <a:endParaRPr dirty="0"/>
          </a:p>
        </p:txBody>
      </p:sp>
      <p:sp>
        <p:nvSpPr>
          <p:cNvPr id="175" name="Google Shape;175;p25"/>
          <p:cNvSpPr txBox="1">
            <a:spLocks noGrp="1"/>
          </p:cNvSpPr>
          <p:nvPr>
            <p:ph type="ftr" idx="11"/>
          </p:nvPr>
        </p:nvSpPr>
        <p:spPr>
          <a:xfrm>
            <a:off x="5486400" y="6475413"/>
            <a:ext cx="312420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Hernandez, Kohno, Kobayashi, Kim (YNU)</a:t>
            </a:r>
            <a:endParaRPr dirty="0"/>
          </a:p>
        </p:txBody>
      </p:sp>
      <p:sp>
        <p:nvSpPr>
          <p:cNvPr id="176" name="Google Shape;176;p25"/>
          <p:cNvSpPr txBox="1">
            <a:spLocks noGrp="1"/>
          </p:cNvSpPr>
          <p:nvPr>
            <p:ph type="sldNum" idx="12"/>
          </p:nvPr>
        </p:nvSpPr>
        <p:spPr>
          <a:xfrm>
            <a:off x="4394200" y="6475413"/>
            <a:ext cx="431800" cy="18415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Clr>
                <a:schemeClr val="dk1"/>
              </a:buClr>
              <a:buFont typeface="Times New Roman"/>
              <a:buNone/>
            </a:pPr>
            <a:r>
              <a:rPr lang="en-US" sz="1200" b="0" i="0" u="none" strike="noStrike" cap="none" dirty="0">
                <a:solidFill>
                  <a:schemeClr val="dk1"/>
                </a:solidFill>
                <a:latin typeface="Times New Roman"/>
                <a:ea typeface="Times New Roman"/>
                <a:cs typeface="Times New Roman"/>
                <a:sym typeface="Times New Roman"/>
              </a:rPr>
              <a:t>Slide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1</a:t>
            </a:fld>
            <a:endParaRPr sz="1200" b="0" i="0" u="none" strike="noStrike" cap="none" dirty="0">
              <a:solidFill>
                <a:schemeClr val="dk1"/>
              </a:solidFill>
              <a:latin typeface="Times New Roman"/>
              <a:ea typeface="Times New Roman"/>
              <a:cs typeface="Times New Roman"/>
              <a:sym typeface="Times New Roman"/>
            </a:endParaRPr>
          </a:p>
        </p:txBody>
      </p:sp>
      <p:sp>
        <p:nvSpPr>
          <p:cNvPr id="177" name="Google Shape;177;p25"/>
          <p:cNvSpPr/>
          <p:nvPr/>
        </p:nvSpPr>
        <p:spPr>
          <a:xfrm>
            <a:off x="152400" y="609600"/>
            <a:ext cx="8991600" cy="4770438"/>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endParaRPr lang="en-US" sz="1800" b="1" i="0" u="sng" strike="noStrike" cap="none" dirty="0">
              <a:solidFill>
                <a:schemeClr val="dk2"/>
              </a:solidFill>
              <a:latin typeface="Times New Roman"/>
              <a:ea typeface="Times New Roman"/>
              <a:cs typeface="Times New Roman"/>
              <a:sym typeface="Times New Roman"/>
            </a:endParaRPr>
          </a:p>
          <a:p>
            <a:pPr lvl="0" algn="ctr">
              <a:buClr>
                <a:schemeClr val="dk2"/>
              </a:buClr>
            </a:pPr>
            <a:r>
              <a:rPr lang="en-US" sz="1800" b="1" i="0" u="sng" strike="noStrike" cap="none" dirty="0">
                <a:solidFill>
                  <a:schemeClr val="dk2"/>
                </a:solidFill>
                <a:latin typeface="Times New Roman"/>
                <a:ea typeface="Times New Roman"/>
                <a:cs typeface="Times New Roman"/>
                <a:sym typeface="Times New Roman"/>
              </a:rPr>
              <a:t>Project: </a:t>
            </a:r>
            <a:r>
              <a:rPr lang="en-US" sz="1800" b="1" u="sng" dirty="0">
                <a:solidFill>
                  <a:schemeClr val="dk2"/>
                </a:solidFill>
                <a:latin typeface="Times New Roman"/>
                <a:ea typeface="Times New Roman"/>
                <a:cs typeface="Times New Roman"/>
                <a:sym typeface="Times New Roman"/>
              </a:rPr>
              <a:t>P802.15 Working Group for Wireless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lvl="0">
              <a:spcBef>
                <a:spcPts val="300"/>
              </a:spcBef>
              <a:spcAft>
                <a:spcPts val="300"/>
              </a:spcAft>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dirty="0">
                <a:solidFill>
                  <a:schemeClr val="dk2"/>
                </a:solidFill>
                <a:latin typeface="Times New Roman"/>
                <a:ea typeface="Times New Roman"/>
                <a:cs typeface="Times New Roman"/>
                <a:sym typeface="Times New Roman"/>
              </a:rPr>
              <a:t> Harmonization with 4ab: data rates &amp; FEC</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Date Submitted: </a:t>
            </a:r>
            <a:r>
              <a:rPr lang="en-US" sz="1600" b="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November</a:t>
            </a:r>
            <a:r>
              <a:rPr lang="en-US" sz="1600" b="0" i="0" u="none" strike="noStrike" cap="none" dirty="0">
                <a:solidFill>
                  <a:schemeClr val="dk2"/>
                </a:solidFill>
                <a:latin typeface="Times New Roman"/>
                <a:ea typeface="Times New Roman"/>
                <a:cs typeface="Times New Roman"/>
                <a:sym typeface="Times New Roman"/>
              </a:rPr>
              <a:t> 15th, 2022 </a:t>
            </a:r>
          </a:p>
          <a:p>
            <a:pPr marL="0" marR="0" lvl="0" indent="0" algn="l" defTabSz="914400" rtl="0" eaLnBrk="1" fontAlgn="auto" latinLnBrk="0" hangingPunct="1">
              <a:spcBef>
                <a:spcPts val="300"/>
              </a:spcBef>
              <a:spcAft>
                <a:spcPts val="30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Marco Hernandez</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Ryuji Kohno</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Minsoo Kim</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endParaRPr kumimoji="0" lang="en-US"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spcBef>
                <a:spcPts val="300"/>
              </a:spcBef>
              <a:spcAft>
                <a:spcPts val="30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1</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Yokosuka Research Park International Alliance Institute (YRP-IAI),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2</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Yokohama National University (YNU), Japan. </a:t>
            </a:r>
            <a:r>
              <a:rPr kumimoji="0" lang="en-US" sz="1600" b="0" i="0" u="none" strike="noStrike" kern="0" cap="none" spc="0" normalizeH="0" baseline="30000" noProof="0" dirty="0">
                <a:ln>
                  <a:noFill/>
                </a:ln>
                <a:solidFill>
                  <a:srgbClr val="000000"/>
                </a:solidFill>
                <a:effectLst/>
                <a:uLnTx/>
                <a:uFillTx/>
                <a:latin typeface="Times New Roman"/>
                <a:ea typeface="Times New Roman"/>
                <a:cs typeface="Times New Roman"/>
                <a:sym typeface="Times New Roman"/>
              </a:rPr>
              <a:t>3</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CWC, Oulu Univ. Finland.</a:t>
            </a:r>
            <a:endParaRPr lang="en-US" dirty="0"/>
          </a:p>
          <a:p>
            <a:pPr marL="0" marR="0" lvl="0" indent="0" algn="l" rtl="0">
              <a:spcBef>
                <a:spcPts val="300"/>
              </a:spcBef>
              <a:spcAft>
                <a:spcPts val="30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Address: </a:t>
            </a:r>
            <a:r>
              <a:rPr lang="en-US" sz="1600" b="0" i="0" u="none" strike="noStrike" cap="none" dirty="0">
                <a:solidFill>
                  <a:schemeClr val="dk1"/>
                </a:solidFill>
                <a:latin typeface="Times New Roman"/>
                <a:ea typeface="Times New Roman"/>
                <a:cs typeface="Times New Roman"/>
                <a:sym typeface="Times New Roman"/>
              </a:rPr>
              <a:t>3-4 Hikarino-oka, Yokosuka, 239-0847, Japan.</a:t>
            </a:r>
            <a:endParaRPr dirty="0"/>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E-Mail:</a:t>
            </a:r>
            <a:r>
              <a:rPr lang="en-US" sz="1600" dirty="0">
                <a:solidFill>
                  <a:schemeClr val="dk2"/>
                </a:solidFill>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Marco.Hernandez@ieee.org; kohno@ynu.ac.jp; </a:t>
            </a:r>
            <a:r>
              <a:rPr kumimoji="0" lang="en-US" sz="1600" b="0" i="0" u="none" strike="noStrike" kern="0" cap="none" spc="0" normalizeH="0" baseline="0" noProof="0" dirty="0">
                <a:ln>
                  <a:noFill/>
                </a:ln>
                <a:solidFill>
                  <a:srgbClr val="000000"/>
                </a:solidFill>
                <a:effectLst/>
                <a:uLnTx/>
                <a:uFillTx/>
                <a:latin typeface="Times New Roman"/>
                <a:cs typeface="Arial"/>
                <a:sym typeface="Arial"/>
              </a:rPr>
              <a:t>Kobayashi-Takumi-ch@ynu.ac.jp; Minsoo@minsookim.com;</a:t>
            </a:r>
          </a:p>
          <a:p>
            <a:pPr marL="0" marR="0" lvl="0" indent="0" algn="l" defTabSz="914400" rtl="0" eaLnBrk="1" fontAlgn="auto" latinLnBrk="0" hangingPunct="1">
              <a:spcBef>
                <a:spcPts val="300"/>
              </a:spcBef>
              <a:spcAft>
                <a:spcPts val="300"/>
              </a:spcAft>
              <a:buClr>
                <a:srgbClr val="000000"/>
              </a:buClr>
              <a:buSzTx/>
              <a:buFont typeface="Arial"/>
              <a:buNone/>
              <a:tabLst/>
              <a:defRPr/>
            </a:pPr>
            <a:r>
              <a:rPr lang="en-US" sz="1600" b="1" i="0" u="none" strike="noStrike" cap="none" dirty="0">
                <a:solidFill>
                  <a:schemeClr val="dk2"/>
                </a:solidFill>
                <a:latin typeface="Times New Roman"/>
                <a:ea typeface="Times New Roman"/>
                <a:cs typeface="Times New Roman"/>
                <a:sym typeface="Times New Roman"/>
              </a:rPr>
              <a:t>Abstract: </a:t>
            </a:r>
            <a:r>
              <a:rPr lang="en-US" sz="1600" i="0" u="none" strike="noStrike" cap="none" dirty="0">
                <a:solidFill>
                  <a:schemeClr val="dk2"/>
                </a:solidFill>
                <a:latin typeface="Times New Roman"/>
                <a:ea typeface="Times New Roman"/>
                <a:cs typeface="Times New Roman"/>
                <a:sym typeface="Times New Roman"/>
              </a:rPr>
              <a:t>UWB harmonization.</a:t>
            </a:r>
            <a:endParaRPr dirty="0"/>
          </a:p>
          <a:p>
            <a:pPr lvl="0">
              <a:spcBef>
                <a:spcPts val="1200"/>
              </a:spcBef>
              <a:buClr>
                <a:schemeClr val="dk2"/>
              </a:buClr>
            </a:pPr>
            <a:r>
              <a:rPr lang="en-US" sz="1600" b="1" i="0" u="none" strike="noStrike" cap="none" dirty="0">
                <a:solidFill>
                  <a:schemeClr val="dk2"/>
                </a:solidFill>
                <a:latin typeface="Times New Roman"/>
                <a:ea typeface="Times New Roman"/>
                <a:cs typeface="Times New Roman"/>
                <a:sym typeface="Times New Roman"/>
              </a:rPr>
              <a:t>Purpose:</a:t>
            </a:r>
            <a:r>
              <a:rPr lang="en-US" sz="1600" dirty="0">
                <a:solidFill>
                  <a:schemeClr val="dk2"/>
                </a:solidFill>
                <a:latin typeface="Times New Roman"/>
                <a:ea typeface="Times New Roman"/>
                <a:cs typeface="Times New Roman"/>
                <a:sym typeface="Times New Roman"/>
              </a:rPr>
              <a:t> </a:t>
            </a:r>
            <a:r>
              <a:rPr lang="en-US" sz="1600" dirty="0">
                <a:solidFill>
                  <a:schemeClr val="dk1"/>
                </a:solidFill>
                <a:latin typeface="Times New Roman"/>
                <a:ea typeface="Times New Roman"/>
                <a:cs typeface="Times New Roman"/>
                <a:sym typeface="Times New Roman"/>
              </a:rPr>
              <a:t>In response to the call for technical contributions.</a:t>
            </a:r>
            <a:endParaRPr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sz="1600" dirty="0">
                <a:solidFill>
                  <a:schemeClr val="dk1"/>
                </a:solidFill>
                <a:latin typeface="Times New Roman"/>
                <a:ea typeface="Times New Roman"/>
                <a:cs typeface="Times New Roman"/>
                <a:sym typeface="Times New Roman"/>
              </a:rPr>
              <a:t>P802.15.6ma</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C23A3E-7CB0-3E4B-63E0-B9F764999F03}"/>
              </a:ext>
            </a:extLst>
          </p:cNvPr>
          <p:cNvSpPr>
            <a:spLocks noGrp="1"/>
          </p:cNvSpPr>
          <p:nvPr>
            <p:ph type="title"/>
          </p:nvPr>
        </p:nvSpPr>
        <p:spPr>
          <a:xfrm>
            <a:off x="685800" y="685800"/>
            <a:ext cx="7772400" cy="915987"/>
          </a:xfrm>
        </p:spPr>
        <p:txBody>
          <a:bodyPr/>
          <a:lstStyle/>
          <a:p>
            <a:r>
              <a:rPr lang="en-US" sz="3200" dirty="0"/>
              <a:t> UWB modulation and 64.2 Mb/s data rate</a:t>
            </a:r>
          </a:p>
        </p:txBody>
      </p:sp>
      <p:sp>
        <p:nvSpPr>
          <p:cNvPr id="3" name="Text Placeholder 2">
            <a:extLst>
              <a:ext uri="{FF2B5EF4-FFF2-40B4-BE49-F238E27FC236}">
                <a16:creationId xmlns:a16="http://schemas.microsoft.com/office/drawing/2014/main" id="{69DAA3B7-D1BC-427B-29DB-E35C2980C2FB}"/>
              </a:ext>
            </a:extLst>
          </p:cNvPr>
          <p:cNvSpPr>
            <a:spLocks noGrp="1"/>
          </p:cNvSpPr>
          <p:nvPr>
            <p:ph type="body" idx="1"/>
          </p:nvPr>
        </p:nvSpPr>
        <p:spPr>
          <a:xfrm>
            <a:off x="685800" y="1601787"/>
            <a:ext cx="7772400" cy="4494213"/>
          </a:xfrm>
        </p:spPr>
        <p:txBody>
          <a:bodyPr/>
          <a:lstStyle/>
          <a:p>
            <a:r>
              <a:rPr lang="en-US" sz="2400" dirty="0">
                <a:latin typeface="+mn-lt"/>
              </a:rPr>
              <a:t>For interoperability, 15.6ma will adopt the 15.4ab UWB modulation and high data rates [15-22-0517-00-4ab]:</a:t>
            </a:r>
          </a:p>
          <a:p>
            <a:pPr lvl="1"/>
            <a:r>
              <a:rPr lang="en-US" sz="2000" dirty="0">
                <a:latin typeface="+mn-lt"/>
              </a:rPr>
              <a:t>Two bursts of pulses (BPSK) per symbol, with mean PRF=249.6 MHz @ 64.2 Mb/s</a:t>
            </a:r>
          </a:p>
          <a:p>
            <a:pPr lvl="1"/>
            <a:endParaRPr lang="en-US" sz="2000" dirty="0">
              <a:latin typeface="+mn-lt"/>
            </a:endParaRPr>
          </a:p>
          <a:p>
            <a:pPr lvl="1"/>
            <a:endParaRPr lang="en-US" sz="2000" dirty="0">
              <a:latin typeface="+mn-lt"/>
            </a:endParaRPr>
          </a:p>
          <a:p>
            <a:endParaRPr lang="en-US" sz="2400" dirty="0">
              <a:latin typeface="+mn-lt"/>
            </a:endParaRPr>
          </a:p>
          <a:p>
            <a:pPr lvl="1"/>
            <a:endParaRPr lang="en-US" sz="2000" dirty="0">
              <a:latin typeface="+mn-lt"/>
            </a:endParaRPr>
          </a:p>
          <a:p>
            <a:pPr lvl="1"/>
            <a:endParaRPr lang="en-US" sz="2000" dirty="0">
              <a:latin typeface="+mn-lt"/>
            </a:endParaRPr>
          </a:p>
          <a:p>
            <a:pPr lvl="1"/>
            <a:endParaRPr lang="en-US" sz="2000" dirty="0">
              <a:latin typeface="+mn-lt"/>
            </a:endParaRPr>
          </a:p>
          <a:p>
            <a:endParaRPr lang="en-US" sz="2400" dirty="0">
              <a:latin typeface="+mn-lt"/>
            </a:endParaRPr>
          </a:p>
          <a:p>
            <a:endParaRPr lang="en-US" sz="2400" dirty="0">
              <a:latin typeface="+mn-lt"/>
            </a:endParaRPr>
          </a:p>
          <a:p>
            <a:endParaRPr lang="en-US" sz="2400" dirty="0">
              <a:latin typeface="+mn-lt"/>
            </a:endParaRPr>
          </a:p>
          <a:p>
            <a:endParaRPr lang="en-US" sz="2000" dirty="0">
              <a:latin typeface="+mn-lt"/>
            </a:endParaRPr>
          </a:p>
          <a:p>
            <a:pPr lvl="1"/>
            <a:endParaRPr lang="en-US" sz="2000" dirty="0">
              <a:latin typeface="+mn-lt"/>
            </a:endParaRPr>
          </a:p>
          <a:p>
            <a:endParaRPr lang="en-US" sz="2400" dirty="0">
              <a:latin typeface="+mn-lt"/>
            </a:endParaRPr>
          </a:p>
        </p:txBody>
      </p:sp>
      <p:sp>
        <p:nvSpPr>
          <p:cNvPr id="4" name="Date Placeholder 3">
            <a:extLst>
              <a:ext uri="{FF2B5EF4-FFF2-40B4-BE49-F238E27FC236}">
                <a16:creationId xmlns:a16="http://schemas.microsoft.com/office/drawing/2014/main" id="{6255AB00-7EB7-4AEB-3993-E060518B4BC9}"/>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985F0013-97B3-8BCA-9DB7-689FCC3C3877}"/>
              </a:ext>
            </a:extLst>
          </p:cNvPr>
          <p:cNvSpPr>
            <a:spLocks noGrp="1"/>
          </p:cNvSpPr>
          <p:nvPr>
            <p:ph type="ftr" idx="11"/>
          </p:nvPr>
        </p:nvSpPr>
        <p:spPr/>
        <p:txBody>
          <a:bodyPr/>
          <a:lstStyle/>
          <a:p>
            <a:r>
              <a:rPr lang="en-US" dirty="0"/>
              <a:t>Hernandez, Kohno, Kobayashi, Kim (YNU)</a:t>
            </a:r>
          </a:p>
        </p:txBody>
      </p:sp>
      <p:sp>
        <p:nvSpPr>
          <p:cNvPr id="6" name="Slide Number Placeholder 5">
            <a:extLst>
              <a:ext uri="{FF2B5EF4-FFF2-40B4-BE49-F238E27FC236}">
                <a16:creationId xmlns:a16="http://schemas.microsoft.com/office/drawing/2014/main" id="{288B46BE-BE31-DEA6-07DB-BE1BA2B18437}"/>
              </a:ext>
            </a:extLst>
          </p:cNvPr>
          <p:cNvSpPr>
            <a:spLocks noGrp="1"/>
          </p:cNvSpPr>
          <p:nvPr>
            <p:ph type="sldNum" idx="12"/>
          </p:nvPr>
        </p:nvSpPr>
        <p:spPr/>
        <p:txBody>
          <a:bodyPr/>
          <a:lstStyle/>
          <a:p>
            <a:pPr marL="0" lvl="0" indent="0" algn="ctr" rtl="0">
              <a:spcBef>
                <a:spcPts val="0"/>
              </a:spcBef>
              <a:spcAft>
                <a:spcPts val="0"/>
              </a:spcAft>
              <a:buNone/>
            </a:pPr>
            <a:r>
              <a:rPr lang="en-US" dirty="0"/>
              <a:t>Slide </a:t>
            </a:r>
            <a:fld id="{00000000-1234-1234-1234-123412341234}" type="slidenum">
              <a:rPr lang="en-US" smtClean="0"/>
              <a:t>2</a:t>
            </a:fld>
            <a:endParaRPr dirty="0"/>
          </a:p>
        </p:txBody>
      </p:sp>
      <p:pic>
        <p:nvPicPr>
          <p:cNvPr id="8" name="Picture 7">
            <a:extLst>
              <a:ext uri="{FF2B5EF4-FFF2-40B4-BE49-F238E27FC236}">
                <a16:creationId xmlns:a16="http://schemas.microsoft.com/office/drawing/2014/main" id="{FE730C7D-201D-9F76-B74D-0CB2A4FA2839}"/>
              </a:ext>
            </a:extLst>
          </p:cNvPr>
          <p:cNvPicPr>
            <a:picLocks noChangeAspect="1"/>
          </p:cNvPicPr>
          <p:nvPr/>
        </p:nvPicPr>
        <p:blipFill>
          <a:blip r:embed="rId2"/>
          <a:stretch>
            <a:fillRect/>
          </a:stretch>
        </p:blipFill>
        <p:spPr>
          <a:xfrm>
            <a:off x="2061810" y="3363691"/>
            <a:ext cx="5145225" cy="2263680"/>
          </a:xfrm>
          <a:prstGeom prst="rect">
            <a:avLst/>
          </a:prstGeom>
        </p:spPr>
      </p:pic>
    </p:spTree>
    <p:extLst>
      <p:ext uri="{BB962C8B-B14F-4D97-AF65-F5344CB8AC3E}">
        <p14:creationId xmlns:p14="http://schemas.microsoft.com/office/powerpoint/2010/main" val="3662173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224FE9-727E-F6A4-8CE4-5C8A96142B0B}"/>
              </a:ext>
            </a:extLst>
          </p:cNvPr>
          <p:cNvSpPr>
            <a:spLocks noGrp="1"/>
          </p:cNvSpPr>
          <p:nvPr>
            <p:ph type="title"/>
          </p:nvPr>
        </p:nvSpPr>
        <p:spPr/>
        <p:txBody>
          <a:bodyPr/>
          <a:lstStyle/>
          <a:p>
            <a:r>
              <a:rPr lang="en-US" sz="3200" dirty="0"/>
              <a:t>UWB modulation and 124.8 Mb/s data rate</a:t>
            </a:r>
          </a:p>
        </p:txBody>
      </p:sp>
      <p:sp>
        <p:nvSpPr>
          <p:cNvPr id="3" name="Text Placeholder 2">
            <a:extLst>
              <a:ext uri="{FF2B5EF4-FFF2-40B4-BE49-F238E27FC236}">
                <a16:creationId xmlns:a16="http://schemas.microsoft.com/office/drawing/2014/main" id="{61D0EE08-105C-1004-EC45-36F2BAE3D6F4}"/>
              </a:ext>
            </a:extLst>
          </p:cNvPr>
          <p:cNvSpPr>
            <a:spLocks noGrp="1"/>
          </p:cNvSpPr>
          <p:nvPr>
            <p:ph type="body" idx="1"/>
          </p:nvPr>
        </p:nvSpPr>
        <p:spPr>
          <a:xfrm>
            <a:off x="685800" y="1981199"/>
            <a:ext cx="7772400" cy="4307633"/>
          </a:xfrm>
        </p:spPr>
        <p:txBody>
          <a:bodyPr/>
          <a:lstStyle/>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r>
              <a:rPr lang="en-US" sz="2000" dirty="0">
                <a:solidFill>
                  <a:srgbClr val="000000"/>
                </a:solidFill>
                <a:latin typeface="Times New Roman"/>
              </a:rPr>
              <a:t>Two</a:t>
            </a:r>
            <a:r>
              <a:rPr kumimoji="0" lang="en-US" sz="2000" b="0" i="0" u="none" strike="noStrike" kern="0" cap="none" spc="0" normalizeH="0" baseline="0" noProof="0" dirty="0">
                <a:ln>
                  <a:noFill/>
                </a:ln>
                <a:solidFill>
                  <a:srgbClr val="000000"/>
                </a:solidFill>
                <a:effectLst/>
                <a:uLnTx/>
                <a:uFillTx/>
                <a:latin typeface="Times New Roman"/>
                <a:cs typeface="Arial"/>
                <a:sym typeface="Arial"/>
              </a:rPr>
              <a:t> bursts of pulses (BPSK) per symbol, with mean PRF=249.6 MHz @ 124.8 Mb/s</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lang="en-US" sz="2000" dirty="0">
              <a:solidFill>
                <a:srgbClr val="000000"/>
              </a:solidFill>
              <a:latin typeface="Times New Roman"/>
            </a:endParaRP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pPr lvl="1"/>
            <a:endParaRPr lang="en-US" sz="2000" dirty="0">
              <a:latin typeface="+mn-lt"/>
            </a:endParaRPr>
          </a:p>
          <a:p>
            <a:r>
              <a:rPr lang="en-US" sz="2400" dirty="0">
                <a:latin typeface="+mn-lt"/>
              </a:rPr>
              <a:t>Complemented with other data rates, 6ma will address communication use cases and ranging use cases. </a:t>
            </a:r>
          </a:p>
          <a:p>
            <a:pPr marL="914400" marR="0" lvl="1" indent="-406400" algn="l" defTabSz="914400" rtl="0" eaLnBrk="1" fontAlgn="auto" latinLnBrk="0" hangingPunct="1">
              <a:lnSpc>
                <a:spcPct val="100000"/>
              </a:lnSpc>
              <a:spcBef>
                <a:spcPts val="560"/>
              </a:spcBef>
              <a:spcAft>
                <a:spcPts val="0"/>
              </a:spcAft>
              <a:buClr>
                <a:srgbClr val="000000"/>
              </a:buClr>
              <a:buSzPts val="2800"/>
              <a:buFont typeface="Arial"/>
              <a:buChar char="–"/>
              <a:tabLst/>
              <a:defRPr/>
            </a:pPr>
            <a:endParaRPr kumimoji="0" lang="en-US" sz="2000" b="0" i="0" u="none" strike="noStrike" kern="0" cap="none" spc="0" normalizeH="0" baseline="0" noProof="0" dirty="0">
              <a:ln>
                <a:noFill/>
              </a:ln>
              <a:solidFill>
                <a:srgbClr val="000000"/>
              </a:solidFill>
              <a:effectLst/>
              <a:uLnTx/>
              <a:uFillTx/>
              <a:latin typeface="Times New Roman"/>
              <a:cs typeface="Arial"/>
              <a:sym typeface="Arial"/>
            </a:endParaRPr>
          </a:p>
          <a:p>
            <a:endParaRPr lang="en-US" dirty="0"/>
          </a:p>
        </p:txBody>
      </p:sp>
      <p:sp>
        <p:nvSpPr>
          <p:cNvPr id="4" name="Date Placeholder 3">
            <a:extLst>
              <a:ext uri="{FF2B5EF4-FFF2-40B4-BE49-F238E27FC236}">
                <a16:creationId xmlns:a16="http://schemas.microsoft.com/office/drawing/2014/main" id="{9EBA7E85-1164-E090-A2B6-C9B1BE064728}"/>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10F24EB0-D6F2-1CD2-C019-070835F8D334}"/>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BD49AFC-E184-ADA7-2E50-B4CF4BF966EF}"/>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pic>
        <p:nvPicPr>
          <p:cNvPr id="7" name="Google Shape;291;p14">
            <a:extLst>
              <a:ext uri="{FF2B5EF4-FFF2-40B4-BE49-F238E27FC236}">
                <a16:creationId xmlns:a16="http://schemas.microsoft.com/office/drawing/2014/main" id="{022FB03B-A205-71DA-9B0F-784D03FED492}"/>
              </a:ext>
            </a:extLst>
          </p:cNvPr>
          <p:cNvPicPr preferRelativeResize="0"/>
          <p:nvPr/>
        </p:nvPicPr>
        <p:blipFill rotWithShape="1">
          <a:blip r:embed="rId2">
            <a:alphaModFix/>
          </a:blip>
          <a:srcRect/>
          <a:stretch/>
        </p:blipFill>
        <p:spPr>
          <a:xfrm>
            <a:off x="2060549" y="2738194"/>
            <a:ext cx="5099102" cy="2096306"/>
          </a:xfrm>
          <a:prstGeom prst="rect">
            <a:avLst/>
          </a:prstGeom>
          <a:noFill/>
          <a:ln>
            <a:noFill/>
          </a:ln>
        </p:spPr>
      </p:pic>
    </p:spTree>
    <p:extLst>
      <p:ext uri="{BB962C8B-B14F-4D97-AF65-F5344CB8AC3E}">
        <p14:creationId xmlns:p14="http://schemas.microsoft.com/office/powerpoint/2010/main" val="3764100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AD85C1-2BE8-4A6E-DAA1-91B907EC4E13}"/>
              </a:ext>
            </a:extLst>
          </p:cNvPr>
          <p:cNvSpPr>
            <a:spLocks noGrp="1"/>
          </p:cNvSpPr>
          <p:nvPr>
            <p:ph type="title"/>
          </p:nvPr>
        </p:nvSpPr>
        <p:spPr/>
        <p:txBody>
          <a:bodyPr/>
          <a:lstStyle/>
          <a:p>
            <a:r>
              <a:rPr lang="en-US" dirty="0"/>
              <a:t>FEC harmonization</a:t>
            </a:r>
          </a:p>
        </p:txBody>
      </p:sp>
      <p:sp>
        <p:nvSpPr>
          <p:cNvPr id="3" name="Text Placeholder 2">
            <a:extLst>
              <a:ext uri="{FF2B5EF4-FFF2-40B4-BE49-F238E27FC236}">
                <a16:creationId xmlns:a16="http://schemas.microsoft.com/office/drawing/2014/main" id="{35E45693-EC65-2FCC-633D-E5E6D4185FEB}"/>
              </a:ext>
            </a:extLst>
          </p:cNvPr>
          <p:cNvSpPr>
            <a:spLocks noGrp="1"/>
          </p:cNvSpPr>
          <p:nvPr>
            <p:ph type="body" idx="1"/>
          </p:nvPr>
        </p:nvSpPr>
        <p:spPr>
          <a:xfrm>
            <a:off x="685800" y="1617306"/>
            <a:ext cx="7772400" cy="4363616"/>
          </a:xfrm>
        </p:spPr>
        <p:txBody>
          <a:bodyPr/>
          <a:lstStyle/>
          <a:p>
            <a:r>
              <a:rPr lang="en-US" sz="2400" dirty="0">
                <a:latin typeface="+mn-lt"/>
              </a:rPr>
              <a:t>4ab agreement FEC: </a:t>
            </a:r>
          </a:p>
          <a:p>
            <a:pPr lvl="1"/>
            <a:r>
              <a:rPr lang="en-US" sz="2000" dirty="0">
                <a:latin typeface="+mn-lt"/>
              </a:rPr>
              <a:t>Mode-A: PSDU data rate &gt; 7.8 Mb/s use either BCC or LDPC. </a:t>
            </a:r>
          </a:p>
          <a:p>
            <a:pPr lvl="1"/>
            <a:r>
              <a:rPr lang="en-US" sz="2000" dirty="0">
                <a:latin typeface="+mn-lt"/>
              </a:rPr>
              <a:t>Mode-B: PSDU data rate =1.95 Mb/s use BCC only and data rate &gt; 1.95 Mb/s use either BCC or LDPC. </a:t>
            </a:r>
          </a:p>
          <a:p>
            <a:pPr lvl="1"/>
            <a:r>
              <a:rPr lang="en-US" sz="2000" dirty="0">
                <a:latin typeface="+mn-lt"/>
              </a:rPr>
              <a:t>Mode-C: PSDU data rate ≥1.95 Mb/s use either BCC or LDPC.</a:t>
            </a:r>
          </a:p>
          <a:p>
            <a:r>
              <a:rPr lang="en-US" sz="2400" dirty="0">
                <a:latin typeface="+mn-lt"/>
              </a:rPr>
              <a:t>What has change is that LDPC is no longer optional </a:t>
            </a:r>
          </a:p>
          <a:p>
            <a:pPr lvl="1"/>
            <a:r>
              <a:rPr lang="en-US" sz="2000" dirty="0">
                <a:latin typeface="+mn-lt"/>
              </a:rPr>
              <a:t>An implementation can use either BCC or LDPC indicated in the PHR and set up during association with a receiver. </a:t>
            </a:r>
          </a:p>
          <a:p>
            <a:pPr lvl="1"/>
            <a:r>
              <a:rPr lang="en-US" sz="2000" dirty="0">
                <a:latin typeface="+mn-lt"/>
              </a:rPr>
              <a:t>Mode-B uses only BCC.</a:t>
            </a:r>
          </a:p>
          <a:p>
            <a:r>
              <a:rPr lang="en-US" sz="2400" dirty="0">
                <a:latin typeface="+mn-lt"/>
              </a:rPr>
              <a:t>For 6ma, the proposal is to use BCC and LDPC (same as 4ab) for certain coexistence environment classes. </a:t>
            </a:r>
          </a:p>
        </p:txBody>
      </p:sp>
      <p:sp>
        <p:nvSpPr>
          <p:cNvPr id="4" name="Date Placeholder 3">
            <a:extLst>
              <a:ext uri="{FF2B5EF4-FFF2-40B4-BE49-F238E27FC236}">
                <a16:creationId xmlns:a16="http://schemas.microsoft.com/office/drawing/2014/main" id="{CFA0F611-2675-6AAF-D174-6535E817B95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D55D3721-D04E-6958-C3B3-240F3E202108}"/>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47520B42-E0EF-8C2B-BD97-F108E61B2D2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Tree>
    <p:extLst>
      <p:ext uri="{BB962C8B-B14F-4D97-AF65-F5344CB8AC3E}">
        <p14:creationId xmlns:p14="http://schemas.microsoft.com/office/powerpoint/2010/main" val="4225094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C8D03-38B1-8402-8C2E-024B2B35ED90}"/>
              </a:ext>
            </a:extLst>
          </p:cNvPr>
          <p:cNvSpPr>
            <a:spLocks noGrp="1"/>
          </p:cNvSpPr>
          <p:nvPr>
            <p:ph type="title"/>
          </p:nvPr>
        </p:nvSpPr>
        <p:spPr/>
        <p:txBody>
          <a:bodyPr/>
          <a:lstStyle/>
          <a:p>
            <a:r>
              <a:rPr lang="en-US" dirty="0"/>
              <a:t>FEC harmonization for HARQ</a:t>
            </a:r>
          </a:p>
        </p:txBody>
      </p:sp>
      <p:sp>
        <p:nvSpPr>
          <p:cNvPr id="3" name="Text Placeholder 2">
            <a:extLst>
              <a:ext uri="{FF2B5EF4-FFF2-40B4-BE49-F238E27FC236}">
                <a16:creationId xmlns:a16="http://schemas.microsoft.com/office/drawing/2014/main" id="{F54739BD-F27D-8745-C6F4-33BB572AF05B}"/>
              </a:ext>
            </a:extLst>
          </p:cNvPr>
          <p:cNvSpPr>
            <a:spLocks noGrp="1"/>
          </p:cNvSpPr>
          <p:nvPr>
            <p:ph type="body" idx="1"/>
          </p:nvPr>
        </p:nvSpPr>
        <p:spPr>
          <a:xfrm>
            <a:off x="685800" y="1604865"/>
            <a:ext cx="7772400" cy="4491135"/>
          </a:xfrm>
        </p:spPr>
        <p:txBody>
          <a:bodyPr/>
          <a:lstStyle/>
          <a:p>
            <a:r>
              <a:rPr lang="en-US" sz="2400" dirty="0">
                <a:latin typeface="+mn-lt"/>
              </a:rPr>
              <a:t>Compatibility with 4ab FEC, the HARQ </a:t>
            </a:r>
            <a:r>
              <a:rPr lang="en-US" sz="2000" dirty="0">
                <a:latin typeface="+mn-lt"/>
              </a:rPr>
              <a:t>should </a:t>
            </a:r>
            <a:r>
              <a:rPr lang="en-US" sz="2400" dirty="0">
                <a:latin typeface="+mn-lt"/>
              </a:rPr>
              <a:t>be compatible with BCC of rate ½ and </a:t>
            </a:r>
            <a:r>
              <a:rPr lang="en-US" sz="2400" i="1" dirty="0">
                <a:latin typeface="+mn-lt"/>
              </a:rPr>
              <a:t>K</a:t>
            </a:r>
            <a:r>
              <a:rPr lang="en-US" sz="2400" dirty="0">
                <a:latin typeface="+mn-lt"/>
              </a:rPr>
              <a:t>=7.</a:t>
            </a:r>
          </a:p>
          <a:p>
            <a:pPr lvl="1"/>
            <a:r>
              <a:rPr lang="en-US" sz="2000" dirty="0">
                <a:latin typeface="+mn-lt"/>
              </a:rPr>
              <a:t>Chip makers do not have to change the radio front-end.</a:t>
            </a:r>
          </a:p>
          <a:p>
            <a:pPr lvl="1"/>
            <a:r>
              <a:rPr lang="en-US" sz="2000" dirty="0">
                <a:effectLst/>
                <a:latin typeface="+mn-lt"/>
                <a:ea typeface="Times New Roman" panose="02020603050405020304" pitchFamily="18" charset="0"/>
              </a:rPr>
              <a:t>There may be </a:t>
            </a:r>
            <a:r>
              <a:rPr lang="en-US" sz="2000" dirty="0">
                <a:latin typeface="+mn-lt"/>
                <a:ea typeface="Times New Roman" panose="02020603050405020304" pitchFamily="18" charset="0"/>
              </a:rPr>
              <a:t>other</a:t>
            </a:r>
            <a:r>
              <a:rPr lang="en-US" sz="2000" dirty="0">
                <a:effectLst/>
                <a:latin typeface="+mn-lt"/>
                <a:ea typeface="Times New Roman" panose="02020603050405020304" pitchFamily="18" charset="0"/>
              </a:rPr>
              <a:t> optional modes of operation: different coding rates and constrained lengths, like the ones proposed by Kento.  </a:t>
            </a:r>
            <a:endParaRPr lang="en-US" sz="1600" dirty="0">
              <a:effectLst/>
              <a:latin typeface="+mn-lt"/>
              <a:ea typeface="Times New Roman" panose="02020603050405020304" pitchFamily="18" charset="0"/>
            </a:endParaRPr>
          </a:p>
          <a:p>
            <a:pPr marL="25400" indent="0">
              <a:buNone/>
            </a:pPr>
            <a:endParaRPr lang="en-US" sz="2400" dirty="0">
              <a:latin typeface="+mn-lt"/>
            </a:endParaRPr>
          </a:p>
        </p:txBody>
      </p:sp>
      <p:sp>
        <p:nvSpPr>
          <p:cNvPr id="4" name="Date Placeholder 3">
            <a:extLst>
              <a:ext uri="{FF2B5EF4-FFF2-40B4-BE49-F238E27FC236}">
                <a16:creationId xmlns:a16="http://schemas.microsoft.com/office/drawing/2014/main" id="{0FF39769-091A-7F87-0638-901F991D2C8C}"/>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732CACA2-48CB-D4E5-59FE-77FF747B8666}"/>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84493C06-4007-7E6B-8D19-0F0221D02931}"/>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Tree>
    <p:extLst>
      <p:ext uri="{BB962C8B-B14F-4D97-AF65-F5344CB8AC3E}">
        <p14:creationId xmlns:p14="http://schemas.microsoft.com/office/powerpoint/2010/main" val="3979973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ECAF22-E65C-B923-73D9-E417FA728DCC}"/>
              </a:ext>
            </a:extLst>
          </p:cNvPr>
          <p:cNvSpPr>
            <a:spLocks noGrp="1"/>
          </p:cNvSpPr>
          <p:nvPr>
            <p:ph type="title"/>
          </p:nvPr>
        </p:nvSpPr>
        <p:spPr/>
        <p:txBody>
          <a:bodyPr/>
          <a:lstStyle/>
          <a:p>
            <a:r>
              <a:rPr lang="en-US" dirty="0"/>
              <a:t>Preamble sequences</a:t>
            </a:r>
          </a:p>
        </p:txBody>
      </p:sp>
      <p:sp>
        <p:nvSpPr>
          <p:cNvPr id="3" name="Text Placeholder 2">
            <a:extLst>
              <a:ext uri="{FF2B5EF4-FFF2-40B4-BE49-F238E27FC236}">
                <a16:creationId xmlns:a16="http://schemas.microsoft.com/office/drawing/2014/main" id="{11C79AB6-8CF3-593A-35C5-D92134B054ED}"/>
              </a:ext>
            </a:extLst>
          </p:cNvPr>
          <p:cNvSpPr>
            <a:spLocks noGrp="1"/>
          </p:cNvSpPr>
          <p:nvPr>
            <p:ph type="body" idx="1"/>
          </p:nvPr>
        </p:nvSpPr>
        <p:spPr/>
        <p:txBody>
          <a:bodyPr/>
          <a:lstStyle/>
          <a:p>
            <a:r>
              <a:rPr lang="en-US" sz="2400" dirty="0">
                <a:latin typeface="+mn-lt"/>
              </a:rPr>
              <a:t>Especially important for awareness of 4ab transmissions</a:t>
            </a:r>
          </a:p>
          <a:p>
            <a:r>
              <a:rPr lang="en-US" sz="2400" dirty="0">
                <a:latin typeface="+mn-lt"/>
              </a:rPr>
              <a:t>15.6-2012 use Kasami sequences</a:t>
            </a:r>
          </a:p>
          <a:p>
            <a:pPr lvl="1"/>
            <a:r>
              <a:rPr lang="en-US" sz="2000" dirty="0">
                <a:latin typeface="+mn-lt"/>
              </a:rPr>
              <a:t>Agreement in 4ab is Ipatov 91 (communications)</a:t>
            </a:r>
          </a:p>
          <a:p>
            <a:pPr lvl="1"/>
            <a:r>
              <a:rPr lang="en-US" sz="2000" dirty="0">
                <a:latin typeface="+mn-lt"/>
              </a:rPr>
              <a:t>We need a comparison between Kasami vs Ipatov.</a:t>
            </a:r>
          </a:p>
          <a:p>
            <a:pPr lvl="1"/>
            <a:r>
              <a:rPr lang="en-US" sz="2000" dirty="0">
                <a:latin typeface="+mn-lt"/>
              </a:rPr>
              <a:t>SYN length (Preamble Symbol Repetition).</a:t>
            </a:r>
          </a:p>
          <a:p>
            <a:pPr lvl="1"/>
            <a:r>
              <a:rPr lang="en-US" sz="2000" dirty="0">
                <a:latin typeface="+mn-lt"/>
              </a:rPr>
              <a:t>This would cover CCA too. </a:t>
            </a:r>
          </a:p>
          <a:p>
            <a:pPr lvl="1"/>
            <a:r>
              <a:rPr lang="en-US" sz="2000" dirty="0">
                <a:latin typeface="+mn-lt"/>
              </a:rPr>
              <a:t>Ben suggested to form subgroups to address issues like this.</a:t>
            </a:r>
          </a:p>
          <a:p>
            <a:pPr marL="508000" lvl="1" indent="0">
              <a:buNone/>
            </a:pPr>
            <a:r>
              <a:rPr lang="en-US" sz="2000" dirty="0">
                <a:latin typeface="+mn-lt"/>
              </a:rPr>
              <a:t> </a:t>
            </a:r>
            <a:endParaRPr lang="en-US" sz="2400" dirty="0">
              <a:latin typeface="+mn-lt"/>
            </a:endParaRPr>
          </a:p>
        </p:txBody>
      </p:sp>
      <p:sp>
        <p:nvSpPr>
          <p:cNvPr id="4" name="Date Placeholder 3">
            <a:extLst>
              <a:ext uri="{FF2B5EF4-FFF2-40B4-BE49-F238E27FC236}">
                <a16:creationId xmlns:a16="http://schemas.microsoft.com/office/drawing/2014/main" id="{3CA21CC1-7541-43D8-EC04-F541AEF56F0B}"/>
              </a:ext>
            </a:extLst>
          </p:cNvPr>
          <p:cNvSpPr>
            <a:spLocks noGrp="1"/>
          </p:cNvSpPr>
          <p:nvPr>
            <p:ph type="dt" idx="10"/>
          </p:nvPr>
        </p:nvSpPr>
        <p:spPr/>
        <p:txBody>
          <a:bodyPr/>
          <a:lstStyle/>
          <a:p>
            <a:r>
              <a:rPr lang="en-US"/>
              <a:t>November 2022</a:t>
            </a:r>
            <a:endParaRPr lang="en-US" dirty="0"/>
          </a:p>
        </p:txBody>
      </p:sp>
      <p:sp>
        <p:nvSpPr>
          <p:cNvPr id="5" name="Footer Placeholder 4">
            <a:extLst>
              <a:ext uri="{FF2B5EF4-FFF2-40B4-BE49-F238E27FC236}">
                <a16:creationId xmlns:a16="http://schemas.microsoft.com/office/drawing/2014/main" id="{636BF4B7-BC2D-089F-59B1-1CFEC82EC059}"/>
              </a:ext>
            </a:extLst>
          </p:cNvPr>
          <p:cNvSpPr>
            <a:spLocks noGrp="1"/>
          </p:cNvSpPr>
          <p:nvPr>
            <p:ph type="ftr" idx="11"/>
          </p:nvPr>
        </p:nvSpPr>
        <p:spPr/>
        <p:txBody>
          <a:bodyPr/>
          <a:lstStyle/>
          <a:p>
            <a:r>
              <a:rPr lang="en-US"/>
              <a:t>Hernandez, Kohno, Kobayashi, Kim (YNU)</a:t>
            </a:r>
            <a:endParaRPr lang="en-US" dirty="0"/>
          </a:p>
        </p:txBody>
      </p:sp>
      <p:sp>
        <p:nvSpPr>
          <p:cNvPr id="6" name="Slide Number Placeholder 5">
            <a:extLst>
              <a:ext uri="{FF2B5EF4-FFF2-40B4-BE49-F238E27FC236}">
                <a16:creationId xmlns:a16="http://schemas.microsoft.com/office/drawing/2014/main" id="{9906AC05-3C87-94EB-2B5F-0C6141CAA31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Tree>
    <p:extLst>
      <p:ext uri="{BB962C8B-B14F-4D97-AF65-F5344CB8AC3E}">
        <p14:creationId xmlns:p14="http://schemas.microsoft.com/office/powerpoint/2010/main" val="322951047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6229</TotalTime>
  <Words>661</Words>
  <Application>Microsoft Office PowerPoint</Application>
  <PresentationFormat>On-screen Show (4:3)</PresentationFormat>
  <Paragraphs>80</Paragraphs>
  <Slides>6</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Times New Roman</vt:lpstr>
      <vt:lpstr>Default Design</vt:lpstr>
      <vt:lpstr>PowerPoint Presentation</vt:lpstr>
      <vt:lpstr> UWB modulation and 64.2 Mb/s data rate</vt:lpstr>
      <vt:lpstr>UWB modulation and 124.8 Mb/s data rate</vt:lpstr>
      <vt:lpstr>FEC harmonization</vt:lpstr>
      <vt:lpstr>FEC harmonization for HARQ</vt:lpstr>
      <vt:lpstr>Preamble sequences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Marco Hernandez</cp:lastModifiedBy>
  <cp:revision>316</cp:revision>
  <dcterms:modified xsi:type="dcterms:W3CDTF">2023-05-16T20:59:35Z</dcterms:modified>
</cp:coreProperties>
</file>