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9"/>
  </p:notesMasterIdLst>
  <p:sldIdLst>
    <p:sldId id="256" r:id="rId2"/>
    <p:sldId id="295" r:id="rId3"/>
    <p:sldId id="298" r:id="rId4"/>
    <p:sldId id="319" r:id="rId5"/>
    <p:sldId id="296" r:id="rId6"/>
    <p:sldId id="321" r:id="rId7"/>
    <p:sldId id="322" r:id="rId8"/>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98" d="100"/>
          <a:sy n="98" d="100"/>
        </p:scale>
        <p:origin x="144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P802.15-22-0610-04-6ma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Harmonization with 4ab: data rates &amp; FEC</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i="0" u="none" strike="noStrike" cap="none" dirty="0">
                <a:solidFill>
                  <a:schemeClr val="dk2"/>
                </a:solidFill>
                <a:latin typeface="Times New Roman"/>
                <a:ea typeface="Times New Roman"/>
                <a:cs typeface="Times New Roman"/>
                <a:sym typeface="Times New Roman"/>
              </a:rPr>
              <a:t>UWB harmonization.</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23A3E-7CB0-3E4B-63E0-B9F764999F03}"/>
              </a:ext>
            </a:extLst>
          </p:cNvPr>
          <p:cNvSpPr>
            <a:spLocks noGrp="1"/>
          </p:cNvSpPr>
          <p:nvPr>
            <p:ph type="title"/>
          </p:nvPr>
        </p:nvSpPr>
        <p:spPr>
          <a:xfrm>
            <a:off x="685800" y="685800"/>
            <a:ext cx="7772400" cy="915987"/>
          </a:xfrm>
        </p:spPr>
        <p:txBody>
          <a:bodyPr/>
          <a:lstStyle/>
          <a:p>
            <a:r>
              <a:rPr lang="en-US" sz="3200" dirty="0"/>
              <a:t> UWB modulation and 64.2 Mb/s data rate</a:t>
            </a:r>
          </a:p>
        </p:txBody>
      </p:sp>
      <p:sp>
        <p:nvSpPr>
          <p:cNvPr id="3" name="Text Placeholder 2">
            <a:extLst>
              <a:ext uri="{FF2B5EF4-FFF2-40B4-BE49-F238E27FC236}">
                <a16:creationId xmlns:a16="http://schemas.microsoft.com/office/drawing/2014/main" id="{69DAA3B7-D1BC-427B-29DB-E35C2980C2FB}"/>
              </a:ext>
            </a:extLst>
          </p:cNvPr>
          <p:cNvSpPr>
            <a:spLocks noGrp="1"/>
          </p:cNvSpPr>
          <p:nvPr>
            <p:ph type="body" idx="1"/>
          </p:nvPr>
        </p:nvSpPr>
        <p:spPr>
          <a:xfrm>
            <a:off x="685800" y="1601787"/>
            <a:ext cx="7772400" cy="4494213"/>
          </a:xfrm>
        </p:spPr>
        <p:txBody>
          <a:bodyPr/>
          <a:lstStyle/>
          <a:p>
            <a:r>
              <a:rPr lang="en-US" sz="2400" dirty="0">
                <a:latin typeface="+mn-lt"/>
              </a:rPr>
              <a:t>For interoperability, 15.6ma will adopt the 15.4ab UWB modulation and high data rates [15-22-0517-00-4ab]:</a:t>
            </a:r>
          </a:p>
          <a:p>
            <a:pPr lvl="1"/>
            <a:r>
              <a:rPr lang="en-US" sz="2000" dirty="0">
                <a:latin typeface="+mn-lt"/>
              </a:rPr>
              <a:t>Two bursts of pulses (BPSK) per symbol, with mean PRF=249.6 MHz @ 64.2 Mb/s</a:t>
            </a:r>
          </a:p>
          <a:p>
            <a:pPr lvl="1"/>
            <a:endParaRPr lang="en-US" sz="2000" dirty="0">
              <a:latin typeface="+mn-lt"/>
            </a:endParaRPr>
          </a:p>
          <a:p>
            <a:pPr lvl="1"/>
            <a:endParaRPr lang="en-US" sz="2000" dirty="0">
              <a:latin typeface="+mn-lt"/>
            </a:endParaRPr>
          </a:p>
          <a:p>
            <a:endParaRPr lang="en-US" sz="24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endParaRPr lang="en-US" sz="2400" dirty="0">
              <a:latin typeface="+mn-lt"/>
            </a:endParaRPr>
          </a:p>
          <a:p>
            <a:endParaRPr lang="en-US" sz="2400" dirty="0">
              <a:latin typeface="+mn-lt"/>
            </a:endParaRPr>
          </a:p>
          <a:p>
            <a:endParaRPr lang="en-US" sz="2400" dirty="0">
              <a:latin typeface="+mn-lt"/>
            </a:endParaRPr>
          </a:p>
          <a:p>
            <a:endParaRPr lang="en-US" sz="2000" dirty="0">
              <a:latin typeface="+mn-lt"/>
            </a:endParaRPr>
          </a:p>
          <a:p>
            <a:pPr lvl="1"/>
            <a:endParaRPr lang="en-US" sz="20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6255AB00-7EB7-4AEB-3993-E060518B4BC9}"/>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985F0013-97B3-8BCA-9DB7-689FCC3C3877}"/>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88B46BE-BE31-DEA6-07DB-BE1BA2B18437}"/>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pic>
        <p:nvPicPr>
          <p:cNvPr id="8" name="Picture 7">
            <a:extLst>
              <a:ext uri="{FF2B5EF4-FFF2-40B4-BE49-F238E27FC236}">
                <a16:creationId xmlns:a16="http://schemas.microsoft.com/office/drawing/2014/main" id="{FE730C7D-201D-9F76-B74D-0CB2A4FA2839}"/>
              </a:ext>
            </a:extLst>
          </p:cNvPr>
          <p:cNvPicPr>
            <a:picLocks noChangeAspect="1"/>
          </p:cNvPicPr>
          <p:nvPr/>
        </p:nvPicPr>
        <p:blipFill>
          <a:blip r:embed="rId2"/>
          <a:stretch>
            <a:fillRect/>
          </a:stretch>
        </p:blipFill>
        <p:spPr>
          <a:xfrm>
            <a:off x="2061810" y="3363691"/>
            <a:ext cx="5145225" cy="2263680"/>
          </a:xfrm>
          <a:prstGeom prst="rect">
            <a:avLst/>
          </a:prstGeom>
        </p:spPr>
      </p:pic>
    </p:spTree>
    <p:extLst>
      <p:ext uri="{BB962C8B-B14F-4D97-AF65-F5344CB8AC3E}">
        <p14:creationId xmlns:p14="http://schemas.microsoft.com/office/powerpoint/2010/main" val="3662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24FE9-727E-F6A4-8CE4-5C8A96142B0B}"/>
              </a:ext>
            </a:extLst>
          </p:cNvPr>
          <p:cNvSpPr>
            <a:spLocks noGrp="1"/>
          </p:cNvSpPr>
          <p:nvPr>
            <p:ph type="title"/>
          </p:nvPr>
        </p:nvSpPr>
        <p:spPr/>
        <p:txBody>
          <a:bodyPr/>
          <a:lstStyle/>
          <a:p>
            <a:r>
              <a:rPr lang="en-US" sz="3200" dirty="0"/>
              <a:t>UWB modulation and 124.8 Mb/s data rate</a:t>
            </a:r>
          </a:p>
        </p:txBody>
      </p:sp>
      <p:sp>
        <p:nvSpPr>
          <p:cNvPr id="3" name="Text Placeholder 2">
            <a:extLst>
              <a:ext uri="{FF2B5EF4-FFF2-40B4-BE49-F238E27FC236}">
                <a16:creationId xmlns:a16="http://schemas.microsoft.com/office/drawing/2014/main" id="{61D0EE08-105C-1004-EC45-36F2BAE3D6F4}"/>
              </a:ext>
            </a:extLst>
          </p:cNvPr>
          <p:cNvSpPr>
            <a:spLocks noGrp="1"/>
          </p:cNvSpPr>
          <p:nvPr>
            <p:ph type="body" idx="1"/>
          </p:nvPr>
        </p:nvSpPr>
        <p:spPr>
          <a:xfrm>
            <a:off x="685800" y="1981199"/>
            <a:ext cx="7772400" cy="4307633"/>
          </a:xfrm>
        </p:spPr>
        <p:txBody>
          <a:bodyPr/>
          <a:lstStyle/>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r>
              <a:rPr lang="en-US" sz="2000" dirty="0">
                <a:solidFill>
                  <a:srgbClr val="000000"/>
                </a:solidFill>
                <a:latin typeface="Times New Roman"/>
              </a:rPr>
              <a:t>Two</a:t>
            </a:r>
            <a:r>
              <a:rPr kumimoji="0" lang="en-US" sz="2000" b="0" i="0" u="none" strike="noStrike" kern="0" cap="none" spc="0" normalizeH="0" baseline="0" noProof="0" dirty="0">
                <a:ln>
                  <a:noFill/>
                </a:ln>
                <a:solidFill>
                  <a:srgbClr val="000000"/>
                </a:solidFill>
                <a:effectLst/>
                <a:uLnTx/>
                <a:uFillTx/>
                <a:latin typeface="Times New Roman"/>
                <a:cs typeface="Arial"/>
                <a:sym typeface="Arial"/>
              </a:rPr>
              <a:t> bursts of pulses (BPSK) per symbol, with mean PRF=249.6 MHz @ 124.8 Mb/s</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lvl="1"/>
            <a:endParaRPr lang="en-US" sz="2000" dirty="0">
              <a:latin typeface="+mn-lt"/>
            </a:endParaRPr>
          </a:p>
          <a:p>
            <a:r>
              <a:rPr lang="en-US" sz="2400" dirty="0">
                <a:latin typeface="+mn-lt"/>
              </a:rPr>
              <a:t>Complemented with other data rates, 6ma will address communication use cases and ranging use cases. </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endParaRPr lang="en-US" dirty="0"/>
          </a:p>
        </p:txBody>
      </p:sp>
      <p:sp>
        <p:nvSpPr>
          <p:cNvPr id="4" name="Date Placeholder 3">
            <a:extLst>
              <a:ext uri="{FF2B5EF4-FFF2-40B4-BE49-F238E27FC236}">
                <a16:creationId xmlns:a16="http://schemas.microsoft.com/office/drawing/2014/main" id="{9EBA7E85-1164-E090-A2B6-C9B1BE064728}"/>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10F24EB0-D6F2-1CD2-C019-070835F8D33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BD49AFC-E184-ADA7-2E50-B4CF4BF966E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pic>
        <p:nvPicPr>
          <p:cNvPr id="7" name="Google Shape;291;p14">
            <a:extLst>
              <a:ext uri="{FF2B5EF4-FFF2-40B4-BE49-F238E27FC236}">
                <a16:creationId xmlns:a16="http://schemas.microsoft.com/office/drawing/2014/main" id="{022FB03B-A205-71DA-9B0F-784D03FED492}"/>
              </a:ext>
            </a:extLst>
          </p:cNvPr>
          <p:cNvPicPr preferRelativeResize="0"/>
          <p:nvPr/>
        </p:nvPicPr>
        <p:blipFill rotWithShape="1">
          <a:blip r:embed="rId2">
            <a:alphaModFix/>
          </a:blip>
          <a:srcRect/>
          <a:stretch/>
        </p:blipFill>
        <p:spPr>
          <a:xfrm>
            <a:off x="2060549" y="2738194"/>
            <a:ext cx="5099102" cy="2096306"/>
          </a:xfrm>
          <a:prstGeom prst="rect">
            <a:avLst/>
          </a:prstGeom>
          <a:noFill/>
          <a:ln>
            <a:noFill/>
          </a:ln>
        </p:spPr>
      </p:pic>
    </p:spTree>
    <p:extLst>
      <p:ext uri="{BB962C8B-B14F-4D97-AF65-F5344CB8AC3E}">
        <p14:creationId xmlns:p14="http://schemas.microsoft.com/office/powerpoint/2010/main" val="376410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85C1-2BE8-4A6E-DAA1-91B907EC4E13}"/>
              </a:ext>
            </a:extLst>
          </p:cNvPr>
          <p:cNvSpPr>
            <a:spLocks noGrp="1"/>
          </p:cNvSpPr>
          <p:nvPr>
            <p:ph type="title"/>
          </p:nvPr>
        </p:nvSpPr>
        <p:spPr/>
        <p:txBody>
          <a:bodyPr/>
          <a:lstStyle/>
          <a:p>
            <a:r>
              <a:rPr lang="en-US" dirty="0"/>
              <a:t>FEC harmonization</a:t>
            </a:r>
          </a:p>
        </p:txBody>
      </p:sp>
      <p:sp>
        <p:nvSpPr>
          <p:cNvPr id="3" name="Text Placeholder 2">
            <a:extLst>
              <a:ext uri="{FF2B5EF4-FFF2-40B4-BE49-F238E27FC236}">
                <a16:creationId xmlns:a16="http://schemas.microsoft.com/office/drawing/2014/main" id="{35E45693-EC65-2FCC-633D-E5E6D4185FEB}"/>
              </a:ext>
            </a:extLst>
          </p:cNvPr>
          <p:cNvSpPr>
            <a:spLocks noGrp="1"/>
          </p:cNvSpPr>
          <p:nvPr>
            <p:ph type="body" idx="1"/>
          </p:nvPr>
        </p:nvSpPr>
        <p:spPr>
          <a:xfrm>
            <a:off x="685800" y="1617306"/>
            <a:ext cx="7772400" cy="4363616"/>
          </a:xfrm>
        </p:spPr>
        <p:txBody>
          <a:bodyPr/>
          <a:lstStyle/>
          <a:p>
            <a:r>
              <a:rPr lang="en-US" sz="2400" dirty="0">
                <a:latin typeface="+mn-lt"/>
              </a:rPr>
              <a:t>4ab agreement FEC: </a:t>
            </a:r>
          </a:p>
          <a:p>
            <a:pPr lvl="1"/>
            <a:r>
              <a:rPr lang="en-US" sz="2000" dirty="0">
                <a:latin typeface="+mn-lt"/>
              </a:rPr>
              <a:t>Mode-A: PSDU data rate &gt; 7.8 Mb/s use either BCC or LDPC. </a:t>
            </a:r>
          </a:p>
          <a:p>
            <a:pPr lvl="1"/>
            <a:r>
              <a:rPr lang="en-US" sz="2000" dirty="0">
                <a:latin typeface="+mn-lt"/>
              </a:rPr>
              <a:t>Mode-B: PSDU data rate =1.95 Mb/s use BCC only and data rate &gt; 1.95 Mb/s use either BCC or LDPC. </a:t>
            </a:r>
          </a:p>
          <a:p>
            <a:pPr lvl="1"/>
            <a:r>
              <a:rPr lang="en-US" sz="2000" dirty="0">
                <a:latin typeface="+mn-lt"/>
              </a:rPr>
              <a:t>Mode-C: PSDU data rate ≥1.95 Mb/s use either BCC or LDPC.</a:t>
            </a:r>
          </a:p>
          <a:p>
            <a:r>
              <a:rPr lang="en-US" sz="2400" dirty="0">
                <a:latin typeface="+mn-lt"/>
              </a:rPr>
              <a:t>What has change is that LDPC is no longer optional </a:t>
            </a:r>
          </a:p>
          <a:p>
            <a:pPr lvl="1"/>
            <a:r>
              <a:rPr lang="en-US" sz="2000" dirty="0">
                <a:latin typeface="+mn-lt"/>
              </a:rPr>
              <a:t>An implementation can use either BCC or LDPC indicated in the PHR and set up during association with a receiver. </a:t>
            </a:r>
          </a:p>
          <a:p>
            <a:pPr lvl="1"/>
            <a:r>
              <a:rPr lang="en-US" sz="2000" dirty="0">
                <a:latin typeface="+mn-lt"/>
              </a:rPr>
              <a:t>Mode-B uses only BCC.</a:t>
            </a:r>
          </a:p>
          <a:p>
            <a:r>
              <a:rPr lang="en-US" sz="2400" dirty="0">
                <a:latin typeface="+mn-lt"/>
              </a:rPr>
              <a:t>For 6ma, the proposal is to use BCC and LDPC (same as 4ab) for certain coexistence environment classes. </a:t>
            </a:r>
          </a:p>
        </p:txBody>
      </p:sp>
      <p:sp>
        <p:nvSpPr>
          <p:cNvPr id="4" name="Date Placeholder 3">
            <a:extLst>
              <a:ext uri="{FF2B5EF4-FFF2-40B4-BE49-F238E27FC236}">
                <a16:creationId xmlns:a16="http://schemas.microsoft.com/office/drawing/2014/main" id="{CFA0F611-2675-6AAF-D174-6535E817B95B}"/>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D55D3721-D04E-6958-C3B3-240F3E20210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7520B42-E0EF-8C2B-BD97-F108E61B2D2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422509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C8D03-38B1-8402-8C2E-024B2B35ED90}"/>
              </a:ext>
            </a:extLst>
          </p:cNvPr>
          <p:cNvSpPr>
            <a:spLocks noGrp="1"/>
          </p:cNvSpPr>
          <p:nvPr>
            <p:ph type="title"/>
          </p:nvPr>
        </p:nvSpPr>
        <p:spPr/>
        <p:txBody>
          <a:bodyPr/>
          <a:lstStyle/>
          <a:p>
            <a:r>
              <a:rPr lang="en-US" dirty="0"/>
              <a:t>FEC harmonization for HARQ</a:t>
            </a:r>
          </a:p>
        </p:txBody>
      </p:sp>
      <p:sp>
        <p:nvSpPr>
          <p:cNvPr id="3" name="Text Placeholder 2">
            <a:extLst>
              <a:ext uri="{FF2B5EF4-FFF2-40B4-BE49-F238E27FC236}">
                <a16:creationId xmlns:a16="http://schemas.microsoft.com/office/drawing/2014/main" id="{F54739BD-F27D-8745-C6F4-33BB572AF05B}"/>
              </a:ext>
            </a:extLst>
          </p:cNvPr>
          <p:cNvSpPr>
            <a:spLocks noGrp="1"/>
          </p:cNvSpPr>
          <p:nvPr>
            <p:ph type="body" idx="1"/>
          </p:nvPr>
        </p:nvSpPr>
        <p:spPr>
          <a:xfrm>
            <a:off x="685800" y="1604865"/>
            <a:ext cx="7772400" cy="4491135"/>
          </a:xfrm>
        </p:spPr>
        <p:txBody>
          <a:bodyPr/>
          <a:lstStyle/>
          <a:p>
            <a:r>
              <a:rPr lang="en-US" sz="2400" dirty="0">
                <a:latin typeface="+mn-lt"/>
              </a:rPr>
              <a:t>Compatibility with 4ab FEC, the HARQ </a:t>
            </a:r>
            <a:r>
              <a:rPr lang="en-US" sz="2000" dirty="0">
                <a:latin typeface="+mn-lt"/>
              </a:rPr>
              <a:t>should </a:t>
            </a:r>
            <a:r>
              <a:rPr lang="en-US" sz="2400" dirty="0">
                <a:latin typeface="+mn-lt"/>
              </a:rPr>
              <a:t>be compatible with BCC of rate ½ and </a:t>
            </a:r>
            <a:r>
              <a:rPr lang="en-US" sz="2400" i="1" dirty="0">
                <a:latin typeface="+mn-lt"/>
              </a:rPr>
              <a:t>K</a:t>
            </a:r>
            <a:r>
              <a:rPr lang="en-US" sz="2400" dirty="0">
                <a:latin typeface="+mn-lt"/>
              </a:rPr>
              <a:t>=7.</a:t>
            </a:r>
          </a:p>
          <a:p>
            <a:pPr lvl="1"/>
            <a:r>
              <a:rPr lang="en-US" sz="2000" dirty="0">
                <a:latin typeface="+mn-lt"/>
              </a:rPr>
              <a:t>Chip makers do not have to change the radio front-end.</a:t>
            </a:r>
          </a:p>
          <a:p>
            <a:pPr lvl="1"/>
            <a:r>
              <a:rPr lang="en-US" sz="2000" dirty="0">
                <a:effectLst/>
                <a:latin typeface="+mn-lt"/>
                <a:ea typeface="Times New Roman" panose="02020603050405020304" pitchFamily="18" charset="0"/>
              </a:rPr>
              <a:t>There may be </a:t>
            </a:r>
            <a:r>
              <a:rPr lang="en-US" sz="2000" dirty="0">
                <a:latin typeface="+mn-lt"/>
                <a:ea typeface="Times New Roman" panose="02020603050405020304" pitchFamily="18" charset="0"/>
              </a:rPr>
              <a:t>other</a:t>
            </a:r>
            <a:r>
              <a:rPr lang="en-US" sz="2000" dirty="0">
                <a:effectLst/>
                <a:latin typeface="+mn-lt"/>
                <a:ea typeface="Times New Roman" panose="02020603050405020304" pitchFamily="18" charset="0"/>
              </a:rPr>
              <a:t> optional modes of operation: different coding rates and constrained lengths, like the ones proposed by Kento.  </a:t>
            </a:r>
            <a:endParaRPr lang="en-US" sz="1600" dirty="0">
              <a:effectLst/>
              <a:latin typeface="+mn-lt"/>
              <a:ea typeface="Times New Roman" panose="02020603050405020304" pitchFamily="18" charset="0"/>
            </a:endParaRPr>
          </a:p>
          <a:p>
            <a:pPr marL="25400" indent="0">
              <a:buNone/>
            </a:pPr>
            <a:endParaRPr lang="en-US" sz="2400" dirty="0">
              <a:latin typeface="+mn-lt"/>
            </a:endParaRPr>
          </a:p>
        </p:txBody>
      </p:sp>
      <p:sp>
        <p:nvSpPr>
          <p:cNvPr id="4" name="Date Placeholder 3">
            <a:extLst>
              <a:ext uri="{FF2B5EF4-FFF2-40B4-BE49-F238E27FC236}">
                <a16:creationId xmlns:a16="http://schemas.microsoft.com/office/drawing/2014/main" id="{0FF39769-091A-7F87-0638-901F991D2C8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732CACA2-48CB-D4E5-59FE-77FF747B866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4493C06-4007-7E6B-8D19-0F0221D0293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979973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CAF22-E65C-B923-73D9-E417FA728DCC}"/>
              </a:ext>
            </a:extLst>
          </p:cNvPr>
          <p:cNvSpPr>
            <a:spLocks noGrp="1"/>
          </p:cNvSpPr>
          <p:nvPr>
            <p:ph type="title"/>
          </p:nvPr>
        </p:nvSpPr>
        <p:spPr/>
        <p:txBody>
          <a:bodyPr/>
          <a:lstStyle/>
          <a:p>
            <a:r>
              <a:rPr lang="en-US" dirty="0"/>
              <a:t>Preamble sequences</a:t>
            </a:r>
          </a:p>
        </p:txBody>
      </p:sp>
      <p:sp>
        <p:nvSpPr>
          <p:cNvPr id="3" name="Text Placeholder 2">
            <a:extLst>
              <a:ext uri="{FF2B5EF4-FFF2-40B4-BE49-F238E27FC236}">
                <a16:creationId xmlns:a16="http://schemas.microsoft.com/office/drawing/2014/main" id="{11C79AB6-8CF3-593A-35C5-D92134B054ED}"/>
              </a:ext>
            </a:extLst>
          </p:cNvPr>
          <p:cNvSpPr>
            <a:spLocks noGrp="1"/>
          </p:cNvSpPr>
          <p:nvPr>
            <p:ph type="body" idx="1"/>
          </p:nvPr>
        </p:nvSpPr>
        <p:spPr/>
        <p:txBody>
          <a:bodyPr/>
          <a:lstStyle/>
          <a:p>
            <a:r>
              <a:rPr lang="en-US" sz="2400" dirty="0">
                <a:latin typeface="+mn-lt"/>
              </a:rPr>
              <a:t>Especially important for awareness of 4ab transmissions</a:t>
            </a:r>
          </a:p>
          <a:p>
            <a:r>
              <a:rPr lang="en-US" sz="2400" dirty="0">
                <a:latin typeface="+mn-lt"/>
              </a:rPr>
              <a:t>15.6-2012 use Kasami sequences</a:t>
            </a:r>
          </a:p>
          <a:p>
            <a:pPr lvl="1"/>
            <a:r>
              <a:rPr lang="en-US" sz="2000" dirty="0">
                <a:latin typeface="+mn-lt"/>
              </a:rPr>
              <a:t>Agreement in 4ab is Ipatov 91 (communications)</a:t>
            </a:r>
          </a:p>
          <a:p>
            <a:pPr lvl="1"/>
            <a:r>
              <a:rPr lang="en-US" sz="2000" dirty="0">
                <a:latin typeface="+mn-lt"/>
              </a:rPr>
              <a:t>We need a comparison between Kasami vs Ipatov.</a:t>
            </a:r>
          </a:p>
          <a:p>
            <a:pPr lvl="1"/>
            <a:r>
              <a:rPr lang="en-US" sz="2000" dirty="0">
                <a:latin typeface="+mn-lt"/>
              </a:rPr>
              <a:t>SYN length (Preamble Symbol Repetition).</a:t>
            </a:r>
          </a:p>
          <a:p>
            <a:pPr lvl="1"/>
            <a:r>
              <a:rPr lang="en-US" sz="2000" dirty="0">
                <a:latin typeface="+mn-lt"/>
              </a:rPr>
              <a:t>This would cover CCA too. </a:t>
            </a:r>
          </a:p>
          <a:p>
            <a:pPr lvl="1"/>
            <a:r>
              <a:rPr lang="en-US" sz="2000" dirty="0">
                <a:latin typeface="+mn-lt"/>
              </a:rPr>
              <a:t>Ben suggested to form subgroups to address issues like this.</a:t>
            </a:r>
          </a:p>
          <a:p>
            <a:pPr marL="508000" lvl="1" indent="0">
              <a:buNone/>
            </a:pPr>
            <a:r>
              <a:rPr lang="en-US" sz="2000" dirty="0">
                <a:latin typeface="+mn-lt"/>
              </a:rPr>
              <a:t> </a:t>
            </a:r>
            <a:endParaRPr lang="en-US" sz="2400" dirty="0">
              <a:latin typeface="+mn-lt"/>
            </a:endParaRPr>
          </a:p>
        </p:txBody>
      </p:sp>
      <p:sp>
        <p:nvSpPr>
          <p:cNvPr id="4" name="Date Placeholder 3">
            <a:extLst>
              <a:ext uri="{FF2B5EF4-FFF2-40B4-BE49-F238E27FC236}">
                <a16:creationId xmlns:a16="http://schemas.microsoft.com/office/drawing/2014/main" id="{3CA21CC1-7541-43D8-EC04-F541AEF56F0B}"/>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36BF4B7-BC2D-089F-59B1-1CFEC82EC05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9906AC05-3C87-94EB-2B5F-0C6141CAA31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3229510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24E83-823F-421D-8E03-2ED4CF6BE576}"/>
              </a:ext>
            </a:extLst>
          </p:cNvPr>
          <p:cNvSpPr>
            <a:spLocks noGrp="1"/>
          </p:cNvSpPr>
          <p:nvPr>
            <p:ph type="title"/>
          </p:nvPr>
        </p:nvSpPr>
        <p:spPr>
          <a:xfrm>
            <a:off x="685800" y="593725"/>
            <a:ext cx="7772400" cy="1066800"/>
          </a:xfrm>
        </p:spPr>
        <p:txBody>
          <a:bodyPr/>
          <a:lstStyle/>
          <a:p>
            <a:r>
              <a:rPr lang="en-US" sz="3200" dirty="0"/>
              <a:t>Discussion</a:t>
            </a:r>
          </a:p>
        </p:txBody>
      </p:sp>
      <p:sp>
        <p:nvSpPr>
          <p:cNvPr id="3" name="Text Placeholder 2">
            <a:extLst>
              <a:ext uri="{FF2B5EF4-FFF2-40B4-BE49-F238E27FC236}">
                <a16:creationId xmlns:a16="http://schemas.microsoft.com/office/drawing/2014/main" id="{281E1DD2-4FD2-481B-BE07-B30AFE978100}"/>
              </a:ext>
            </a:extLst>
          </p:cNvPr>
          <p:cNvSpPr>
            <a:spLocks noGrp="1"/>
          </p:cNvSpPr>
          <p:nvPr>
            <p:ph type="body" idx="1"/>
          </p:nvPr>
        </p:nvSpPr>
        <p:spPr>
          <a:xfrm>
            <a:off x="723900" y="1660525"/>
            <a:ext cx="7772400" cy="4114800"/>
          </a:xfrm>
        </p:spPr>
        <p:txBody>
          <a:bodyPr/>
          <a:lstStyle/>
          <a:p>
            <a:r>
              <a:rPr lang="en-US" sz="2400" dirty="0">
                <a:latin typeface="+mn-lt"/>
              </a:rPr>
              <a:t>It is evident that the 6ma revision for the UWB PHY  generates a new, modern UWB PHY.</a:t>
            </a:r>
          </a:p>
          <a:p>
            <a:r>
              <a:rPr lang="en-US" sz="2400" dirty="0">
                <a:latin typeface="+mn-lt"/>
              </a:rPr>
              <a:t>The question is what to do with the 2012-UWB PHY?</a:t>
            </a:r>
          </a:p>
          <a:p>
            <a:pPr lvl="1"/>
            <a:endParaRPr lang="en-US" sz="20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pPr lvl="1"/>
            <a:r>
              <a:rPr lang="en-US" sz="2000" dirty="0">
                <a:latin typeface="+mn-lt"/>
              </a:rPr>
              <a:t>Option 1: Keep UWB PHY 2012 for legacy, add a new clause for HRP UWB PHY</a:t>
            </a:r>
          </a:p>
          <a:p>
            <a:pPr lvl="1"/>
            <a:r>
              <a:rPr lang="en-US" sz="2000" dirty="0">
                <a:latin typeface="+mn-lt"/>
              </a:rPr>
              <a:t>Option 2: Replace the UWB PHY 2012 mechanisms above by the agreed 15.6ma </a:t>
            </a:r>
            <a:r>
              <a:rPr lang="en-US" sz="2000">
                <a:latin typeface="+mn-lt"/>
              </a:rPr>
              <a:t>mechanisms above. </a:t>
            </a:r>
            <a:endParaRPr lang="en-US" sz="2000" dirty="0">
              <a:latin typeface="+mn-lt"/>
            </a:endParaRPr>
          </a:p>
        </p:txBody>
      </p:sp>
      <p:sp>
        <p:nvSpPr>
          <p:cNvPr id="4" name="Date Placeholder 3">
            <a:extLst>
              <a:ext uri="{FF2B5EF4-FFF2-40B4-BE49-F238E27FC236}">
                <a16:creationId xmlns:a16="http://schemas.microsoft.com/office/drawing/2014/main" id="{D1787A6E-E002-477F-BF04-2BF497D1B993}"/>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84B4D7B4-5332-457D-9FDF-F071A4BC4DB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F4F11C3-6FB9-4FF7-B10E-1918988E37F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graphicFrame>
        <p:nvGraphicFramePr>
          <p:cNvPr id="9" name="Table 8">
            <a:extLst>
              <a:ext uri="{FF2B5EF4-FFF2-40B4-BE49-F238E27FC236}">
                <a16:creationId xmlns:a16="http://schemas.microsoft.com/office/drawing/2014/main" id="{27D32A80-48EA-4499-BB36-6BC62B4B0B9F}"/>
              </a:ext>
            </a:extLst>
          </p:cNvPr>
          <p:cNvGraphicFramePr>
            <a:graphicFrameLocks noGrp="1"/>
          </p:cNvGraphicFramePr>
          <p:nvPr>
            <p:extLst>
              <p:ext uri="{D42A27DB-BD31-4B8C-83A1-F6EECF244321}">
                <p14:modId xmlns:p14="http://schemas.microsoft.com/office/powerpoint/2010/main" val="1498982745"/>
              </p:ext>
            </p:extLst>
          </p:nvPr>
        </p:nvGraphicFramePr>
        <p:xfrm>
          <a:off x="1660187" y="3561776"/>
          <a:ext cx="5521030" cy="1167585"/>
        </p:xfrm>
        <a:graphic>
          <a:graphicData uri="http://schemas.openxmlformats.org/drawingml/2006/table">
            <a:tbl>
              <a:tblPr firstRow="1" firstCol="1" bandRow="1"/>
              <a:tblGrid>
                <a:gridCol w="1330207">
                  <a:extLst>
                    <a:ext uri="{9D8B030D-6E8A-4147-A177-3AD203B41FA5}">
                      <a16:colId xmlns:a16="http://schemas.microsoft.com/office/drawing/2014/main" val="149628252"/>
                    </a:ext>
                  </a:extLst>
                </a:gridCol>
                <a:gridCol w="1730763">
                  <a:extLst>
                    <a:ext uri="{9D8B030D-6E8A-4147-A177-3AD203B41FA5}">
                      <a16:colId xmlns:a16="http://schemas.microsoft.com/office/drawing/2014/main" val="112932906"/>
                    </a:ext>
                  </a:extLst>
                </a:gridCol>
                <a:gridCol w="2460060">
                  <a:extLst>
                    <a:ext uri="{9D8B030D-6E8A-4147-A177-3AD203B41FA5}">
                      <a16:colId xmlns:a16="http://schemas.microsoft.com/office/drawing/2014/main" val="542444592"/>
                    </a:ext>
                  </a:extLst>
                </a:gridCol>
              </a:tblGrid>
              <a:tr h="245633">
                <a:tc>
                  <a:txBody>
                    <a:bodyPr/>
                    <a:lstStyle/>
                    <a:p>
                      <a:pPr algn="ctr">
                        <a:lnSpc>
                          <a:spcPct val="107000"/>
                        </a:lnSpc>
                        <a:spcAft>
                          <a:spcPts val="80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15.6ma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2808098"/>
                  </a:ext>
                </a:extLst>
              </a:tr>
              <a:tr h="252268">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Modulation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Group PPM, DBPSK, DQPSK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BPSK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701706"/>
                  </a:ext>
                </a:extLst>
              </a:tr>
              <a:tr h="223228">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FEC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BCH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BCC, LDPC, Shorten 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9730982"/>
                  </a:ext>
                </a:extLst>
              </a:tr>
              <a:tr h="223228">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HARQ</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Type II (BCH)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Decomposable CC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8320306"/>
                  </a:ext>
                </a:extLst>
              </a:tr>
              <a:tr h="223228">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Preamble Sequences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000">
                          <a:effectLst/>
                          <a:latin typeface="Times New Roman" panose="02020603050405020304" pitchFamily="18" charset="0"/>
                          <a:ea typeface="Calibri" panose="020F0502020204030204" pitchFamily="34" charset="0"/>
                          <a:cs typeface="Times New Roman" panose="02020603050405020304" pitchFamily="18" charset="0"/>
                        </a:rPr>
                        <a:t>Kasami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Ipatov 91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398526"/>
                  </a:ext>
                </a:extLst>
              </a:tr>
            </a:tbl>
          </a:graphicData>
        </a:graphic>
      </p:graphicFrame>
    </p:spTree>
    <p:extLst>
      <p:ext uri="{BB962C8B-B14F-4D97-AF65-F5344CB8AC3E}">
        <p14:creationId xmlns:p14="http://schemas.microsoft.com/office/powerpoint/2010/main" val="301834815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6400</TotalTime>
  <Words>773</Words>
  <Application>Microsoft Office PowerPoint</Application>
  <PresentationFormat>On-screen Show (4:3)</PresentationFormat>
  <Paragraphs>108</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Default Design</vt:lpstr>
      <vt:lpstr>PowerPoint Presentation</vt:lpstr>
      <vt:lpstr> UWB modulation and 64.2 Mb/s data rate</vt:lpstr>
      <vt:lpstr>UWB modulation and 124.8 Mb/s data rate</vt:lpstr>
      <vt:lpstr>FEC harmonization</vt:lpstr>
      <vt:lpstr>FEC harmonization for HARQ</vt:lpstr>
      <vt:lpstr>Preamble sequences</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321</cp:revision>
  <dcterms:modified xsi:type="dcterms:W3CDTF">2023-07-12T00:10:17Z</dcterms:modified>
</cp:coreProperties>
</file>