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7"/>
  </p:notesMasterIdLst>
  <p:sldIdLst>
    <p:sldId id="256" r:id="rId2"/>
    <p:sldId id="321" r:id="rId3"/>
    <p:sldId id="323" r:id="rId4"/>
    <p:sldId id="324" r:id="rId5"/>
    <p:sldId id="320" r:id="rId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98" d="100"/>
          <a:sy n="98" d="100"/>
        </p:scale>
        <p:origin x="144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P802.15-22-0611-04-6ma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Overview of FEC proposals for 15.6ma</a:t>
            </a: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dirty="0">
                <a:solidFill>
                  <a:schemeClr val="dk2"/>
                </a:solidFill>
                <a:latin typeface="Times New Roman"/>
                <a:ea typeface="Times New Roman"/>
                <a:cs typeface="Times New Roman"/>
                <a:sym typeface="Times New Roman"/>
              </a:rPr>
              <a:t>Technical contributions.</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AC4B5-BEBC-39D4-3BBA-AB42E03DC010}"/>
              </a:ext>
            </a:extLst>
          </p:cNvPr>
          <p:cNvSpPr>
            <a:spLocks noGrp="1"/>
          </p:cNvSpPr>
          <p:nvPr>
            <p:ph type="title"/>
          </p:nvPr>
        </p:nvSpPr>
        <p:spPr/>
        <p:txBody>
          <a:bodyPr/>
          <a:lstStyle/>
          <a:p>
            <a:r>
              <a:rPr lang="en-US" dirty="0"/>
              <a:t>FEC harmonization </a:t>
            </a:r>
          </a:p>
        </p:txBody>
      </p:sp>
      <p:sp>
        <p:nvSpPr>
          <p:cNvPr id="3" name="Text Placeholder 2">
            <a:extLst>
              <a:ext uri="{FF2B5EF4-FFF2-40B4-BE49-F238E27FC236}">
                <a16:creationId xmlns:a16="http://schemas.microsoft.com/office/drawing/2014/main" id="{069A96C9-6A03-9BE8-C391-83A4F3A55415}"/>
              </a:ext>
            </a:extLst>
          </p:cNvPr>
          <p:cNvSpPr>
            <a:spLocks noGrp="1"/>
          </p:cNvSpPr>
          <p:nvPr>
            <p:ph type="body" idx="1"/>
          </p:nvPr>
        </p:nvSpPr>
        <p:spPr/>
        <p:txBody>
          <a:bodyPr/>
          <a:lstStyle/>
          <a:p>
            <a:r>
              <a:rPr lang="en-US" sz="2400" dirty="0">
                <a:latin typeface="+mn-lt"/>
              </a:rPr>
              <a:t>The proposal for FEC depends on the coexistence operation of 6ma BANs according to 15-23-0101-02.</a:t>
            </a:r>
          </a:p>
          <a:p>
            <a:endParaRPr lang="en-US" sz="2400" dirty="0">
              <a:latin typeface="+mn-lt"/>
            </a:endParaRPr>
          </a:p>
          <a:p>
            <a:endParaRPr lang="en-US" sz="2400" dirty="0">
              <a:latin typeface="+mn-lt"/>
            </a:endParaRPr>
          </a:p>
          <a:p>
            <a:endParaRPr lang="en-US" dirty="0"/>
          </a:p>
        </p:txBody>
      </p:sp>
      <p:sp>
        <p:nvSpPr>
          <p:cNvPr id="4" name="Date Placeholder 3">
            <a:extLst>
              <a:ext uri="{FF2B5EF4-FFF2-40B4-BE49-F238E27FC236}">
                <a16:creationId xmlns:a16="http://schemas.microsoft.com/office/drawing/2014/main" id="{95FF21A4-91F1-C756-5996-7059F314849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E06BB894-D8E0-8150-DD11-54993E81A8D0}"/>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AD83F3C4-525A-4A6E-A442-90C9FDCECF7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graphicFrame>
        <p:nvGraphicFramePr>
          <p:cNvPr id="9" name="Table 8">
            <a:extLst>
              <a:ext uri="{FF2B5EF4-FFF2-40B4-BE49-F238E27FC236}">
                <a16:creationId xmlns:a16="http://schemas.microsoft.com/office/drawing/2014/main" id="{B2F520DE-6EC0-13DB-D87E-3B43F41D2502}"/>
              </a:ext>
            </a:extLst>
          </p:cNvPr>
          <p:cNvGraphicFramePr>
            <a:graphicFrameLocks noGrp="1"/>
          </p:cNvGraphicFramePr>
          <p:nvPr>
            <p:extLst>
              <p:ext uri="{D42A27DB-BD31-4B8C-83A1-F6EECF244321}">
                <p14:modId xmlns:p14="http://schemas.microsoft.com/office/powerpoint/2010/main" val="1863342752"/>
              </p:ext>
            </p:extLst>
          </p:nvPr>
        </p:nvGraphicFramePr>
        <p:xfrm>
          <a:off x="1262856" y="3321724"/>
          <a:ext cx="6618287" cy="2266278"/>
        </p:xfrm>
        <a:graphic>
          <a:graphicData uri="http://schemas.openxmlformats.org/drawingml/2006/table">
            <a:tbl>
              <a:tblPr firstRow="1" firstCol="1" bandRow="1"/>
              <a:tblGrid>
                <a:gridCol w="1322318">
                  <a:extLst>
                    <a:ext uri="{9D8B030D-6E8A-4147-A177-3AD203B41FA5}">
                      <a16:colId xmlns:a16="http://schemas.microsoft.com/office/drawing/2014/main" val="1490006773"/>
                    </a:ext>
                  </a:extLst>
                </a:gridCol>
                <a:gridCol w="5295969">
                  <a:extLst>
                    <a:ext uri="{9D8B030D-6E8A-4147-A177-3AD203B41FA5}">
                      <a16:colId xmlns:a16="http://schemas.microsoft.com/office/drawing/2014/main" val="2860158351"/>
                    </a:ext>
                  </a:extLst>
                </a:gridCol>
              </a:tblGrid>
              <a:tr h="378869">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Coexistence  environment class</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Environment</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9751328"/>
                  </a:ext>
                </a:extLst>
              </a:tr>
              <a:tr h="207511">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6ma BAN only</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219582"/>
                  </a:ext>
                </a:extLst>
              </a:tr>
              <a:tr h="207511">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6ma BANs 1a</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214107"/>
                  </a:ext>
                </a:extLst>
              </a:tr>
              <a:tr h="207511">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15.6 &amp; 6ma BANs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5230715"/>
                  </a:ext>
                </a:extLst>
              </a:tr>
              <a:tr h="207511">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3 </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6ma BANs &amp; non-UWB systems (Wi-Fi &amp; Unlicensed 3GPP)</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41868488"/>
                  </a:ext>
                </a:extLst>
              </a:tr>
              <a:tr h="207511">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Multiple 6ma BANs &amp; 802.15 UWB systems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4214853"/>
                  </a:ext>
                </a:extLst>
              </a:tr>
              <a:tr h="207511">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Multiple 6ma BANs, non-802.15 UWB systems (ETSI UWB systems)</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41350323"/>
                  </a:ext>
                </a:extLst>
              </a:tr>
              <a:tr h="207511">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Multiple 6ma BANs &amp;  802.15 UWB &amp; non-802.15 UWB systems (ETSI UWB)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3517860"/>
                  </a:ext>
                </a:extLst>
              </a:tr>
              <a:tr h="434832">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Multiple 6ma BANs &amp; non-UWB systems (Wi-Fi &amp; Unlicensed 3GPP) &amp; 802.15 UWB &amp; non-802.15 UWB systems (ETSI UWB)</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2966560"/>
                  </a:ext>
                </a:extLst>
              </a:tr>
            </a:tbl>
          </a:graphicData>
        </a:graphic>
      </p:graphicFrame>
    </p:spTree>
    <p:extLst>
      <p:ext uri="{BB962C8B-B14F-4D97-AF65-F5344CB8AC3E}">
        <p14:creationId xmlns:p14="http://schemas.microsoft.com/office/powerpoint/2010/main" val="292571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A2D118-41D4-170F-1F38-009566E64E9A}"/>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C8345D40-9BC1-2434-BCAE-754F1B59AA2C}"/>
              </a:ext>
            </a:extLst>
          </p:cNvPr>
          <p:cNvSpPr>
            <a:spLocks noGrp="1"/>
          </p:cNvSpPr>
          <p:nvPr>
            <p:ph type="body" idx="1"/>
          </p:nvPr>
        </p:nvSpPr>
        <p:spPr/>
        <p:txBody>
          <a:bodyPr/>
          <a:lstStyle/>
          <a:p>
            <a:pPr indent="-406400">
              <a:spcBef>
                <a:spcPts val="560"/>
              </a:spcBef>
              <a:buClr>
                <a:srgbClr val="000000"/>
              </a:buClr>
              <a:buSzPts val="2800"/>
              <a:buFont typeface="Arial"/>
              <a:buChar char="–"/>
              <a:defRPr/>
            </a:pPr>
            <a:r>
              <a:rPr lang="en-US" sz="2200" dirty="0">
                <a:solidFill>
                  <a:srgbClr val="000000"/>
                </a:solidFill>
                <a:latin typeface="Times New Roman"/>
              </a:rPr>
              <a:t>Proposal to </a:t>
            </a:r>
            <a:r>
              <a:rPr kumimoji="0" lang="en-US" sz="2200" b="0" i="0" u="none" strike="noStrike" kern="0" cap="none" spc="0" normalizeH="0" baseline="0" noProof="0" dirty="0">
                <a:ln>
                  <a:noFill/>
                </a:ln>
                <a:solidFill>
                  <a:srgbClr val="000000"/>
                </a:solidFill>
                <a:effectLst/>
                <a:uLnTx/>
                <a:uFillTx/>
                <a:latin typeface="Times New Roman"/>
                <a:cs typeface="Arial"/>
                <a:sym typeface="Arial"/>
              </a:rPr>
              <a:t>use of BCC and LDPC for coexistence environment class 0.</a:t>
            </a:r>
          </a:p>
          <a:p>
            <a:pPr lvl="1">
              <a:buClr>
                <a:srgbClr val="000000"/>
              </a:buClr>
              <a:defRPr/>
            </a:pPr>
            <a:r>
              <a:rPr lang="en-US" sz="1800" dirty="0">
                <a:solidFill>
                  <a:srgbClr val="000000"/>
                </a:solidFill>
                <a:latin typeface="Times New Roman"/>
              </a:rPr>
              <a:t>Chip makers can implement the same front-end for 4ab and 6ma</a:t>
            </a:r>
            <a:endParaRPr kumimoji="0" lang="en-US" sz="1800" b="0" i="0" u="none" strike="noStrike" kern="0" cap="none" spc="0" normalizeH="0" baseline="0" noProof="0" dirty="0">
              <a:ln>
                <a:noFill/>
              </a:ln>
              <a:solidFill>
                <a:srgbClr val="000000"/>
              </a:solidFill>
              <a:effectLst/>
              <a:uLnTx/>
              <a:uFillTx/>
              <a:latin typeface="Times New Roman"/>
              <a:cs typeface="Arial"/>
              <a:sym typeface="Arial"/>
            </a:endParaRPr>
          </a:p>
          <a:p>
            <a:pPr indent="-406400">
              <a:spcBef>
                <a:spcPts val="560"/>
              </a:spcBef>
              <a:buClr>
                <a:srgbClr val="000000"/>
              </a:buClr>
              <a:buSzPts val="2800"/>
              <a:buFont typeface="Arial"/>
              <a:buChar char="–"/>
              <a:defRPr/>
            </a:pPr>
            <a:r>
              <a:rPr kumimoji="0" lang="en-US" sz="2200" b="0" i="0" u="none" strike="noStrike" kern="0" cap="none" spc="0" normalizeH="0" baseline="0" noProof="0" dirty="0">
                <a:ln>
                  <a:noFill/>
                </a:ln>
                <a:solidFill>
                  <a:srgbClr val="000000"/>
                </a:solidFill>
                <a:effectLst/>
                <a:uLnTx/>
                <a:uFillTx/>
                <a:latin typeface="Times New Roman"/>
                <a:cs typeface="Arial"/>
                <a:sym typeface="Arial"/>
              </a:rPr>
              <a:t>For other coexistence environment classes, the PHY may add a concatenated external FEC: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kumimoji="0" lang="en-US" sz="1800" b="0" i="0" u="none" strike="noStrike" kern="0" cap="none" spc="0" normalizeH="0" baseline="0" noProof="0" dirty="0">
                <a:ln>
                  <a:noFill/>
                </a:ln>
                <a:solidFill>
                  <a:srgbClr val="000000"/>
                </a:solidFill>
                <a:effectLst/>
                <a:uLnTx/>
                <a:uFillTx/>
                <a:latin typeface="Times New Roman"/>
                <a:cs typeface="Arial"/>
                <a:sym typeface="Arial"/>
              </a:rPr>
              <a:t>Outer encoder: </a:t>
            </a:r>
            <a:r>
              <a:rPr kumimoji="0" lang="en-US" sz="1800" b="0" i="1" u="none" strike="noStrike" kern="0" cap="none" spc="0" normalizeH="0" baseline="0" noProof="0" dirty="0">
                <a:ln>
                  <a:noFill/>
                </a:ln>
                <a:solidFill>
                  <a:srgbClr val="000000"/>
                </a:solidFill>
                <a:effectLst/>
                <a:uLnTx/>
                <a:uFillTx/>
                <a:latin typeface="Times New Roman"/>
                <a:cs typeface="Arial"/>
                <a:sym typeface="Arial"/>
              </a:rPr>
              <a:t>shorten RS </a:t>
            </a:r>
            <a:r>
              <a:rPr kumimoji="0" lang="en-US" sz="1800" b="0" i="0" u="none" strike="noStrike" kern="0" cap="none" spc="0" normalizeH="0" baseline="0" noProof="0" dirty="0">
                <a:ln>
                  <a:noFill/>
                </a:ln>
                <a:solidFill>
                  <a:srgbClr val="000000"/>
                </a:solidFill>
                <a:effectLst/>
                <a:uLnTx/>
                <a:uFillTx/>
                <a:latin typeface="Times New Roman"/>
                <a:cs typeface="Arial"/>
                <a:sym typeface="Arial"/>
              </a:rPr>
              <a:t>and inner encoder </a:t>
            </a:r>
            <a:r>
              <a:rPr kumimoji="0" lang="en-US" sz="1800" b="0" i="1" u="none" strike="noStrike" kern="0" cap="none" spc="0" normalizeH="0" baseline="0" noProof="0" dirty="0">
                <a:ln>
                  <a:noFill/>
                </a:ln>
                <a:solidFill>
                  <a:srgbClr val="000000"/>
                </a:solidFill>
                <a:effectLst/>
                <a:uLnTx/>
                <a:uFillTx/>
                <a:latin typeface="Times New Roman"/>
                <a:cs typeface="Arial"/>
                <a:sym typeface="Arial"/>
              </a:rPr>
              <a:t>BCC; LDPC</a:t>
            </a:r>
          </a:p>
          <a:p>
            <a:pPr indent="-406400">
              <a:spcBef>
                <a:spcPts val="560"/>
              </a:spcBef>
              <a:buClr>
                <a:srgbClr val="000000"/>
              </a:buClr>
              <a:buSzPts val="2800"/>
              <a:buFont typeface="Arial"/>
              <a:buChar char="–"/>
              <a:defRPr/>
            </a:pPr>
            <a:r>
              <a:rPr kumimoji="0" lang="en-US" sz="2200" b="0" i="0" u="none" strike="noStrike" kern="0" cap="none" spc="0" normalizeH="0" baseline="0" noProof="0" dirty="0">
                <a:ln>
                  <a:noFill/>
                </a:ln>
                <a:solidFill>
                  <a:srgbClr val="000000"/>
                </a:solidFill>
                <a:effectLst/>
                <a:uLnTx/>
                <a:uFillTx/>
                <a:latin typeface="Times New Roman"/>
                <a:cs typeface="Arial"/>
                <a:sym typeface="Arial"/>
              </a:rPr>
              <a:t>For coexistence environment classes with the highest levels of interference, the PHY may use a HARQ </a:t>
            </a:r>
          </a:p>
          <a:p>
            <a:pPr lvl="1">
              <a:buClr>
                <a:srgbClr val="000000"/>
              </a:buClr>
              <a:defRPr/>
            </a:pPr>
            <a:r>
              <a:rPr lang="en-US" sz="1800" dirty="0">
                <a:solidFill>
                  <a:srgbClr val="000000"/>
                </a:solidFill>
                <a:latin typeface="Times New Roman"/>
              </a:rPr>
              <a:t>D</a:t>
            </a:r>
            <a:r>
              <a:rPr kumimoji="0" lang="en-US" sz="1800" b="0" i="0" u="none" strike="noStrike" kern="0" cap="none" spc="0" normalizeH="0" baseline="0" noProof="0" dirty="0" err="1">
                <a:ln>
                  <a:noFill/>
                </a:ln>
                <a:solidFill>
                  <a:srgbClr val="000000"/>
                </a:solidFill>
                <a:effectLst/>
                <a:uLnTx/>
                <a:uFillTx/>
                <a:latin typeface="Times New Roman"/>
                <a:cs typeface="Arial"/>
                <a:sym typeface="Arial"/>
              </a:rPr>
              <a:t>ecomposable</a:t>
            </a:r>
            <a:r>
              <a:rPr kumimoji="0" lang="en-US" sz="1800" b="0" i="0" u="none" strike="noStrike" kern="0" cap="none" spc="0" normalizeH="0" baseline="0" noProof="0" dirty="0">
                <a:ln>
                  <a:noFill/>
                </a:ln>
                <a:solidFill>
                  <a:srgbClr val="000000"/>
                </a:solidFill>
                <a:effectLst/>
                <a:uLnTx/>
                <a:uFillTx/>
                <a:latin typeface="Times New Roman"/>
                <a:cs typeface="Arial"/>
                <a:sym typeface="Arial"/>
              </a:rPr>
              <a:t> CC (details are TBD)  </a:t>
            </a:r>
          </a:p>
          <a:p>
            <a:endParaRPr lang="en-US" dirty="0"/>
          </a:p>
        </p:txBody>
      </p:sp>
      <p:sp>
        <p:nvSpPr>
          <p:cNvPr id="4" name="Date Placeholder 3">
            <a:extLst>
              <a:ext uri="{FF2B5EF4-FFF2-40B4-BE49-F238E27FC236}">
                <a16:creationId xmlns:a16="http://schemas.microsoft.com/office/drawing/2014/main" id="{203C5F3E-A75A-F746-FEC5-31511F1FF8CD}"/>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AF487903-E9CD-1F38-F9B4-48BB825E11A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D1149AD0-19DF-1E4A-4400-FAEF0BB9184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Tree>
    <p:extLst>
      <p:ext uri="{BB962C8B-B14F-4D97-AF65-F5344CB8AC3E}">
        <p14:creationId xmlns:p14="http://schemas.microsoft.com/office/powerpoint/2010/main" val="242858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4671875A-D96E-DBD9-AEB2-3677E0490E2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E3082AA8-52DE-21C9-F52A-A5266B6025B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0142D8D-7739-082D-8A1D-FB1F3371BA7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graphicFrame>
        <p:nvGraphicFramePr>
          <p:cNvPr id="7" name="Table 6">
            <a:extLst>
              <a:ext uri="{FF2B5EF4-FFF2-40B4-BE49-F238E27FC236}">
                <a16:creationId xmlns:a16="http://schemas.microsoft.com/office/drawing/2014/main" id="{A6DBD241-2880-AF0C-B8F2-B8910CCD7A6D}"/>
              </a:ext>
            </a:extLst>
          </p:cNvPr>
          <p:cNvGraphicFramePr>
            <a:graphicFrameLocks noGrp="1"/>
          </p:cNvGraphicFramePr>
          <p:nvPr>
            <p:extLst>
              <p:ext uri="{D42A27DB-BD31-4B8C-83A1-F6EECF244321}">
                <p14:modId xmlns:p14="http://schemas.microsoft.com/office/powerpoint/2010/main" val="2141839850"/>
              </p:ext>
            </p:extLst>
          </p:nvPr>
        </p:nvGraphicFramePr>
        <p:xfrm>
          <a:off x="1143000" y="2768600"/>
          <a:ext cx="6567487" cy="2090170"/>
        </p:xfrm>
        <a:graphic>
          <a:graphicData uri="http://schemas.openxmlformats.org/drawingml/2006/table">
            <a:tbl>
              <a:tblPr firstRow="1" firstCol="1" bandRow="1"/>
              <a:tblGrid>
                <a:gridCol w="1312169">
                  <a:extLst>
                    <a:ext uri="{9D8B030D-6E8A-4147-A177-3AD203B41FA5}">
                      <a16:colId xmlns:a16="http://schemas.microsoft.com/office/drawing/2014/main" val="26679595"/>
                    </a:ext>
                  </a:extLst>
                </a:gridCol>
                <a:gridCol w="5255318">
                  <a:extLst>
                    <a:ext uri="{9D8B030D-6E8A-4147-A177-3AD203B41FA5}">
                      <a16:colId xmlns:a16="http://schemas.microsoft.com/office/drawing/2014/main" val="2588285151"/>
                    </a:ext>
                  </a:extLst>
                </a:gridCol>
              </a:tblGrid>
              <a:tr h="388386">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Coexistence  environment class</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b="1">
                          <a:solidFill>
                            <a:srgbClr val="000000"/>
                          </a:solidFill>
                          <a:effectLst/>
                          <a:latin typeface="Times New Roman" panose="02020603050405020304" pitchFamily="18" charset="0"/>
                          <a:ea typeface="MS Mincho" panose="02020609040205080304" pitchFamily="49" charset="-128"/>
                        </a:rPr>
                        <a:t>Technologies</a:t>
                      </a:r>
                      <a:endParaRPr lang="en-US" sz="1000">
                        <a:solidFill>
                          <a:srgbClr val="000000"/>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76763237"/>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BCC; LDPC</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4024520"/>
                  </a:ext>
                </a:extLst>
              </a:tr>
              <a:tr h="212723">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 Shorten RS &amp; BCC; LDPC</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16026295"/>
                  </a:ext>
                </a:extLst>
              </a:tr>
              <a:tr h="212723">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4514097"/>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3 </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2823085"/>
                  </a:ext>
                </a:extLst>
              </a:tr>
              <a:tr h="212723">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937368"/>
                  </a:ext>
                </a:extLst>
              </a:tr>
              <a:tr h="212723">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3205880"/>
                  </a:ext>
                </a:extLst>
              </a:tr>
              <a:tr h="212723">
                <a:tc>
                  <a:txBody>
                    <a:bodyPr/>
                    <a:lstStyle/>
                    <a:p>
                      <a:pPr marL="0" marR="0" algn="ctr">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7924046"/>
                  </a:ext>
                </a:extLst>
              </a:tr>
              <a:tr h="212723">
                <a:tc>
                  <a:txBody>
                    <a:bodyPr/>
                    <a:lstStyle/>
                    <a:p>
                      <a:pPr marL="0" marR="0" algn="ctr">
                        <a:lnSpc>
                          <a:spcPct val="120000"/>
                        </a:lnSpc>
                        <a:spcBef>
                          <a:spcPts val="200"/>
                        </a:spcBef>
                        <a:spcAft>
                          <a:spcPts val="20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nSpc>
                          <a:spcPct val="120000"/>
                        </a:lnSpc>
                        <a:spcBef>
                          <a:spcPts val="200"/>
                        </a:spcBef>
                        <a:spcAft>
                          <a:spcPts val="200"/>
                        </a:spcAft>
                      </a:pPr>
                      <a:r>
                        <a:rPr lang="en-US" sz="1000" dirty="0">
                          <a:solidFill>
                            <a:srgbClr val="000000"/>
                          </a:solidFill>
                          <a:effectLst/>
                          <a:latin typeface="Times New Roman" panose="02020603050405020304" pitchFamily="18" charset="0"/>
                          <a:ea typeface="MS Mincho" panose="02020609040205080304" pitchFamily="49" charset="-128"/>
                        </a:rPr>
                        <a:t> 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969179"/>
                  </a:ext>
                </a:extLst>
              </a:tr>
            </a:tbl>
          </a:graphicData>
        </a:graphic>
      </p:graphicFrame>
      <p:sp>
        <p:nvSpPr>
          <p:cNvPr id="8" name="TextBox 7">
            <a:extLst>
              <a:ext uri="{FF2B5EF4-FFF2-40B4-BE49-F238E27FC236}">
                <a16:creationId xmlns:a16="http://schemas.microsoft.com/office/drawing/2014/main" id="{6B6BB14E-2B17-4D6C-300E-C23D7C45C586}"/>
              </a:ext>
            </a:extLst>
          </p:cNvPr>
          <p:cNvSpPr txBox="1"/>
          <p:nvPr/>
        </p:nvSpPr>
        <p:spPr>
          <a:xfrm>
            <a:off x="1320800" y="1267781"/>
            <a:ext cx="5623655" cy="461665"/>
          </a:xfrm>
          <a:prstGeom prst="rect">
            <a:avLst/>
          </a:prstGeom>
          <a:noFill/>
        </p:spPr>
        <p:txBody>
          <a:bodyPr wrap="none" rtlCol="0">
            <a:spAutoFit/>
          </a:bodyPr>
          <a:lstStyle/>
          <a:p>
            <a:r>
              <a:rPr lang="en-US" sz="2400" dirty="0">
                <a:latin typeface="+mn-lt"/>
              </a:rPr>
              <a:t>How the specification of FEC may look like</a:t>
            </a:r>
          </a:p>
        </p:txBody>
      </p:sp>
      <p:sp>
        <p:nvSpPr>
          <p:cNvPr id="9" name="TextBox 8">
            <a:extLst>
              <a:ext uri="{FF2B5EF4-FFF2-40B4-BE49-F238E27FC236}">
                <a16:creationId xmlns:a16="http://schemas.microsoft.com/office/drawing/2014/main" id="{4898A26D-7A0E-169F-2EA0-EE268E4C2637}"/>
              </a:ext>
            </a:extLst>
          </p:cNvPr>
          <p:cNvSpPr txBox="1"/>
          <p:nvPr/>
        </p:nvSpPr>
        <p:spPr>
          <a:xfrm>
            <a:off x="1143000" y="5334000"/>
            <a:ext cx="6673622" cy="307777"/>
          </a:xfrm>
          <a:prstGeom prst="rect">
            <a:avLst/>
          </a:prstGeom>
          <a:noFill/>
        </p:spPr>
        <p:txBody>
          <a:bodyPr wrap="none" rtlCol="0">
            <a:spAutoFit/>
          </a:bodyPr>
          <a:lstStyle/>
          <a:p>
            <a:r>
              <a:rPr lang="en-US" dirty="0"/>
              <a:t>Open for discussion: if specification of FEC depends on QoS or traffic type as well.</a:t>
            </a:r>
          </a:p>
        </p:txBody>
      </p:sp>
    </p:spTree>
    <p:extLst>
      <p:ext uri="{BB962C8B-B14F-4D97-AF65-F5344CB8AC3E}">
        <p14:creationId xmlns:p14="http://schemas.microsoft.com/office/powerpoint/2010/main" val="924817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C467980-3BBC-9106-207B-46DB08DD6B61}"/>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2082BFD-C3EA-2E11-3E28-1280789F0F9F}"/>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D63E4DF-73ED-9EB3-4B2F-D91D7CDC696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graphicFrame>
        <p:nvGraphicFramePr>
          <p:cNvPr id="9" name="Table 8">
            <a:extLst>
              <a:ext uri="{FF2B5EF4-FFF2-40B4-BE49-F238E27FC236}">
                <a16:creationId xmlns:a16="http://schemas.microsoft.com/office/drawing/2014/main" id="{6A348B11-E0D7-6994-03F3-03E109398F2D}"/>
              </a:ext>
            </a:extLst>
          </p:cNvPr>
          <p:cNvGraphicFramePr>
            <a:graphicFrameLocks noGrp="1"/>
          </p:cNvGraphicFramePr>
          <p:nvPr>
            <p:extLst>
              <p:ext uri="{D42A27DB-BD31-4B8C-83A1-F6EECF244321}">
                <p14:modId xmlns:p14="http://schemas.microsoft.com/office/powerpoint/2010/main" val="566986060"/>
              </p:ext>
            </p:extLst>
          </p:nvPr>
        </p:nvGraphicFramePr>
        <p:xfrm>
          <a:off x="800877" y="2617927"/>
          <a:ext cx="7618446" cy="3105540"/>
        </p:xfrm>
        <a:graphic>
          <a:graphicData uri="http://schemas.openxmlformats.org/drawingml/2006/table">
            <a:tbl>
              <a:tblPr firstRow="1" firstCol="1" bandRow="1"/>
              <a:tblGrid>
                <a:gridCol w="788388">
                  <a:extLst>
                    <a:ext uri="{9D8B030D-6E8A-4147-A177-3AD203B41FA5}">
                      <a16:colId xmlns:a16="http://schemas.microsoft.com/office/drawing/2014/main" val="1282547175"/>
                    </a:ext>
                  </a:extLst>
                </a:gridCol>
                <a:gridCol w="854946">
                  <a:extLst>
                    <a:ext uri="{9D8B030D-6E8A-4147-A177-3AD203B41FA5}">
                      <a16:colId xmlns:a16="http://schemas.microsoft.com/office/drawing/2014/main" val="458708956"/>
                    </a:ext>
                  </a:extLst>
                </a:gridCol>
                <a:gridCol w="854946">
                  <a:extLst>
                    <a:ext uri="{9D8B030D-6E8A-4147-A177-3AD203B41FA5}">
                      <a16:colId xmlns:a16="http://schemas.microsoft.com/office/drawing/2014/main" val="3242620051"/>
                    </a:ext>
                  </a:extLst>
                </a:gridCol>
                <a:gridCol w="854946">
                  <a:extLst>
                    <a:ext uri="{9D8B030D-6E8A-4147-A177-3AD203B41FA5}">
                      <a16:colId xmlns:a16="http://schemas.microsoft.com/office/drawing/2014/main" val="2395538514"/>
                    </a:ext>
                  </a:extLst>
                </a:gridCol>
                <a:gridCol w="854946">
                  <a:extLst>
                    <a:ext uri="{9D8B030D-6E8A-4147-A177-3AD203B41FA5}">
                      <a16:colId xmlns:a16="http://schemas.microsoft.com/office/drawing/2014/main" val="472591257"/>
                    </a:ext>
                  </a:extLst>
                </a:gridCol>
                <a:gridCol w="854946">
                  <a:extLst>
                    <a:ext uri="{9D8B030D-6E8A-4147-A177-3AD203B41FA5}">
                      <a16:colId xmlns:a16="http://schemas.microsoft.com/office/drawing/2014/main" val="2935643823"/>
                    </a:ext>
                  </a:extLst>
                </a:gridCol>
                <a:gridCol w="854946">
                  <a:extLst>
                    <a:ext uri="{9D8B030D-6E8A-4147-A177-3AD203B41FA5}">
                      <a16:colId xmlns:a16="http://schemas.microsoft.com/office/drawing/2014/main" val="2430239741"/>
                    </a:ext>
                  </a:extLst>
                </a:gridCol>
                <a:gridCol w="763825">
                  <a:extLst>
                    <a:ext uri="{9D8B030D-6E8A-4147-A177-3AD203B41FA5}">
                      <a16:colId xmlns:a16="http://schemas.microsoft.com/office/drawing/2014/main" val="3685110237"/>
                    </a:ext>
                  </a:extLst>
                </a:gridCol>
                <a:gridCol w="936557">
                  <a:extLst>
                    <a:ext uri="{9D8B030D-6E8A-4147-A177-3AD203B41FA5}">
                      <a16:colId xmlns:a16="http://schemas.microsoft.com/office/drawing/2014/main" val="2937405442"/>
                    </a:ext>
                  </a:extLst>
                </a:gridCol>
              </a:tblGrid>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QoS/Cox</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31718"/>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0</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1403893"/>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1</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114321"/>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2</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1537234"/>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3</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3314284"/>
                  </a:ext>
                </a:extLst>
              </a:tr>
              <a:tr h="258795">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4</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7345865"/>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5</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BCC+E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4039499"/>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6</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6509428"/>
                  </a:ext>
                </a:extLst>
              </a:tr>
              <a:tr h="517590">
                <a:tc>
                  <a:txBody>
                    <a:bodyPr/>
                    <a:lstStyle/>
                    <a:p>
                      <a:pPr marL="0" marR="0" algn="ctr">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7</a:t>
                      </a: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CFP/HARQ</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solidFill>
                            <a:srgbClr val="000000"/>
                          </a:solidFill>
                          <a:effectLst/>
                          <a:latin typeface="Times New Roman" panose="02020603050405020304" pitchFamily="18" charset="0"/>
                          <a:ea typeface="MS Mincho" panose="02020609040205080304" pitchFamily="49" charset="-128"/>
                        </a:rPr>
                        <a:t>HARQ/IM</a:t>
                      </a: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33655928"/>
                  </a:ext>
                </a:extLst>
              </a:tr>
            </a:tbl>
          </a:graphicData>
        </a:graphic>
      </p:graphicFrame>
      <p:sp>
        <p:nvSpPr>
          <p:cNvPr id="3" name="TextBox 2">
            <a:extLst>
              <a:ext uri="{FF2B5EF4-FFF2-40B4-BE49-F238E27FC236}">
                <a16:creationId xmlns:a16="http://schemas.microsoft.com/office/drawing/2014/main" id="{589D1C6D-CA35-CC6D-C57D-A5618A94D4EE}"/>
              </a:ext>
            </a:extLst>
          </p:cNvPr>
          <p:cNvSpPr txBox="1"/>
          <p:nvPr/>
        </p:nvSpPr>
        <p:spPr>
          <a:xfrm>
            <a:off x="800877" y="1345671"/>
            <a:ext cx="7471056" cy="707886"/>
          </a:xfrm>
          <a:prstGeom prst="rect">
            <a:avLst/>
          </a:prstGeom>
          <a:noFill/>
        </p:spPr>
        <p:txBody>
          <a:bodyPr wrap="square">
            <a:spAutoFit/>
          </a:bodyPr>
          <a:lstStyle/>
          <a:p>
            <a:r>
              <a:rPr lang="en-US" sz="2000" dirty="0">
                <a:latin typeface="+mn-lt"/>
              </a:rPr>
              <a:t>Open for discussion: if the specification of FEC would be extended to consider QoS or traffic type as well.</a:t>
            </a:r>
          </a:p>
        </p:txBody>
      </p:sp>
    </p:spTree>
    <p:extLst>
      <p:ext uri="{BB962C8B-B14F-4D97-AF65-F5344CB8AC3E}">
        <p14:creationId xmlns:p14="http://schemas.microsoft.com/office/powerpoint/2010/main" val="3246201048"/>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6345</TotalTime>
  <Words>730</Words>
  <Application>Microsoft Office PowerPoint</Application>
  <PresentationFormat>On-screen Show (4:3)</PresentationFormat>
  <Paragraphs>162</Paragraphs>
  <Slides>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Times New Roman</vt:lpstr>
      <vt:lpstr>Default Design</vt:lpstr>
      <vt:lpstr>PowerPoint Presentation</vt:lpstr>
      <vt:lpstr>FEC harmonization </vt:lpstr>
      <vt:lpstr>FEC Harmonization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cp:lastModifiedBy>
  <cp:revision>313</cp:revision>
  <dcterms:modified xsi:type="dcterms:W3CDTF">2023-07-12T14:49:57Z</dcterms:modified>
</cp:coreProperties>
</file>