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16"/>
  </p:notesMasterIdLst>
  <p:sldIdLst>
    <p:sldId id="272" r:id="rId2"/>
    <p:sldId id="258" r:id="rId3"/>
    <p:sldId id="273" r:id="rId4"/>
    <p:sldId id="296" r:id="rId5"/>
    <p:sldId id="297" r:id="rId6"/>
    <p:sldId id="298" r:id="rId7"/>
    <p:sldId id="299" r:id="rId8"/>
    <p:sldId id="300" r:id="rId9"/>
    <p:sldId id="303" r:id="rId10"/>
    <p:sldId id="301" r:id="rId11"/>
    <p:sldId id="304" r:id="rId12"/>
    <p:sldId id="302" r:id="rId13"/>
    <p:sldId id="305" r:id="rId14"/>
    <p:sldId id="307" r:id="rId15"/>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26" autoAdjust="0"/>
    <p:restoredTop sz="95268" autoAdjust="0"/>
  </p:normalViewPr>
  <p:slideViewPr>
    <p:cSldViewPr snapToGrid="0">
      <p:cViewPr varScale="1">
        <p:scale>
          <a:sx n="71" d="100"/>
          <a:sy n="71" d="100"/>
        </p:scale>
        <p:origin x="940" y="5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lvl="4"/>
            <a:r>
              <a:rPr lang="en-US" altLang="ja-JP" dirty="0"/>
              <a:t>Ryuji Kohno(YNU/CWC </a:t>
            </a:r>
            <a:r>
              <a:rPr lang="en-US" altLang="ja-JP" dirty="0" err="1"/>
              <a:t>UofOulu</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AA02A-616C-4E17-8A93-3825B53DED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3A5485-2567-4A3C-AED1-61D1D6FF72FC}"/>
              </a:ext>
            </a:extLst>
          </p:cNvPr>
          <p:cNvSpPr>
            <a:spLocks noGrp="1"/>
          </p:cNvSpPr>
          <p:nvPr>
            <p:ph type="dt" idx="10"/>
          </p:nvPr>
        </p:nvSpPr>
        <p:spPr/>
        <p:txBody>
          <a:bodyPr/>
          <a:lstStyle/>
          <a:p>
            <a:r>
              <a:rPr lang="en-US" altLang="ja-JP"/>
              <a:t>November 2022</a:t>
            </a:r>
            <a:endParaRPr lang="en-US" dirty="0"/>
          </a:p>
        </p:txBody>
      </p:sp>
      <p:sp>
        <p:nvSpPr>
          <p:cNvPr id="4" name="Footer Placeholder 3">
            <a:extLst>
              <a:ext uri="{FF2B5EF4-FFF2-40B4-BE49-F238E27FC236}">
                <a16:creationId xmlns:a16="http://schemas.microsoft.com/office/drawing/2014/main" id="{7AEEA305-65EE-473A-BF72-82E3EDA22B3A}"/>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76CD15C4-BF0C-464A-A7A9-4C5E6442477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
        <p:nvSpPr>
          <p:cNvPr id="7" name="Text Placeholder 6">
            <a:extLst>
              <a:ext uri="{FF2B5EF4-FFF2-40B4-BE49-F238E27FC236}">
                <a16:creationId xmlns:a16="http://schemas.microsoft.com/office/drawing/2014/main" id="{B71F6D75-D907-4825-A915-1687F92F5EB3}"/>
              </a:ext>
            </a:extLst>
          </p:cNvPr>
          <p:cNvSpPr>
            <a:spLocks noGrp="1"/>
          </p:cNvSpPr>
          <p:nvPr>
            <p:ph type="body" sz="quarter" idx="13"/>
          </p:nvPr>
        </p:nvSpPr>
        <p:spPr>
          <a:xfrm>
            <a:off x="685800" y="1844675"/>
            <a:ext cx="7772400" cy="4459872"/>
          </a:xfrm>
        </p:spPr>
        <p:txBody>
          <a:bodyPr/>
          <a:lstStyle>
            <a:lvl1pPr marL="457200" indent="-431800">
              <a:buSzPct val="100000"/>
              <a:buFont typeface="Arial" panose="020B0604020202020204" pitchFamily="34" charset="0"/>
              <a:buChar char="•"/>
              <a:defRPr sz="2400">
                <a:latin typeface="Times New Roman" panose="02020603050405020304" pitchFamily="18" charset="0"/>
                <a:cs typeface="Times New Roman" panose="02020603050405020304" pitchFamily="18" charset="0"/>
              </a:defRPr>
            </a:lvl1pPr>
            <a:lvl2pPr marL="914400" indent="-406400">
              <a:buSzPct val="100000"/>
              <a:buFont typeface="Arial" panose="020B0604020202020204" pitchFamily="34" charset="0"/>
              <a:buChar char="–"/>
              <a:defRPr sz="2000">
                <a:latin typeface="Times New Roman" panose="02020603050405020304" pitchFamily="18" charset="0"/>
                <a:cs typeface="Times New Roman" panose="02020603050405020304" pitchFamily="18" charset="0"/>
              </a:defRPr>
            </a:lvl2pPr>
            <a:lvl3pPr>
              <a:buSzPct val="100000"/>
              <a:defRPr sz="1800">
                <a:latin typeface="Times New Roman" panose="02020603050405020304" pitchFamily="18" charset="0"/>
                <a:cs typeface="Times New Roman" panose="02020603050405020304" pitchFamily="18" charset="0"/>
              </a:defRPr>
            </a:lvl3pPr>
            <a:lvl4pPr>
              <a:buSzPct val="100000"/>
              <a:defRPr sz="1600">
                <a:latin typeface="Times New Roman" panose="02020603050405020304" pitchFamily="18" charset="0"/>
                <a:cs typeface="Times New Roman" panose="02020603050405020304" pitchFamily="18" charset="0"/>
              </a:defRPr>
            </a:lvl4pPr>
            <a:lvl5pPr>
              <a:buSzPct val="100000"/>
              <a:defRPr sz="1600">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35187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 name="Date Placeholder 1">
            <a:extLst>
              <a:ext uri="{FF2B5EF4-FFF2-40B4-BE49-F238E27FC236}">
                <a16:creationId xmlns:a16="http://schemas.microsoft.com/office/drawing/2014/main" id="{0C19062F-3F87-4D1B-9BEE-E95BD1E31849}"/>
              </a:ext>
            </a:extLst>
          </p:cNvPr>
          <p:cNvSpPr>
            <a:spLocks noGrp="1"/>
          </p:cNvSpPr>
          <p:nvPr>
            <p:ph type="dt" idx="10"/>
          </p:nvPr>
        </p:nvSpPr>
        <p:spPr/>
        <p:txBody>
          <a:bodyPr/>
          <a:lstStyle/>
          <a:p>
            <a:r>
              <a:rPr lang="en-US" altLang="ja-JP"/>
              <a:t>November 2022</a:t>
            </a:r>
            <a:endParaRPr lang="en-US" dirty="0"/>
          </a:p>
        </p:txBody>
      </p:sp>
      <p:sp>
        <p:nvSpPr>
          <p:cNvPr id="3" name="Footer Placeholder 2">
            <a:extLst>
              <a:ext uri="{FF2B5EF4-FFF2-40B4-BE49-F238E27FC236}">
                <a16:creationId xmlns:a16="http://schemas.microsoft.com/office/drawing/2014/main" id="{AE8A25FF-3A67-43CD-94BE-B59BADC2FFB9}"/>
              </a:ext>
            </a:extLst>
          </p:cNvPr>
          <p:cNvSpPr>
            <a:spLocks noGrp="1"/>
          </p:cNvSpPr>
          <p:nvPr>
            <p:ph type="ftr" idx="11"/>
          </p:nvPr>
        </p:nvSpPr>
        <p:spPr/>
        <p:txBody>
          <a:bodyPr/>
          <a:lstStyle/>
          <a:p>
            <a:r>
              <a:rPr lang="en-US"/>
              <a:t>M.Kim, T.Kobayashi, M.Hernandez, R.Kohno(YNU/YRP-IAI)</a:t>
            </a:r>
            <a:endParaRPr lang="en-US" dirty="0"/>
          </a:p>
        </p:txBody>
      </p:sp>
      <p:sp>
        <p:nvSpPr>
          <p:cNvPr id="4" name="Slide Number Placeholder 3">
            <a:extLst>
              <a:ext uri="{FF2B5EF4-FFF2-40B4-BE49-F238E27FC236}">
                <a16:creationId xmlns:a16="http://schemas.microsoft.com/office/drawing/2014/main" id="{CA3FD602-C1A9-4819-A95C-543BE6BFB40D}"/>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spTree>
    <p:extLst>
      <p:ext uri="{BB962C8B-B14F-4D97-AF65-F5344CB8AC3E}">
        <p14:creationId xmlns:p14="http://schemas.microsoft.com/office/powerpoint/2010/main" val="358262087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November 2022</a:t>
            </a:r>
            <a:endParaRPr lang="en-US" dirty="0"/>
          </a:p>
        </p:txBody>
      </p:sp>
      <p:sp>
        <p:nvSpPr>
          <p:cNvPr id="16" name="Google Shape;16;p1"/>
          <p:cNvSpPr txBox="1">
            <a:spLocks noGrp="1"/>
          </p:cNvSpPr>
          <p:nvPr>
            <p:ph type="ftr" idx="11"/>
          </p:nvPr>
        </p:nvSpPr>
        <p:spPr>
          <a:xfrm>
            <a:off x="4996543" y="6475414"/>
            <a:ext cx="3973285" cy="28460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M.Kim, T.Kobayashi, M.Hernandez, R.Kohno(YNU/YRP-IAI)</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tx1"/>
                </a:solidFill>
                <a:latin typeface="Times New Roman"/>
                <a:ea typeface="Times New Roman"/>
                <a:cs typeface="Times New Roman"/>
                <a:sym typeface="Times New Roman"/>
              </a:rPr>
              <a:t>Doc: IEEE P802.15-22-0631-00-6a</a:t>
            </a:r>
            <a:endParaRPr sz="1400" b="1" i="0" u="none" strike="noStrike" cap="none" dirty="0">
              <a:solidFill>
                <a:schemeClr val="tx1"/>
              </a:solidFill>
              <a:latin typeface="Times New Roman"/>
              <a:ea typeface="Times New Roman"/>
              <a:cs typeface="Times New Roman"/>
              <a:sym typeface="Times New Roman"/>
            </a:endParaRPr>
          </a:p>
        </p:txBody>
      </p:sp>
      <p:cxnSp>
        <p:nvCxnSpPr>
          <p:cNvPr id="19" name="Google Shape;19;p1"/>
          <p:cNvCxnSpPr/>
          <p:nvPr/>
        </p:nvCxnSpPr>
        <p:spPr>
          <a:xfrm>
            <a:off x="694592"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72" r:id="rId1"/>
    <p:sldLayoutId id="2147483648" r:id="rId2"/>
    <p:sldLayoutId id="2147483673" r:id="rId3"/>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400" b="0" i="0" u="none" strike="noStrike" cap="none">
          <a:solidFill>
            <a:srgbClr val="000000"/>
          </a:solidFill>
          <a:latin typeface="+mj-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87A863-C1D0-4D5E-8240-63451EDC6585}"/>
              </a:ext>
            </a:extLst>
          </p:cNvPr>
          <p:cNvSpPr>
            <a:spLocks noGrp="1"/>
          </p:cNvSpPr>
          <p:nvPr>
            <p:ph type="dt" idx="10"/>
          </p:nvPr>
        </p:nvSpPr>
        <p:spPr/>
        <p:txBody>
          <a:bodyPr/>
          <a:lstStyle/>
          <a:p>
            <a:r>
              <a:rPr lang="en-US" altLang="ja-JP"/>
              <a:t>November 2022</a:t>
            </a:r>
            <a:endParaRPr lang="en-US" dirty="0"/>
          </a:p>
        </p:txBody>
      </p:sp>
      <p:sp>
        <p:nvSpPr>
          <p:cNvPr id="3" name="Footer Placeholder 2">
            <a:extLst>
              <a:ext uri="{FF2B5EF4-FFF2-40B4-BE49-F238E27FC236}">
                <a16:creationId xmlns:a16="http://schemas.microsoft.com/office/drawing/2014/main" id="{BBD92B07-74CD-430E-8A24-D88DE7D0EC42}"/>
              </a:ext>
            </a:extLst>
          </p:cNvPr>
          <p:cNvSpPr>
            <a:spLocks noGrp="1"/>
          </p:cNvSpPr>
          <p:nvPr>
            <p:ph type="ftr" idx="11"/>
          </p:nvPr>
        </p:nvSpPr>
        <p:spPr/>
        <p:txBody>
          <a:bodyPr/>
          <a:lstStyle/>
          <a:p>
            <a:r>
              <a:rPr lang="en-US"/>
              <a:t>M.Kim, T.Kobayashi, M.Hernandez, R.Kohno(YNU/YRP-IAI)</a:t>
            </a:r>
            <a:endParaRPr lang="en-US" dirty="0"/>
          </a:p>
        </p:txBody>
      </p:sp>
      <p:sp>
        <p:nvSpPr>
          <p:cNvPr id="4" name="Slide Number Placeholder 3">
            <a:extLst>
              <a:ext uri="{FF2B5EF4-FFF2-40B4-BE49-F238E27FC236}">
                <a16:creationId xmlns:a16="http://schemas.microsoft.com/office/drawing/2014/main" id="{ECD30CDC-8047-4662-A3BB-5DE9C7AF14F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a:t>
            </a:fld>
            <a:endParaRPr dirty="0"/>
          </a:p>
        </p:txBody>
      </p:sp>
      <p:sp>
        <p:nvSpPr>
          <p:cNvPr id="5" name="Google Shape;177;p25">
            <a:extLst>
              <a:ext uri="{FF2B5EF4-FFF2-40B4-BE49-F238E27FC236}">
                <a16:creationId xmlns:a16="http://schemas.microsoft.com/office/drawing/2014/main" id="{08CF6D6E-6CB7-4572-B0F1-9A75DE8DED19}"/>
              </a:ext>
            </a:extLst>
          </p:cNvPr>
          <p:cNvSpPr/>
          <p:nvPr/>
        </p:nvSpPr>
        <p:spPr>
          <a:xfrm>
            <a:off x="152400" y="713064"/>
            <a:ext cx="8991600" cy="564579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r>
              <a:rPr lang="en-US" sz="1800" b="1" i="0" u="sng" strike="noStrike" cap="none" dirty="0">
                <a:solidFill>
                  <a:schemeClr val="dk2"/>
                </a:solidFill>
                <a:latin typeface="Times New Roman"/>
                <a:ea typeface="Times New Roman"/>
                <a:cs typeface="Times New Roman"/>
                <a:sym typeface="Times New Roman"/>
              </a:rPr>
              <a:t>Project: IEEE P802.15 Working Group for W</a:t>
            </a:r>
            <a:r>
              <a:rPr lang="en-US" sz="1800" b="1" u="sng" dirty="0">
                <a:solidFill>
                  <a:schemeClr val="dk2"/>
                </a:solidFill>
                <a:latin typeface="Times New Roman"/>
                <a:ea typeface="Times New Roman"/>
                <a:cs typeface="Times New Roman"/>
                <a:sym typeface="Times New Roman"/>
              </a:rPr>
              <a:t>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a:buClr>
                <a:schemeClr val="dk2"/>
              </a:buClr>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Definition of Coexistence Levels and How to Support Higher Levels</a:t>
            </a:r>
            <a:endParaRPr dirty="0">
              <a:solidFill>
                <a:schemeClr val="dk2"/>
              </a:solidFill>
            </a:endParaRPr>
          </a:p>
          <a:p>
            <a:pPr>
              <a:buClr>
                <a:schemeClr val="dk2"/>
              </a:buClr>
            </a:pPr>
            <a:r>
              <a:rPr lang="en-US" sz="1600" b="1" i="0" u="none" strike="noStrike" cap="none" dirty="0">
                <a:solidFill>
                  <a:schemeClr val="dk2"/>
                </a:solidFill>
                <a:latin typeface="Times New Roman"/>
                <a:ea typeface="Times New Roman"/>
                <a:cs typeface="Times New Roman"/>
                <a:sym typeface="Times New Roman"/>
              </a:rPr>
              <a:t>Date Submitted:</a:t>
            </a:r>
            <a:r>
              <a:rPr lang="en-US" sz="1600" b="1" dirty="0">
                <a:solidFill>
                  <a:schemeClr val="dk2"/>
                </a:solidFill>
                <a:latin typeface="Times New Roman"/>
                <a:ea typeface="Times New Roman"/>
                <a:cs typeface="Times New Roman"/>
                <a:sym typeface="Times New Roman"/>
              </a:rPr>
              <a:t> </a:t>
            </a:r>
            <a:r>
              <a:rPr lang="en-US" sz="160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2"/>
                </a:solidFill>
                <a:latin typeface="Times New Roman"/>
                <a:ea typeface="Times New Roman"/>
                <a:cs typeface="Times New Roman"/>
                <a:sym typeface="Times New Roman"/>
              </a:rPr>
              <a:t>November </a:t>
            </a:r>
            <a:r>
              <a:rPr lang="en-US" sz="1600" dirty="0">
                <a:solidFill>
                  <a:schemeClr val="dk2"/>
                </a:solidFill>
                <a:latin typeface="Times New Roman"/>
                <a:ea typeface="Times New Roman"/>
                <a:cs typeface="Times New Roman"/>
                <a:sym typeface="Times New Roman"/>
              </a:rPr>
              <a:t>16th</a:t>
            </a:r>
            <a:r>
              <a:rPr lang="en-US" sz="1600" b="0" i="0" u="none" strike="noStrike" cap="none" dirty="0">
                <a:solidFill>
                  <a:schemeClr val="dk2"/>
                </a:solidFill>
                <a:latin typeface="Times New Roman"/>
                <a:ea typeface="Times New Roman"/>
                <a:cs typeface="Times New Roman"/>
                <a:sym typeface="Times New Roman"/>
              </a:rPr>
              <a:t>, 2022</a:t>
            </a:r>
            <a:endParaRPr dirty="0">
              <a:solidFill>
                <a:schemeClr val="dk2"/>
              </a:solidFill>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Minsoo Kim, Takumi Kobayashi, Marco Hernandez, Ryuji Kohno </a:t>
            </a:r>
            <a:r>
              <a:rPr lang="en-US" sz="1600" b="0" i="0" u="none" strike="noStrike" cap="none" dirty="0">
                <a:solidFill>
                  <a:srgbClr val="FF0000"/>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(1)</a:t>
            </a:r>
            <a:r>
              <a:rPr lang="en-US" sz="1600" dirty="0">
                <a:solidFill>
                  <a:schemeClr val="dk1"/>
                </a:solidFill>
                <a:latin typeface="Times New Roman"/>
                <a:ea typeface="Times New Roman"/>
                <a:cs typeface="Times New Roman"/>
                <a:sym typeface="Times New Roman"/>
              </a:rPr>
              <a:t>Yokohama National University  (2) YRP International Alliance Institute</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Address: </a:t>
            </a:r>
            <a:r>
              <a:rPr lang="en-US" sz="1600" dirty="0">
                <a:solidFill>
                  <a:schemeClr val="dk1"/>
                </a:solidFill>
                <a:latin typeface="Times New Roman"/>
                <a:ea typeface="Times New Roman"/>
                <a:cs typeface="Times New Roman"/>
                <a:sym typeface="Times New Roman"/>
              </a:rPr>
              <a:t>(1)79-5 Tokiwadai, Hodogaya-ku, Yokohama, 240-8501 Japan,</a:t>
            </a:r>
          </a:p>
          <a:p>
            <a:pPr lvl="0">
              <a:buClr>
                <a:schemeClr val="dk2"/>
              </a:buClr>
            </a:pPr>
            <a:r>
              <a:rPr lang="en-US" sz="1600" dirty="0">
                <a:solidFill>
                  <a:schemeClr val="dk1"/>
                </a:solidFill>
                <a:latin typeface="Times New Roman"/>
                <a:cs typeface="Times New Roman"/>
                <a:sym typeface="Times New Roman"/>
              </a:rPr>
              <a:t>(2) </a:t>
            </a:r>
            <a:r>
              <a:rPr lang="pl-PL" sz="1600" dirty="0">
                <a:solidFill>
                  <a:schemeClr val="dk1"/>
                </a:solidFill>
                <a:latin typeface="Times New Roman"/>
                <a:cs typeface="Times New Roman"/>
                <a:sym typeface="Times New Roman"/>
              </a:rPr>
              <a:t>YRP1 Blg., 3-4 HikarinoOka, Yokosuka-City, Kanagawa, 239-0847</a:t>
            </a:r>
            <a:r>
              <a:rPr lang="en-US" sz="1600" dirty="0">
                <a:solidFill>
                  <a:schemeClr val="dk1"/>
                </a:solidFill>
                <a:latin typeface="Times New Roman"/>
                <a:cs typeface="Times New Roman"/>
                <a:sym typeface="Times New Roman"/>
              </a:rPr>
              <a:t> Japan</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[+81-90-5408-0611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a:t>
            </a:r>
            <a:r>
              <a:rPr lang="en-US" sz="1600" b="0" i="0" u="none" strike="noStrike" cap="none" dirty="0">
                <a:solidFill>
                  <a:schemeClr val="dk2"/>
                </a:solidFill>
                <a:latin typeface="Times New Roman"/>
                <a:ea typeface="Times New Roman"/>
                <a:cs typeface="Times New Roman"/>
                <a:sym typeface="Times New Roman"/>
              </a:rPr>
              <a:t>[minsoo@minsookim.com, kobayashi-takumi-ch@ynu.ac.jp, marco.hernandez@ieee.org, kohno@ynu.ac.jp]</a:t>
            </a:r>
            <a:endParaRPr dirty="0"/>
          </a:p>
          <a:p>
            <a:pPr marL="0" marR="0" lvl="0" indent="0" algn="l" rtl="0">
              <a:spcBef>
                <a:spcPts val="6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In response to call for technical contributions </a:t>
            </a:r>
            <a:endParaRPr sz="1200" b="0" i="0" u="none" strike="noStrike" cap="none" dirty="0">
              <a:solidFill>
                <a:schemeClr val="dk2"/>
              </a:solidFill>
              <a:latin typeface="Times New Roman"/>
              <a:ea typeface="Times New Roman"/>
              <a:cs typeface="Times New Roman"/>
              <a:sym typeface="Times New Roman"/>
            </a:endParaRPr>
          </a:p>
          <a:p>
            <a:pPr>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Abstract:</a:t>
            </a:r>
            <a:r>
              <a:rPr lang="en-US" sz="1600" b="0" i="0" u="none" strike="noStrike" cap="none" dirty="0">
                <a:solidFill>
                  <a:schemeClr val="dk2"/>
                </a:solidFill>
                <a:latin typeface="Times New Roman"/>
                <a:ea typeface="Times New Roman"/>
                <a:cs typeface="Times New Roman"/>
                <a:sym typeface="Times New Roman"/>
              </a:rPr>
              <a:t>	The coexistence environments were classified into 4 levels according to the types of coexisting systems. Methods for coping with higher levels of coexistence environments were also suggested for time domain and frequency domain.</a:t>
            </a:r>
            <a:endParaRPr lang="en-US" dirty="0">
              <a:solidFill>
                <a:schemeClr val="dk2"/>
              </a:solidFill>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Purpose: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Material for discussion in P802.15.6a </a:t>
            </a:r>
            <a:r>
              <a:rPr lang="en-US" sz="1600" dirty="0">
                <a:solidFill>
                  <a:schemeClr val="dk1"/>
                </a:solidFill>
                <a:latin typeface="Times New Roman"/>
                <a:ea typeface="Times New Roman"/>
                <a:cs typeface="Times New Roman"/>
                <a:sym typeface="Times New Roman"/>
              </a:rPr>
              <a:t>T</a:t>
            </a:r>
            <a:r>
              <a:rPr lang="en-US" sz="1600" b="0" i="0" u="none" strike="noStrike" cap="none" dirty="0">
                <a:solidFill>
                  <a:schemeClr val="dk1"/>
                </a:solidFill>
                <a:latin typeface="Times New Roman"/>
                <a:ea typeface="Times New Roman"/>
                <a:cs typeface="Times New Roman"/>
                <a:sym typeface="Times New Roman"/>
              </a:rPr>
              <a:t>G</a:t>
            </a:r>
            <a:endParaRPr lang="en-US"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the </a:t>
            </a:r>
            <a:r>
              <a:rPr lang="en-US" altLang="en-US" sz="1600" dirty="0">
                <a:latin typeface="Times New Roman" panose="02020603050405020304" pitchFamily="18" charset="0"/>
              </a:rPr>
              <a:t>IEEE P802.15</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altLang="en-US" sz="1600" dirty="0">
                <a:latin typeface="Times New Roman" panose="02020603050405020304" pitchFamily="18" charset="0"/>
              </a:rPr>
              <a:t>P802.15</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extLst>
      <p:ext uri="{BB962C8B-B14F-4D97-AF65-F5344CB8AC3E}">
        <p14:creationId xmlns:p14="http://schemas.microsoft.com/office/powerpoint/2010/main" val="11328107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How to support higher levels of coexistence environment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10</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In frequency domain, utilizing multiple channels can allow more networks to be supported in a specific space.</a:t>
            </a:r>
          </a:p>
          <a:p>
            <a:pPr lvl="1"/>
            <a:r>
              <a:rPr lang="en-US" sz="1800" dirty="0"/>
              <a:t>Multi-UWB-channel compatible hardware is required which may increase hardware cost.</a:t>
            </a:r>
          </a:p>
          <a:p>
            <a:endParaRPr lang="en-US" sz="1800" dirty="0"/>
          </a:p>
        </p:txBody>
      </p:sp>
      <p:graphicFrame>
        <p:nvGraphicFramePr>
          <p:cNvPr id="9" name="Content Placeholder 5">
            <a:extLst>
              <a:ext uri="{FF2B5EF4-FFF2-40B4-BE49-F238E27FC236}">
                <a16:creationId xmlns:a16="http://schemas.microsoft.com/office/drawing/2014/main" id="{C462A1BC-749D-7ABF-F64E-F773D24CBE44}"/>
              </a:ext>
            </a:extLst>
          </p:cNvPr>
          <p:cNvGraphicFramePr>
            <a:graphicFrameLocks/>
          </p:cNvGraphicFramePr>
          <p:nvPr>
            <p:extLst>
              <p:ext uri="{D42A27DB-BD31-4B8C-83A1-F6EECF244321}">
                <p14:modId xmlns:p14="http://schemas.microsoft.com/office/powerpoint/2010/main" val="4059972091"/>
              </p:ext>
            </p:extLst>
          </p:nvPr>
        </p:nvGraphicFramePr>
        <p:xfrm>
          <a:off x="971725" y="3429000"/>
          <a:ext cx="7276750" cy="2560320"/>
        </p:xfrm>
        <a:graphic>
          <a:graphicData uri="http://schemas.openxmlformats.org/drawingml/2006/table">
            <a:tbl>
              <a:tblPr firstRow="1" firstCol="1" bandRow="1">
                <a:tableStyleId>{C4B1156A-380E-4F78-BDF5-A606A8083BF9}</a:tableStyleId>
              </a:tblPr>
              <a:tblGrid>
                <a:gridCol w="719766">
                  <a:extLst>
                    <a:ext uri="{9D8B030D-6E8A-4147-A177-3AD203B41FA5}">
                      <a16:colId xmlns:a16="http://schemas.microsoft.com/office/drawing/2014/main" val="1521290653"/>
                    </a:ext>
                  </a:extLst>
                </a:gridCol>
                <a:gridCol w="923135">
                  <a:extLst>
                    <a:ext uri="{9D8B030D-6E8A-4147-A177-3AD203B41FA5}">
                      <a16:colId xmlns:a16="http://schemas.microsoft.com/office/drawing/2014/main" val="4241708084"/>
                    </a:ext>
                  </a:extLst>
                </a:gridCol>
                <a:gridCol w="1067424">
                  <a:extLst>
                    <a:ext uri="{9D8B030D-6E8A-4147-A177-3AD203B41FA5}">
                      <a16:colId xmlns:a16="http://schemas.microsoft.com/office/drawing/2014/main" val="1826506401"/>
                    </a:ext>
                  </a:extLst>
                </a:gridCol>
                <a:gridCol w="1243405">
                  <a:extLst>
                    <a:ext uri="{9D8B030D-6E8A-4147-A177-3AD203B41FA5}">
                      <a16:colId xmlns:a16="http://schemas.microsoft.com/office/drawing/2014/main" val="1189475924"/>
                    </a:ext>
                  </a:extLst>
                </a:gridCol>
                <a:gridCol w="1387694">
                  <a:extLst>
                    <a:ext uri="{9D8B030D-6E8A-4147-A177-3AD203B41FA5}">
                      <a16:colId xmlns:a16="http://schemas.microsoft.com/office/drawing/2014/main" val="3505678578"/>
                    </a:ext>
                  </a:extLst>
                </a:gridCol>
                <a:gridCol w="967663">
                  <a:extLst>
                    <a:ext uri="{9D8B030D-6E8A-4147-A177-3AD203B41FA5}">
                      <a16:colId xmlns:a16="http://schemas.microsoft.com/office/drawing/2014/main" val="4071166485"/>
                    </a:ext>
                  </a:extLst>
                </a:gridCol>
                <a:gridCol w="967663">
                  <a:extLst>
                    <a:ext uri="{9D8B030D-6E8A-4147-A177-3AD203B41FA5}">
                      <a16:colId xmlns:a16="http://schemas.microsoft.com/office/drawing/2014/main" val="3366600948"/>
                    </a:ext>
                  </a:extLst>
                </a:gridCol>
              </a:tblGrid>
              <a:tr h="480541">
                <a:tc>
                  <a:txBody>
                    <a:bodyPr/>
                    <a:lstStyle/>
                    <a:p>
                      <a:pPr marL="0" marR="0" algn="ctr">
                        <a:spcBef>
                          <a:spcPts val="0"/>
                        </a:spcBef>
                        <a:spcAft>
                          <a:spcPts val="0"/>
                        </a:spcAft>
                      </a:pPr>
                      <a:r>
                        <a:rPr lang="en-US" sz="1200" dirty="0">
                          <a:effectLst/>
                        </a:rPr>
                        <a:t>Band group</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Channel number</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Central frequency (MHz)</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Bandwidth (MHz)</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Channel attribute</a:t>
                      </a:r>
                      <a:br>
                        <a:rPr lang="en-US" sz="1200">
                          <a:effectLst/>
                        </a:rPr>
                      </a:br>
                      <a:r>
                        <a:rPr lang="en-US" sz="1200">
                          <a:effectLst/>
                        </a:rPr>
                        <a:t>in 802.15.6-2012</a:t>
                      </a:r>
                      <a:endParaRPr lang="en-US" sz="1200">
                        <a:effectLst/>
                        <a:latin typeface="Times New Roman" panose="02020603050405020304" pitchFamily="18" charset="0"/>
                        <a:ea typeface="Batang" panose="02030600000101010101" pitchFamily="18" charset="-127"/>
                      </a:endParaRPr>
                    </a:p>
                  </a:txBody>
                  <a:tcPr marL="68580" marR="68580" marT="0" marB="0" anchor="ctr"/>
                </a:tc>
                <a:tc gridSpan="2">
                  <a:txBody>
                    <a:bodyPr/>
                    <a:lstStyle/>
                    <a:p>
                      <a:pPr marL="0" marR="0" algn="ctr">
                        <a:spcBef>
                          <a:spcPts val="0"/>
                        </a:spcBef>
                        <a:spcAft>
                          <a:spcPts val="0"/>
                        </a:spcAft>
                      </a:pPr>
                      <a:r>
                        <a:rPr lang="en-US" sz="1200" dirty="0">
                          <a:effectLst/>
                        </a:rPr>
                        <a:t>Channel attribute</a:t>
                      </a:r>
                      <a:br>
                        <a:rPr lang="en-US" sz="1200" dirty="0">
                          <a:effectLst/>
                        </a:rPr>
                      </a:br>
                      <a:r>
                        <a:rPr lang="en-US" sz="1200" dirty="0">
                          <a:effectLst/>
                        </a:rPr>
                        <a:t>for the revision</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hMerge="1">
                  <a:txBody>
                    <a:bodyPr/>
                    <a:lstStyle/>
                    <a:p>
                      <a:endParaRPr lang="en-US"/>
                    </a:p>
                  </a:txBody>
                  <a:tcPr/>
                </a:tc>
                <a:extLst>
                  <a:ext uri="{0D108BD9-81ED-4DB2-BD59-A6C34878D82A}">
                    <a16:rowId xmlns:a16="http://schemas.microsoft.com/office/drawing/2014/main" val="2731804553"/>
                  </a:ext>
                </a:extLst>
              </a:tr>
              <a:tr h="160180">
                <a:tc rowSpan="3">
                  <a:txBody>
                    <a:bodyPr/>
                    <a:lstStyle/>
                    <a:p>
                      <a:pPr marL="0" marR="0" algn="ctr">
                        <a:spcBef>
                          <a:spcPts val="0"/>
                        </a:spcBef>
                        <a:spcAft>
                          <a:spcPts val="0"/>
                        </a:spcAft>
                      </a:pPr>
                      <a:r>
                        <a:rPr lang="en-US" sz="1200">
                          <a:effectLst/>
                        </a:rPr>
                        <a:t>Low band</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0</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3494.4</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b="1" dirty="0">
                          <a:effectLst/>
                        </a:rPr>
                        <a:t>Control</a:t>
                      </a:r>
                      <a:endParaRPr lang="en-US" sz="1200" b="1"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b="1" dirty="0">
                          <a:effectLst/>
                        </a:rPr>
                        <a:t>Mandatory</a:t>
                      </a:r>
                      <a:endParaRPr lang="en-US" sz="1200" b="1" dirty="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3011408418"/>
                  </a:ext>
                </a:extLst>
              </a:tr>
              <a:tr h="160180">
                <a:tc vMerge="1">
                  <a:txBody>
                    <a:bodyPr/>
                    <a:lstStyle/>
                    <a:p>
                      <a:endParaRPr lang="en-US"/>
                    </a:p>
                  </a:txBody>
                  <a:tcPr/>
                </a:tc>
                <a:tc>
                  <a:txBody>
                    <a:bodyPr/>
                    <a:lstStyle/>
                    <a:p>
                      <a:pPr marL="0" marR="0" algn="ctr">
                        <a:spcBef>
                          <a:spcPts val="0"/>
                        </a:spcBef>
                        <a:spcAft>
                          <a:spcPts val="0"/>
                        </a:spcAft>
                      </a:pPr>
                      <a:r>
                        <a:rPr lang="en-US" sz="1200" dirty="0">
                          <a:effectLst/>
                        </a:rPr>
                        <a:t>1</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3993.6</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b="1" dirty="0">
                          <a:effectLst/>
                        </a:rPr>
                        <a:t>Mandatory</a:t>
                      </a:r>
                      <a:endParaRPr lang="en-US" sz="1200" b="1"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Data</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2330008570"/>
                  </a:ext>
                </a:extLst>
              </a:tr>
              <a:tr h="160180">
                <a:tc vMerge="1">
                  <a:txBody>
                    <a:bodyPr/>
                    <a:lstStyle/>
                    <a:p>
                      <a:endParaRPr lang="en-US"/>
                    </a:p>
                  </a:txBody>
                  <a:tcPr/>
                </a:tc>
                <a:tc>
                  <a:txBody>
                    <a:bodyPr/>
                    <a:lstStyle/>
                    <a:p>
                      <a:pPr marL="0" marR="0" algn="ctr">
                        <a:spcBef>
                          <a:spcPts val="0"/>
                        </a:spcBef>
                        <a:spcAft>
                          <a:spcPts val="0"/>
                        </a:spcAft>
                      </a:pPr>
                      <a:r>
                        <a:rPr lang="en-US" sz="1200" dirty="0">
                          <a:effectLst/>
                        </a:rPr>
                        <a:t>2</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4492.8</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b="1" dirty="0">
                          <a:effectLst/>
                        </a:rPr>
                        <a:t>Data</a:t>
                      </a:r>
                      <a:endParaRPr lang="en-US" sz="1200" b="1"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b="1" dirty="0">
                          <a:effectLst/>
                        </a:rPr>
                        <a:t>Mandatory</a:t>
                      </a:r>
                      <a:endParaRPr lang="en-US" sz="1200" b="1" dirty="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3328999887"/>
                  </a:ext>
                </a:extLst>
              </a:tr>
              <a:tr h="160180">
                <a:tc rowSpan="8">
                  <a:txBody>
                    <a:bodyPr/>
                    <a:lstStyle/>
                    <a:p>
                      <a:pPr marL="0" marR="0" algn="ctr">
                        <a:spcBef>
                          <a:spcPts val="0"/>
                        </a:spcBef>
                        <a:spcAft>
                          <a:spcPts val="0"/>
                        </a:spcAft>
                      </a:pPr>
                      <a:r>
                        <a:rPr lang="en-US" sz="1200" dirty="0">
                          <a:effectLst/>
                        </a:rPr>
                        <a:t>High band</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3</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6489.6</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Data</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2228940750"/>
                  </a:ext>
                </a:extLst>
              </a:tr>
              <a:tr h="160180">
                <a:tc vMerge="1">
                  <a:txBody>
                    <a:bodyPr/>
                    <a:lstStyle/>
                    <a:p>
                      <a:endParaRPr lang="en-US"/>
                    </a:p>
                  </a:txBody>
                  <a:tcPr/>
                </a:tc>
                <a:tc>
                  <a:txBody>
                    <a:bodyPr/>
                    <a:lstStyle/>
                    <a:p>
                      <a:pPr marL="0" marR="0" algn="ctr">
                        <a:spcBef>
                          <a:spcPts val="0"/>
                        </a:spcBef>
                        <a:spcAft>
                          <a:spcPts val="0"/>
                        </a:spcAft>
                      </a:pPr>
                      <a:r>
                        <a:rPr lang="en-US" sz="1200">
                          <a:effectLst/>
                        </a:rPr>
                        <a:t>4</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6988.8</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499.2</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Data</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Optional</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297969047"/>
                  </a:ext>
                </a:extLst>
              </a:tr>
              <a:tr h="160180">
                <a:tc vMerge="1">
                  <a:txBody>
                    <a:bodyPr/>
                    <a:lstStyle/>
                    <a:p>
                      <a:endParaRPr lang="en-US"/>
                    </a:p>
                  </a:txBody>
                  <a:tcPr/>
                </a:tc>
                <a:tc>
                  <a:txBody>
                    <a:bodyPr/>
                    <a:lstStyle/>
                    <a:p>
                      <a:pPr marL="0" marR="0" algn="ctr">
                        <a:spcBef>
                          <a:spcPts val="0"/>
                        </a:spcBef>
                        <a:spcAft>
                          <a:spcPts val="0"/>
                        </a:spcAft>
                      </a:pPr>
                      <a:r>
                        <a:rPr lang="en-US" sz="1200">
                          <a:effectLst/>
                        </a:rPr>
                        <a:t>5</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7488.0</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499.2</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b="1" dirty="0">
                          <a:effectLst/>
                        </a:rPr>
                        <a:t>Control</a:t>
                      </a:r>
                      <a:endParaRPr lang="en-US" sz="1200" b="1"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b="1" dirty="0">
                          <a:effectLst/>
                        </a:rPr>
                        <a:t>Mandatory</a:t>
                      </a:r>
                      <a:endParaRPr lang="en-US" sz="1200" b="1" dirty="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594430128"/>
                  </a:ext>
                </a:extLst>
              </a:tr>
              <a:tr h="160180">
                <a:tc vMerge="1">
                  <a:txBody>
                    <a:bodyPr/>
                    <a:lstStyle/>
                    <a:p>
                      <a:endParaRPr lang="en-US"/>
                    </a:p>
                  </a:txBody>
                  <a:tcPr/>
                </a:tc>
                <a:tc>
                  <a:txBody>
                    <a:bodyPr/>
                    <a:lstStyle/>
                    <a:p>
                      <a:pPr marL="0" marR="0" algn="ctr">
                        <a:spcBef>
                          <a:spcPts val="0"/>
                        </a:spcBef>
                        <a:spcAft>
                          <a:spcPts val="0"/>
                        </a:spcAft>
                      </a:pPr>
                      <a:r>
                        <a:rPr lang="en-US" sz="1200">
                          <a:effectLst/>
                        </a:rPr>
                        <a:t>6</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7987.2</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499.2</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b="1" dirty="0">
                          <a:effectLst/>
                        </a:rPr>
                        <a:t>Mandatory</a:t>
                      </a:r>
                      <a:endParaRPr lang="en-US" sz="1200" b="1"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Data</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750368255"/>
                  </a:ext>
                </a:extLst>
              </a:tr>
              <a:tr h="160180">
                <a:tc vMerge="1">
                  <a:txBody>
                    <a:bodyPr/>
                    <a:lstStyle/>
                    <a:p>
                      <a:endParaRPr lang="en-US"/>
                    </a:p>
                  </a:txBody>
                  <a:tcPr/>
                </a:tc>
                <a:tc>
                  <a:txBody>
                    <a:bodyPr/>
                    <a:lstStyle/>
                    <a:p>
                      <a:pPr marL="0" marR="0" algn="ctr">
                        <a:spcBef>
                          <a:spcPts val="0"/>
                        </a:spcBef>
                        <a:spcAft>
                          <a:spcPts val="0"/>
                        </a:spcAft>
                      </a:pPr>
                      <a:r>
                        <a:rPr lang="en-US" sz="1200">
                          <a:effectLst/>
                        </a:rPr>
                        <a:t>7</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8486.4</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Optional</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b="1" dirty="0">
                          <a:effectLst/>
                        </a:rPr>
                        <a:t>Data</a:t>
                      </a:r>
                      <a:endParaRPr lang="en-US" sz="1200" b="1"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b="1" dirty="0">
                          <a:effectLst/>
                        </a:rPr>
                        <a:t>Mandatory</a:t>
                      </a:r>
                      <a:endParaRPr lang="en-US" sz="1200" b="1" dirty="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4085407530"/>
                  </a:ext>
                </a:extLst>
              </a:tr>
              <a:tr h="160180">
                <a:tc vMerge="1">
                  <a:txBody>
                    <a:bodyPr/>
                    <a:lstStyle/>
                    <a:p>
                      <a:endParaRPr lang="en-US"/>
                    </a:p>
                  </a:txBody>
                  <a:tcPr/>
                </a:tc>
                <a:tc>
                  <a:txBody>
                    <a:bodyPr/>
                    <a:lstStyle/>
                    <a:p>
                      <a:pPr marL="0" marR="0" algn="ctr">
                        <a:spcBef>
                          <a:spcPts val="0"/>
                        </a:spcBef>
                        <a:spcAft>
                          <a:spcPts val="0"/>
                        </a:spcAft>
                      </a:pPr>
                      <a:r>
                        <a:rPr lang="en-US" sz="1200">
                          <a:effectLst/>
                        </a:rPr>
                        <a:t>8</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8985.6</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Optional</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Data</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2609990553"/>
                  </a:ext>
                </a:extLst>
              </a:tr>
              <a:tr h="160180">
                <a:tc vMerge="1">
                  <a:txBody>
                    <a:bodyPr/>
                    <a:lstStyle/>
                    <a:p>
                      <a:endParaRPr lang="en-US"/>
                    </a:p>
                  </a:txBody>
                  <a:tcPr/>
                </a:tc>
                <a:tc>
                  <a:txBody>
                    <a:bodyPr/>
                    <a:lstStyle/>
                    <a:p>
                      <a:pPr marL="0" marR="0" algn="ctr">
                        <a:spcBef>
                          <a:spcPts val="0"/>
                        </a:spcBef>
                        <a:spcAft>
                          <a:spcPts val="0"/>
                        </a:spcAft>
                      </a:pPr>
                      <a:r>
                        <a:rPr lang="en-US" sz="1200">
                          <a:effectLst/>
                        </a:rPr>
                        <a:t>9</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9484.8</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Data</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Optional</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766940035"/>
                  </a:ext>
                </a:extLst>
              </a:tr>
              <a:tr h="160180">
                <a:tc vMerge="1">
                  <a:txBody>
                    <a:bodyPr/>
                    <a:lstStyle/>
                    <a:p>
                      <a:endParaRPr lang="en-US"/>
                    </a:p>
                  </a:txBody>
                  <a:tcPr/>
                </a:tc>
                <a:tc>
                  <a:txBody>
                    <a:bodyPr/>
                    <a:lstStyle/>
                    <a:p>
                      <a:pPr marL="0" marR="0" algn="ctr">
                        <a:spcBef>
                          <a:spcPts val="0"/>
                        </a:spcBef>
                        <a:spcAft>
                          <a:spcPts val="0"/>
                        </a:spcAft>
                      </a:pPr>
                      <a:r>
                        <a:rPr lang="en-US" sz="1200">
                          <a:effectLst/>
                        </a:rPr>
                        <a:t>10</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9984.0</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499.2</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Optional</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a:effectLst/>
                        </a:rPr>
                        <a:t>Data</a:t>
                      </a:r>
                      <a:endParaRPr lang="en-US" sz="1200">
                        <a:effectLst/>
                        <a:latin typeface="Times New Roman" panose="02020603050405020304" pitchFamily="18" charset="0"/>
                        <a:ea typeface="Batang" panose="02030600000101010101" pitchFamily="18" charset="-127"/>
                      </a:endParaRPr>
                    </a:p>
                  </a:txBody>
                  <a:tcPr marL="68580" marR="68580" marT="0" marB="0" anchor="ctr"/>
                </a:tc>
                <a:tc>
                  <a:txBody>
                    <a:bodyPr/>
                    <a:lstStyle/>
                    <a:p>
                      <a:pPr marL="0" marR="0" algn="ctr">
                        <a:spcBef>
                          <a:spcPts val="0"/>
                        </a:spcBef>
                        <a:spcAft>
                          <a:spcPts val="0"/>
                        </a:spcAft>
                      </a:pPr>
                      <a:r>
                        <a:rPr lang="en-US" sz="1200" dirty="0">
                          <a:effectLst/>
                        </a:rPr>
                        <a:t>Optional</a:t>
                      </a:r>
                      <a:endParaRPr lang="en-US" sz="1200" dirty="0">
                        <a:effectLst/>
                        <a:latin typeface="Times New Roman" panose="02020603050405020304" pitchFamily="18" charset="0"/>
                        <a:ea typeface="Batang" panose="02030600000101010101" pitchFamily="18" charset="-127"/>
                      </a:endParaRPr>
                    </a:p>
                  </a:txBody>
                  <a:tcPr marL="68580" marR="68580" marT="0" marB="0" anchor="ctr"/>
                </a:tc>
                <a:extLst>
                  <a:ext uri="{0D108BD9-81ED-4DB2-BD59-A6C34878D82A}">
                    <a16:rowId xmlns:a16="http://schemas.microsoft.com/office/drawing/2014/main" val="2706825657"/>
                  </a:ext>
                </a:extLst>
              </a:tr>
            </a:tbl>
          </a:graphicData>
        </a:graphic>
      </p:graphicFrame>
    </p:spTree>
    <p:extLst>
      <p:ext uri="{BB962C8B-B14F-4D97-AF65-F5344CB8AC3E}">
        <p14:creationId xmlns:p14="http://schemas.microsoft.com/office/powerpoint/2010/main" val="39104557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How to support higher levels of coexistence environment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11</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The cost increases inevitably in order to provide higher dependability, which may make it difficult for the system to be widely used.</a:t>
            </a:r>
          </a:p>
          <a:p>
            <a:r>
              <a:rPr lang="en-US" sz="1800" dirty="0"/>
              <a:t>Parameters of the coexistence environment, such as the number of coexisting systems, should be set to feasible value, considering complexity and cost.</a:t>
            </a:r>
          </a:p>
          <a:p>
            <a:r>
              <a:rPr lang="en-US" sz="1800" dirty="0"/>
              <a:t>Classifying coexistence algorithms into mandatory features and optional features may be one solution to the increased cost.</a:t>
            </a:r>
          </a:p>
          <a:p>
            <a:pPr lvl="1"/>
            <a:r>
              <a:rPr lang="en-US" sz="1800" dirty="0"/>
              <a:t>Users demanding higher dependability can choose devices supporting higher levels of coexistence environment by providing optional features.</a:t>
            </a:r>
          </a:p>
        </p:txBody>
      </p:sp>
    </p:spTree>
    <p:extLst>
      <p:ext uri="{BB962C8B-B14F-4D97-AF65-F5344CB8AC3E}">
        <p14:creationId xmlns:p14="http://schemas.microsoft.com/office/powerpoint/2010/main" val="1917589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Summary</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12</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2000" dirty="0"/>
              <a:t>The coexistence environments were classified into 4 levels according to the types of coexisting systems.</a:t>
            </a:r>
          </a:p>
          <a:p>
            <a:r>
              <a:rPr lang="en-US" sz="2000" dirty="0"/>
              <a:t>Methods for coping with higher levels of coexistence environments were also suggested for time domain and frequency domain.</a:t>
            </a:r>
          </a:p>
          <a:p>
            <a:r>
              <a:rPr lang="en-US" sz="2000" dirty="0"/>
              <a:t>Classifying some of the coexistence features as optional is also suggested to cope with the increased cost.</a:t>
            </a:r>
          </a:p>
        </p:txBody>
      </p:sp>
    </p:spTree>
    <p:extLst>
      <p:ext uri="{BB962C8B-B14F-4D97-AF65-F5344CB8AC3E}">
        <p14:creationId xmlns:p14="http://schemas.microsoft.com/office/powerpoint/2010/main" val="38127469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References</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13</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pPr marL="25400" indent="0">
              <a:buNone/>
            </a:pPr>
            <a:r>
              <a:rPr lang="en-US" sz="2000" dirty="0"/>
              <a:t>[1] 15-19-0503-01-0dep, MAC Protocol with Interference Mitigation Using Negotiation among Coordinators in Multiple Wireless Body Area Networks (BANs)</a:t>
            </a:r>
          </a:p>
          <a:p>
            <a:pPr marL="25400" indent="0">
              <a:buNone/>
            </a:pPr>
            <a:r>
              <a:rPr lang="en-US" sz="2000" dirty="0"/>
              <a:t>[2] 15-22-0277-04-006a, MAC ideas for BAN with Enhanced Dependability</a:t>
            </a:r>
          </a:p>
        </p:txBody>
      </p:sp>
    </p:spTree>
    <p:extLst>
      <p:ext uri="{BB962C8B-B14F-4D97-AF65-F5344CB8AC3E}">
        <p14:creationId xmlns:p14="http://schemas.microsoft.com/office/powerpoint/2010/main" val="37860032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62B8C-A01C-3924-5E5C-A4D988B805CF}"/>
              </a:ext>
            </a:extLst>
          </p:cNvPr>
          <p:cNvSpPr>
            <a:spLocks noGrp="1"/>
          </p:cNvSpPr>
          <p:nvPr>
            <p:ph type="title"/>
          </p:nvPr>
        </p:nvSpPr>
        <p:spPr>
          <a:xfrm>
            <a:off x="685800" y="2895600"/>
            <a:ext cx="7772400" cy="1066800"/>
          </a:xfrm>
        </p:spPr>
        <p:txBody>
          <a:bodyPr/>
          <a:lstStyle/>
          <a:p>
            <a:r>
              <a:rPr lang="en-US" dirty="0"/>
              <a:t>Thank you for your attention!</a:t>
            </a:r>
          </a:p>
        </p:txBody>
      </p:sp>
      <p:sp>
        <p:nvSpPr>
          <p:cNvPr id="3" name="Date Placeholder 2">
            <a:extLst>
              <a:ext uri="{FF2B5EF4-FFF2-40B4-BE49-F238E27FC236}">
                <a16:creationId xmlns:a16="http://schemas.microsoft.com/office/drawing/2014/main" id="{594BE8B3-72EF-D98D-D13F-FB5A00E84210}"/>
              </a:ext>
            </a:extLst>
          </p:cNvPr>
          <p:cNvSpPr>
            <a:spLocks noGrp="1"/>
          </p:cNvSpPr>
          <p:nvPr>
            <p:ph type="dt" idx="10"/>
          </p:nvPr>
        </p:nvSpPr>
        <p:spPr/>
        <p:txBody>
          <a:bodyPr/>
          <a:lstStyle/>
          <a:p>
            <a:r>
              <a:rPr lang="en-US" altLang="ja-JP"/>
              <a:t>November 2022</a:t>
            </a:r>
            <a:endParaRPr lang="en-US" dirty="0"/>
          </a:p>
        </p:txBody>
      </p:sp>
      <p:sp>
        <p:nvSpPr>
          <p:cNvPr id="4" name="Footer Placeholder 3">
            <a:extLst>
              <a:ext uri="{FF2B5EF4-FFF2-40B4-BE49-F238E27FC236}">
                <a16:creationId xmlns:a16="http://schemas.microsoft.com/office/drawing/2014/main" id="{959301E9-AE24-E69D-EBD6-B34678F479AE}"/>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4D3F723D-D85E-FF85-A782-49DE131EC035}"/>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14</a:t>
            </a:fld>
            <a:endParaRPr dirty="0"/>
          </a:p>
        </p:txBody>
      </p:sp>
    </p:spTree>
    <p:extLst>
      <p:ext uri="{BB962C8B-B14F-4D97-AF65-F5344CB8AC3E}">
        <p14:creationId xmlns:p14="http://schemas.microsoft.com/office/powerpoint/2010/main" val="2838982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684483" y="620688"/>
            <a:ext cx="8013953" cy="5832068"/>
          </a:xfrm>
        </p:spPr>
        <p:txBody>
          <a:bodyPr/>
          <a:lstStyle/>
          <a:p>
            <a:r>
              <a:rPr lang="en-US" altLang="ja-JP" sz="2800" b="1" dirty="0">
                <a:ea typeface="ＭＳ Ｐゴシック" pitchFamily="50" charset="-128"/>
              </a:rPr>
              <a:t>MAC Proposal of TG15.6ma </a:t>
            </a:r>
            <a:r>
              <a:rPr lang="en-US" altLang="ja-JP" sz="2800" dirty="0">
                <a:ea typeface="ＭＳ Ｐゴシック" charset="-128"/>
              </a:rPr>
              <a:t>(Revision of IEEE802.15.6-2012) </a:t>
            </a:r>
            <a:br>
              <a:rPr lang="en-US" altLang="ja-JP" sz="3200" b="1" dirty="0">
                <a:ea typeface="ＭＳ Ｐゴシック" pitchFamily="50" charset="-128"/>
              </a:rPr>
            </a:br>
            <a:br>
              <a:rPr lang="en-US" altLang="ja-JP" sz="3200" b="1" dirty="0">
                <a:ea typeface="ＭＳ Ｐゴシック" pitchFamily="50" charset="-128"/>
              </a:rPr>
            </a:br>
            <a:br>
              <a:rPr lang="en-US" altLang="ja-JP" sz="3200" b="1" dirty="0">
                <a:ea typeface="ＭＳ Ｐゴシック" pitchFamily="50" charset="-128"/>
              </a:rPr>
            </a:br>
            <a:r>
              <a:rPr lang="en-US" altLang="ja-JP" dirty="0">
                <a:ea typeface="ＭＳ Ｐゴシック" pitchFamily="50" charset="-128"/>
              </a:rPr>
              <a:t>Definition of Coexistence Levels and How to Support Higher Levels</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November 15</a:t>
            </a:r>
            <a:r>
              <a:rPr lang="en-US" altLang="ja-JP" sz="2800" baseline="30000" dirty="0">
                <a:ea typeface="ＭＳ Ｐゴシック" pitchFamily="50" charset="-128"/>
              </a:rPr>
              <a:t>th</a:t>
            </a:r>
            <a:r>
              <a:rPr lang="en-US" altLang="ja-JP" sz="2800" dirty="0">
                <a:ea typeface="ＭＳ Ｐゴシック" pitchFamily="50" charset="-128"/>
              </a:rPr>
              <a:t>, 2022</a:t>
            </a:r>
            <a:br>
              <a:rPr lang="en-US" altLang="ja-JP" sz="2800" dirty="0">
                <a:ea typeface="ＭＳ Ｐゴシック" pitchFamily="50" charset="-128"/>
              </a:rPr>
            </a:br>
            <a:br>
              <a:rPr lang="en-US" altLang="ja-JP" sz="2800" dirty="0">
                <a:ea typeface="ＭＳ Ｐゴシック" pitchFamily="50" charset="-128"/>
              </a:rPr>
            </a:br>
            <a:r>
              <a:rPr lang="en-US" altLang="ja-JP" sz="2800" dirty="0">
                <a:ea typeface="ＭＳ Ｐゴシック" pitchFamily="50" charset="-128"/>
              </a:rPr>
              <a:t>Minsoo Kim, Takumi Kobayashi, Marco Hernandez, Ryuji Kohno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2022</a:t>
            </a:r>
            <a:endParaRPr lang="en-US" altLang="ja-JP" dirty="0"/>
          </a:p>
        </p:txBody>
      </p:sp>
      <p:pic>
        <p:nvPicPr>
          <p:cNvPr id="4" name="図 3">
            <a:extLst>
              <a:ext uri="{FF2B5EF4-FFF2-40B4-BE49-F238E27FC236}">
                <a16:creationId xmlns:a16="http://schemas.microsoft.com/office/drawing/2014/main" id="{247FCD56-2642-706F-44FB-AA0F86717F24}"/>
              </a:ext>
            </a:extLst>
          </p:cNvPr>
          <p:cNvPicPr>
            <a:picLocks noChangeAspect="1"/>
          </p:cNvPicPr>
          <p:nvPr/>
        </p:nvPicPr>
        <p:blipFill>
          <a:blip r:embed="rId3"/>
          <a:stretch>
            <a:fillRect/>
          </a:stretch>
        </p:blipFill>
        <p:spPr>
          <a:xfrm>
            <a:off x="5077616" y="6508527"/>
            <a:ext cx="4066384" cy="335309"/>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Introduction</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dirty="0" err="1"/>
              <a:t>M.Kim</a:t>
            </a:r>
            <a:r>
              <a:rPr lang="en-US" dirty="0"/>
              <a:t>, </a:t>
            </a:r>
            <a:r>
              <a:rPr lang="en-US" dirty="0" err="1"/>
              <a:t>T.Kobayashi</a:t>
            </a:r>
            <a:r>
              <a:rPr lang="en-US" dirty="0"/>
              <a:t>, </a:t>
            </a:r>
            <a:r>
              <a:rPr lang="en-US" dirty="0" err="1"/>
              <a:t>M.Hernandez</a:t>
            </a:r>
            <a:r>
              <a:rPr lang="en-US" dirty="0"/>
              <a:t>, </a:t>
            </a:r>
            <a:r>
              <a:rPr lang="en-US" dirty="0" err="1"/>
              <a:t>R.Kohno</a:t>
            </a:r>
            <a:r>
              <a:rPr lang="en-US" dirty="0"/>
              <a:t>(YNU/YRP-IAI)</a:t>
            </a:r>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xfrm>
            <a:off x="685799" y="1671639"/>
            <a:ext cx="7890029" cy="4459872"/>
          </a:xfrm>
          <a:prstGeom prst="rect">
            <a:avLst/>
          </a:prstGeom>
        </p:spPr>
        <p:txBody>
          <a:bodyPr/>
          <a:lstStyle/>
          <a:p>
            <a:r>
              <a:rPr lang="en-US" sz="2000" dirty="0"/>
              <a:t>One of the goals that this revision aims to achieve is enhanced dependability. </a:t>
            </a:r>
          </a:p>
          <a:p>
            <a:r>
              <a:rPr lang="en-US" sz="2000" dirty="0"/>
              <a:t>This presentation highlights coexistence issues among several other obstacles to this goal.</a:t>
            </a:r>
          </a:p>
          <a:p>
            <a:r>
              <a:rPr lang="en-US" sz="2000" dirty="0"/>
              <a:t>It is obvious that there is no perfect way to deal with any coexistence situation.</a:t>
            </a:r>
          </a:p>
          <a:p>
            <a:r>
              <a:rPr lang="en-US" sz="2000" dirty="0"/>
              <a:t>However, we first define the different levels of coexistence environments expected to be encountered in an environment where one or more BANs  and other radios are applied in a covering range.</a:t>
            </a:r>
          </a:p>
          <a:p>
            <a:r>
              <a:rPr lang="en-US" sz="2000" dirty="0"/>
              <a:t>TG6ma focuses on specification in PHY and MAC layers to enhance dependability in each the level with its certain quality of service(QoS).</a:t>
            </a:r>
          </a:p>
          <a:p>
            <a:endParaRPr lang="en-US" sz="2000" dirty="0"/>
          </a:p>
        </p:txBody>
      </p:sp>
    </p:spTree>
    <p:extLst>
      <p:ext uri="{BB962C8B-B14F-4D97-AF65-F5344CB8AC3E}">
        <p14:creationId xmlns:p14="http://schemas.microsoft.com/office/powerpoint/2010/main" val="521322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sz="2800" dirty="0"/>
              <a:t>Definition of Coexistence Environment Levels</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endParaRPr lang="en-US" dirty="0"/>
          </a:p>
        </p:txBody>
      </p:sp>
      <p:graphicFrame>
        <p:nvGraphicFramePr>
          <p:cNvPr id="7" name="Table 7">
            <a:extLst>
              <a:ext uri="{FF2B5EF4-FFF2-40B4-BE49-F238E27FC236}">
                <a16:creationId xmlns:a16="http://schemas.microsoft.com/office/drawing/2014/main" id="{CF194B73-D6D7-6499-D097-D98A40364251}"/>
              </a:ext>
            </a:extLst>
          </p:cNvPr>
          <p:cNvGraphicFramePr>
            <a:graphicFrameLocks noGrp="1"/>
          </p:cNvGraphicFramePr>
          <p:nvPr>
            <p:extLst>
              <p:ext uri="{D42A27DB-BD31-4B8C-83A1-F6EECF244321}">
                <p14:modId xmlns:p14="http://schemas.microsoft.com/office/powerpoint/2010/main" val="4193045055"/>
              </p:ext>
            </p:extLst>
          </p:nvPr>
        </p:nvGraphicFramePr>
        <p:xfrm>
          <a:off x="685799" y="1844674"/>
          <a:ext cx="7772402" cy="3716560"/>
        </p:xfrm>
        <a:graphic>
          <a:graphicData uri="http://schemas.openxmlformats.org/drawingml/2006/table">
            <a:tbl>
              <a:tblPr firstRow="1" bandRow="1">
                <a:tableStyleId>{073A0DAA-6AF3-43AB-8588-CEC1D06C72B9}</a:tableStyleId>
              </a:tblPr>
              <a:tblGrid>
                <a:gridCol w="1418789">
                  <a:extLst>
                    <a:ext uri="{9D8B030D-6E8A-4147-A177-3AD203B41FA5}">
                      <a16:colId xmlns:a16="http://schemas.microsoft.com/office/drawing/2014/main" val="2788544110"/>
                    </a:ext>
                  </a:extLst>
                </a:gridCol>
                <a:gridCol w="1418789">
                  <a:extLst>
                    <a:ext uri="{9D8B030D-6E8A-4147-A177-3AD203B41FA5}">
                      <a16:colId xmlns:a16="http://schemas.microsoft.com/office/drawing/2014/main" val="881453558"/>
                    </a:ext>
                  </a:extLst>
                </a:gridCol>
                <a:gridCol w="2467412">
                  <a:extLst>
                    <a:ext uri="{9D8B030D-6E8A-4147-A177-3AD203B41FA5}">
                      <a16:colId xmlns:a16="http://schemas.microsoft.com/office/drawing/2014/main" val="825358593"/>
                    </a:ext>
                  </a:extLst>
                </a:gridCol>
                <a:gridCol w="2467412">
                  <a:extLst>
                    <a:ext uri="{9D8B030D-6E8A-4147-A177-3AD203B41FA5}">
                      <a16:colId xmlns:a16="http://schemas.microsoft.com/office/drawing/2014/main" val="1712665978"/>
                    </a:ext>
                  </a:extLst>
                </a:gridCol>
              </a:tblGrid>
              <a:tr h="743312">
                <a:tc gridSpan="2">
                  <a:txBody>
                    <a:bodyPr/>
                    <a:lstStyle/>
                    <a:p>
                      <a:pPr algn="ctr"/>
                      <a:r>
                        <a:rPr lang="en-US" sz="1800" dirty="0"/>
                        <a:t>Level</a:t>
                      </a:r>
                    </a:p>
                  </a:txBody>
                  <a:tcPr anchor="ctr"/>
                </a:tc>
                <a:tc hMerge="1">
                  <a:txBody>
                    <a:bodyPr/>
                    <a:lstStyle/>
                    <a:p>
                      <a:endParaRPr kumimoji="1" lang="ja-JP" altLang="en-US"/>
                    </a:p>
                  </a:txBody>
                  <a:tcPr/>
                </a:tc>
                <a:tc gridSpan="2">
                  <a:txBody>
                    <a:bodyPr/>
                    <a:lstStyle/>
                    <a:p>
                      <a:pPr algn="ctr"/>
                      <a:r>
                        <a:rPr lang="en-US" sz="1800" dirty="0"/>
                        <a:t>Coexisting System(s)</a:t>
                      </a:r>
                    </a:p>
                  </a:txBody>
                  <a:tcPr anchor="ctr"/>
                </a:tc>
                <a:tc hMerge="1">
                  <a:txBody>
                    <a:bodyPr/>
                    <a:lstStyle/>
                    <a:p>
                      <a:endParaRPr kumimoji="1" lang="ja-JP" altLang="en-US"/>
                    </a:p>
                  </a:txBody>
                  <a:tcPr/>
                </a:tc>
                <a:extLst>
                  <a:ext uri="{0D108BD9-81ED-4DB2-BD59-A6C34878D82A}">
                    <a16:rowId xmlns:a16="http://schemas.microsoft.com/office/drawing/2014/main" val="3869936066"/>
                  </a:ext>
                </a:extLst>
              </a:tr>
              <a:tr h="743312">
                <a:tc gridSpan="2">
                  <a:txBody>
                    <a:bodyPr/>
                    <a:lstStyle/>
                    <a:p>
                      <a:pPr algn="ctr"/>
                      <a:r>
                        <a:rPr lang="en-US" sz="1800" dirty="0"/>
                        <a:t>0</a:t>
                      </a:r>
                    </a:p>
                  </a:txBody>
                  <a:tcPr anchor="ctr"/>
                </a:tc>
                <a:tc hMerge="1">
                  <a:txBody>
                    <a:bodyPr/>
                    <a:lstStyle/>
                    <a:p>
                      <a:endParaRPr kumimoji="1" lang="ja-JP" altLang="en-US"/>
                    </a:p>
                  </a:txBody>
                  <a:tcPr/>
                </a:tc>
                <a:tc gridSpan="2">
                  <a:txBody>
                    <a:bodyPr/>
                    <a:lstStyle/>
                    <a:p>
                      <a:pPr algn="ctr"/>
                      <a:r>
                        <a:rPr lang="en-US" sz="1800" dirty="0"/>
                        <a:t>Not exists(single isolated BAN)</a:t>
                      </a:r>
                    </a:p>
                  </a:txBody>
                  <a:tcPr anchor="ctr"/>
                </a:tc>
                <a:tc hMerge="1">
                  <a:txBody>
                    <a:bodyPr/>
                    <a:lstStyle/>
                    <a:p>
                      <a:endParaRPr kumimoji="1" lang="ja-JP" altLang="en-US"/>
                    </a:p>
                  </a:txBody>
                  <a:tcPr/>
                </a:tc>
                <a:extLst>
                  <a:ext uri="{0D108BD9-81ED-4DB2-BD59-A6C34878D82A}">
                    <a16:rowId xmlns:a16="http://schemas.microsoft.com/office/drawing/2014/main" val="2810062906"/>
                  </a:ext>
                </a:extLst>
              </a:tr>
              <a:tr h="371656">
                <a:tc rowSpan="2">
                  <a:txBody>
                    <a:bodyPr/>
                    <a:lstStyle/>
                    <a:p>
                      <a:pPr algn="ctr"/>
                      <a:r>
                        <a:rPr lang="en-US" sz="1800" dirty="0"/>
                        <a:t>1</a:t>
                      </a:r>
                    </a:p>
                  </a:txBody>
                  <a:tcPr anchor="ctr"/>
                </a:tc>
                <a:tc>
                  <a:txBody>
                    <a:bodyPr/>
                    <a:lstStyle/>
                    <a:p>
                      <a:pPr algn="ctr"/>
                      <a:r>
                        <a:rPr lang="en-US" sz="1800" dirty="0"/>
                        <a:t>1-a</a:t>
                      </a:r>
                    </a:p>
                  </a:txBody>
                  <a:tcPr anchor="ctr"/>
                </a:tc>
                <a:tc rowSpan="2">
                  <a:txBody>
                    <a:bodyPr/>
                    <a:lstStyle/>
                    <a:p>
                      <a:pPr algn="ctr"/>
                      <a:r>
                        <a:rPr lang="en-US" sz="1800" dirty="0"/>
                        <a:t>Multiple BANs</a:t>
                      </a:r>
                    </a:p>
                  </a:txBody>
                  <a:tcPr anchor="ctr"/>
                </a:tc>
                <a:tc>
                  <a:txBody>
                    <a:bodyPr/>
                    <a:lstStyle/>
                    <a:p>
                      <a:pPr algn="ctr"/>
                      <a:r>
                        <a:rPr lang="en-US" sz="1800" dirty="0"/>
                        <a:t>with only 6ma BANs</a:t>
                      </a:r>
                    </a:p>
                  </a:txBody>
                  <a:tcPr anchor="ctr"/>
                </a:tc>
                <a:extLst>
                  <a:ext uri="{0D108BD9-81ED-4DB2-BD59-A6C34878D82A}">
                    <a16:rowId xmlns:a16="http://schemas.microsoft.com/office/drawing/2014/main" val="1357677567"/>
                  </a:ext>
                </a:extLst>
              </a:tr>
              <a:tr h="371656">
                <a:tc vMerge="1">
                  <a:txBody>
                    <a:bodyPr/>
                    <a:lstStyle/>
                    <a:p>
                      <a:endParaRPr kumimoji="1" lang="ja-JP" altLang="en-US"/>
                    </a:p>
                  </a:txBody>
                  <a:tcPr/>
                </a:tc>
                <a:tc>
                  <a:txBody>
                    <a:bodyPr/>
                    <a:lstStyle/>
                    <a:p>
                      <a:pPr algn="ctr"/>
                      <a:r>
                        <a:rPr lang="en-US" sz="1800" dirty="0"/>
                        <a:t>1-b</a:t>
                      </a:r>
                    </a:p>
                  </a:txBody>
                  <a:tcPr anchor="ctr"/>
                </a:tc>
                <a:tc vMerge="1">
                  <a:txBody>
                    <a:bodyPr/>
                    <a:lstStyle/>
                    <a:p>
                      <a:endParaRPr kumimoji="1" lang="ja-JP" altLang="en-US"/>
                    </a:p>
                  </a:txBody>
                  <a:tcPr/>
                </a:tc>
                <a:tc>
                  <a:txBody>
                    <a:bodyPr/>
                    <a:lstStyle/>
                    <a:p>
                      <a:pPr algn="ctr"/>
                      <a:r>
                        <a:rPr lang="en-US" sz="1800" dirty="0"/>
                        <a:t>with  6 and 6ma BANs</a:t>
                      </a:r>
                    </a:p>
                  </a:txBody>
                  <a:tcPr anchor="ctr"/>
                </a:tc>
                <a:extLst>
                  <a:ext uri="{0D108BD9-81ED-4DB2-BD59-A6C34878D82A}">
                    <a16:rowId xmlns:a16="http://schemas.microsoft.com/office/drawing/2014/main" val="2814569155"/>
                  </a:ext>
                </a:extLst>
              </a:tr>
              <a:tr h="371656">
                <a:tc rowSpan="2">
                  <a:txBody>
                    <a:bodyPr/>
                    <a:lstStyle/>
                    <a:p>
                      <a:pPr algn="ctr"/>
                      <a:r>
                        <a:rPr lang="en-US" sz="1800" dirty="0"/>
                        <a:t>2</a:t>
                      </a:r>
                    </a:p>
                  </a:txBody>
                  <a:tcPr anchor="ctr"/>
                </a:tc>
                <a:tc>
                  <a:txBody>
                    <a:bodyPr/>
                    <a:lstStyle/>
                    <a:p>
                      <a:pPr algn="ctr"/>
                      <a:r>
                        <a:rPr lang="en-US" sz="1800" dirty="0"/>
                        <a:t>2-a</a:t>
                      </a:r>
                    </a:p>
                  </a:txBody>
                  <a:tcPr anchor="ctr"/>
                </a:tc>
                <a:tc rowSpan="2">
                  <a:txBody>
                    <a:bodyPr/>
                    <a:lstStyle/>
                    <a:p>
                      <a:pPr algn="ctr"/>
                      <a:r>
                        <a:rPr lang="en-US" sz="1800" dirty="0"/>
                        <a:t>Multiple non-BAN UWB systems</a:t>
                      </a:r>
                    </a:p>
                  </a:txBody>
                  <a:tcPr anchor="ctr"/>
                </a:tc>
                <a:tc>
                  <a:txBody>
                    <a:bodyPr/>
                    <a:lstStyle/>
                    <a:p>
                      <a:pPr algn="ctr"/>
                      <a:r>
                        <a:rPr lang="en-US" sz="1800" dirty="0"/>
                        <a:t>with  other 802.15 UWB</a:t>
                      </a:r>
                    </a:p>
                  </a:txBody>
                  <a:tcPr anchor="ctr"/>
                </a:tc>
                <a:extLst>
                  <a:ext uri="{0D108BD9-81ED-4DB2-BD59-A6C34878D82A}">
                    <a16:rowId xmlns:a16="http://schemas.microsoft.com/office/drawing/2014/main" val="46785322"/>
                  </a:ext>
                </a:extLst>
              </a:tr>
              <a:tr h="371656">
                <a:tc vMerge="1">
                  <a:txBody>
                    <a:bodyPr/>
                    <a:lstStyle/>
                    <a:p>
                      <a:endParaRPr kumimoji="1" lang="ja-JP" altLang="en-US"/>
                    </a:p>
                  </a:txBody>
                  <a:tcPr/>
                </a:tc>
                <a:tc>
                  <a:txBody>
                    <a:bodyPr/>
                    <a:lstStyle/>
                    <a:p>
                      <a:pPr algn="ctr"/>
                      <a:r>
                        <a:rPr lang="en-US" sz="1800" dirty="0"/>
                        <a:t>2-b</a:t>
                      </a:r>
                    </a:p>
                  </a:txBody>
                  <a:tcPr anchor="ctr"/>
                </a:tc>
                <a:tc vMerge="1">
                  <a:txBody>
                    <a:bodyPr/>
                    <a:lstStyle/>
                    <a:p>
                      <a:endParaRPr kumimoji="1" lang="ja-JP" altLang="en-US"/>
                    </a:p>
                  </a:txBody>
                  <a:tcPr/>
                </a:tc>
                <a:tc>
                  <a:txBody>
                    <a:bodyPr/>
                    <a:lstStyle/>
                    <a:p>
                      <a:pPr algn="ctr"/>
                      <a:r>
                        <a:rPr lang="en-US" sz="1800" dirty="0"/>
                        <a:t>with  non 802.15 UWB</a:t>
                      </a:r>
                    </a:p>
                  </a:txBody>
                  <a:tcPr anchor="ctr"/>
                </a:tc>
                <a:extLst>
                  <a:ext uri="{0D108BD9-81ED-4DB2-BD59-A6C34878D82A}">
                    <a16:rowId xmlns:a16="http://schemas.microsoft.com/office/drawing/2014/main" val="664363815"/>
                  </a:ext>
                </a:extLst>
              </a:tr>
              <a:tr h="371656">
                <a:tc rowSpan="2">
                  <a:txBody>
                    <a:bodyPr/>
                    <a:lstStyle/>
                    <a:p>
                      <a:pPr algn="ctr"/>
                      <a:r>
                        <a:rPr lang="en-US" sz="1800" dirty="0"/>
                        <a:t>3</a:t>
                      </a:r>
                    </a:p>
                  </a:txBody>
                  <a:tcPr anchor="ctr"/>
                </a:tc>
                <a:tc>
                  <a:txBody>
                    <a:bodyPr/>
                    <a:lstStyle/>
                    <a:p>
                      <a:pPr algn="ctr"/>
                      <a:r>
                        <a:rPr lang="en-US" sz="1800" dirty="0"/>
                        <a:t>3-a</a:t>
                      </a:r>
                    </a:p>
                  </a:txBody>
                  <a:tcPr anchor="ctr"/>
                </a:tc>
                <a:tc rowSpan="2">
                  <a:txBody>
                    <a:bodyPr/>
                    <a:lstStyle/>
                    <a:p>
                      <a:pPr algn="ctr"/>
                      <a:r>
                        <a:rPr lang="en-US" sz="1800" dirty="0"/>
                        <a:t>Multiple BANs and non-BAN UWB systems</a:t>
                      </a:r>
                    </a:p>
                  </a:txBody>
                  <a:tcPr anchor="ctr"/>
                </a:tc>
                <a:tc>
                  <a:txBody>
                    <a:bodyPr/>
                    <a:lstStyle/>
                    <a:p>
                      <a:pPr algn="ctr"/>
                      <a:r>
                        <a:rPr lang="en-US" sz="1800" dirty="0"/>
                        <a:t>with  other 802.15 UWB</a:t>
                      </a:r>
                    </a:p>
                  </a:txBody>
                  <a:tcPr anchor="ctr"/>
                </a:tc>
                <a:extLst>
                  <a:ext uri="{0D108BD9-81ED-4DB2-BD59-A6C34878D82A}">
                    <a16:rowId xmlns:a16="http://schemas.microsoft.com/office/drawing/2014/main" val="558798373"/>
                  </a:ext>
                </a:extLst>
              </a:tr>
              <a:tr h="371656">
                <a:tc vMerge="1">
                  <a:txBody>
                    <a:bodyPr/>
                    <a:lstStyle/>
                    <a:p>
                      <a:endParaRPr kumimoji="1" lang="ja-JP" altLang="en-US"/>
                    </a:p>
                  </a:txBody>
                  <a:tcPr/>
                </a:tc>
                <a:tc>
                  <a:txBody>
                    <a:bodyPr/>
                    <a:lstStyle/>
                    <a:p>
                      <a:pPr algn="ctr"/>
                      <a:r>
                        <a:rPr lang="en-US" sz="1800" dirty="0"/>
                        <a:t>3-b</a:t>
                      </a:r>
                    </a:p>
                  </a:txBody>
                  <a:tcPr anchor="ctr"/>
                </a:tc>
                <a:tc vMerge="1">
                  <a:txBody>
                    <a:bodyPr/>
                    <a:lstStyle/>
                    <a:p>
                      <a:endParaRPr kumimoji="1" lang="ja-JP" altLang="en-US"/>
                    </a:p>
                  </a:txBody>
                  <a:tcPr/>
                </a:tc>
                <a:tc>
                  <a:txBody>
                    <a:bodyPr/>
                    <a:lstStyle/>
                    <a:p>
                      <a:pPr algn="ctr"/>
                      <a:r>
                        <a:rPr lang="en-US" sz="1800" dirty="0"/>
                        <a:t>with  non 802.15 UWB</a:t>
                      </a:r>
                    </a:p>
                  </a:txBody>
                  <a:tcPr anchor="ctr"/>
                </a:tc>
                <a:extLst>
                  <a:ext uri="{0D108BD9-81ED-4DB2-BD59-A6C34878D82A}">
                    <a16:rowId xmlns:a16="http://schemas.microsoft.com/office/drawing/2014/main" val="3614440247"/>
                  </a:ext>
                </a:extLst>
              </a:tr>
            </a:tbl>
          </a:graphicData>
        </a:graphic>
      </p:graphicFrame>
      <p:sp>
        <p:nvSpPr>
          <p:cNvPr id="8" name="テキスト ボックス 7">
            <a:extLst>
              <a:ext uri="{FF2B5EF4-FFF2-40B4-BE49-F238E27FC236}">
                <a16:creationId xmlns:a16="http://schemas.microsoft.com/office/drawing/2014/main" id="{2F56DB26-327C-9408-DC2D-C98200593B10}"/>
              </a:ext>
            </a:extLst>
          </p:cNvPr>
          <p:cNvSpPr txBox="1"/>
          <p:nvPr/>
        </p:nvSpPr>
        <p:spPr>
          <a:xfrm>
            <a:off x="769212" y="5671280"/>
            <a:ext cx="7605574" cy="954107"/>
          </a:xfrm>
          <a:prstGeom prst="rect">
            <a:avLst/>
          </a:prstGeom>
          <a:noFill/>
        </p:spPr>
        <p:txBody>
          <a:bodyPr wrap="square" rtlCol="0">
            <a:spAutoFit/>
          </a:bodyPr>
          <a:lstStyle/>
          <a:p>
            <a:r>
              <a:rPr kumimoji="1" lang="en-US" altLang="ja-JP" dirty="0"/>
              <a:t>Where BAN means only the dependable BAN defined by IEEE802.15 TG6ma and the BAN of Std.802.15,6-2012 while  non-BAN UWB system includes other standard UWB systems of IEEE802.15, ESTI Smart BAN and non standard UWB systems.</a:t>
            </a:r>
          </a:p>
          <a:p>
            <a:endParaRPr kumimoji="1" lang="ja-JP" altLang="en-US" dirty="0"/>
          </a:p>
        </p:txBody>
      </p:sp>
    </p:spTree>
    <p:extLst>
      <p:ext uri="{BB962C8B-B14F-4D97-AF65-F5344CB8AC3E}">
        <p14:creationId xmlns:p14="http://schemas.microsoft.com/office/powerpoint/2010/main" val="2772481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Coexistence Environment Levels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Level 0 (no other systems)</a:t>
            </a:r>
          </a:p>
          <a:p>
            <a:pPr lvl="1"/>
            <a:r>
              <a:rPr lang="en-US" sz="1800" dirty="0"/>
              <a:t>Only one BAN is operating in a specific space. There are no other coexistence systems.</a:t>
            </a:r>
          </a:p>
          <a:p>
            <a:pPr lvl="1"/>
            <a:r>
              <a:rPr lang="en-US" sz="1800" dirty="0"/>
              <a:t>Required dependability in terms of throughput and latency should be met.</a:t>
            </a:r>
          </a:p>
          <a:p>
            <a:pPr lvl="2"/>
            <a:endParaRPr lang="en-US" dirty="0"/>
          </a:p>
        </p:txBody>
      </p:sp>
    </p:spTree>
    <p:extLst>
      <p:ext uri="{BB962C8B-B14F-4D97-AF65-F5344CB8AC3E}">
        <p14:creationId xmlns:p14="http://schemas.microsoft.com/office/powerpoint/2010/main" val="3462896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Coexistence Environment Levels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Level 1 (with other BANs)</a:t>
            </a:r>
          </a:p>
          <a:p>
            <a:pPr lvl="1"/>
            <a:r>
              <a:rPr lang="en-US" sz="1800" dirty="0"/>
              <a:t>Several BANs are operating in a specific space.</a:t>
            </a:r>
          </a:p>
          <a:p>
            <a:pPr lvl="1"/>
            <a:r>
              <a:rPr lang="en-US" sz="1800" dirty="0"/>
              <a:t>Coexisting BANs are based on IEEE Std.802.15.6. </a:t>
            </a:r>
          </a:p>
          <a:p>
            <a:pPr lvl="2"/>
            <a:r>
              <a:rPr lang="en-US" dirty="0"/>
              <a:t>BAN is based on the revision, it can be either a Human BAN or a Vehicle BAN.</a:t>
            </a:r>
          </a:p>
          <a:p>
            <a:pPr lvl="2"/>
            <a:r>
              <a:rPr lang="en-US" dirty="0"/>
              <a:t>Such BANs follow pre-known communication schemes, and a BAN can receive and decode frames from other coexisting BANs </a:t>
            </a:r>
          </a:p>
          <a:p>
            <a:pPr lvl="1"/>
            <a:r>
              <a:rPr lang="en-US" sz="1800" dirty="0"/>
              <a:t>Required dependability should be met for each coexisting BAN.</a:t>
            </a:r>
          </a:p>
          <a:p>
            <a:pPr lvl="1"/>
            <a:r>
              <a:rPr lang="en-US" sz="1800" dirty="0"/>
              <a:t>The proposed MAC should be able to support this level with only mandatory features.</a:t>
            </a:r>
          </a:p>
        </p:txBody>
      </p:sp>
    </p:spTree>
    <p:extLst>
      <p:ext uri="{BB962C8B-B14F-4D97-AF65-F5344CB8AC3E}">
        <p14:creationId xmlns:p14="http://schemas.microsoft.com/office/powerpoint/2010/main" val="3805151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Coexistence Environment Levels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Level 2 (with other UWB systems)</a:t>
            </a:r>
          </a:p>
          <a:p>
            <a:pPr lvl="1"/>
            <a:r>
              <a:rPr lang="en-US" sz="1800" dirty="0"/>
              <a:t>One BAN is operating in a specific space with several non-BAN UWB systems.</a:t>
            </a:r>
          </a:p>
          <a:p>
            <a:pPr lvl="1"/>
            <a:r>
              <a:rPr lang="en-US" sz="1800" dirty="0"/>
              <a:t>Coexisting UWB systems may be based on other standards, such as 15.4.</a:t>
            </a:r>
          </a:p>
          <a:p>
            <a:pPr lvl="2"/>
            <a:r>
              <a:rPr lang="en-US" dirty="0"/>
              <a:t>Even if they follow pre-known communication schemes, a BAN may not be able to fully decode their frames due to hardware limitations.</a:t>
            </a:r>
          </a:p>
          <a:p>
            <a:pPr lvl="1"/>
            <a:r>
              <a:rPr lang="en-US" sz="1800"/>
              <a:t>Required </a:t>
            </a:r>
            <a:r>
              <a:rPr lang="en-US" sz="1800" dirty="0"/>
              <a:t>dependability should be met for each coexisting BAN.</a:t>
            </a:r>
          </a:p>
          <a:p>
            <a:pPr lvl="1"/>
            <a:r>
              <a:rPr lang="en-US" sz="1800" dirty="0"/>
              <a:t>The proposed MAC may support this level with some optional features.</a:t>
            </a:r>
          </a:p>
        </p:txBody>
      </p:sp>
    </p:spTree>
    <p:extLst>
      <p:ext uri="{BB962C8B-B14F-4D97-AF65-F5344CB8AC3E}">
        <p14:creationId xmlns:p14="http://schemas.microsoft.com/office/powerpoint/2010/main" val="3430906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Coexistence Environment Levels (cont.)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8</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Level 3 (with other BANs and UWB systems)</a:t>
            </a:r>
          </a:p>
          <a:p>
            <a:pPr lvl="1"/>
            <a:r>
              <a:rPr lang="en-US" sz="1800" dirty="0"/>
              <a:t>Several BANs are operating in a specific space with several non-BAN UWB systems.</a:t>
            </a:r>
          </a:p>
          <a:p>
            <a:pPr lvl="1"/>
            <a:r>
              <a:rPr lang="en-US" sz="1800" dirty="0"/>
              <a:t>The proposed MAC may support this level with some optional features.</a:t>
            </a:r>
          </a:p>
        </p:txBody>
      </p:sp>
    </p:spTree>
    <p:extLst>
      <p:ext uri="{BB962C8B-B14F-4D97-AF65-F5344CB8AC3E}">
        <p14:creationId xmlns:p14="http://schemas.microsoft.com/office/powerpoint/2010/main" val="1868219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How to support higher levels of coexistence environment</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9</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prstGeom prst="rect">
            <a:avLst/>
          </a:prstGeom>
        </p:spPr>
        <p:txBody>
          <a:bodyPr/>
          <a:lstStyle/>
          <a:p>
            <a:r>
              <a:rPr lang="en-US" sz="1800" dirty="0"/>
              <a:t>In time domain, frame collision can be avoided by allocating time slots (or periods) to each network.</a:t>
            </a:r>
          </a:p>
          <a:p>
            <a:pPr lvl="1"/>
            <a:r>
              <a:rPr lang="en-US" sz="1800" dirty="0"/>
              <a:t>Coordination between networks is required, which may increase system complexity.</a:t>
            </a:r>
          </a:p>
          <a:p>
            <a:endParaRPr lang="en-US" sz="1800" dirty="0"/>
          </a:p>
        </p:txBody>
      </p:sp>
      <p:grpSp>
        <p:nvGrpSpPr>
          <p:cNvPr id="7" name="Group 6">
            <a:extLst>
              <a:ext uri="{FF2B5EF4-FFF2-40B4-BE49-F238E27FC236}">
                <a16:creationId xmlns:a16="http://schemas.microsoft.com/office/drawing/2014/main" id="{4BFBF7AD-0170-D6D8-447D-4DFA7FE30D4E}"/>
              </a:ext>
            </a:extLst>
          </p:cNvPr>
          <p:cNvGrpSpPr/>
          <p:nvPr/>
        </p:nvGrpSpPr>
        <p:grpSpPr>
          <a:xfrm>
            <a:off x="2370497" y="3429000"/>
            <a:ext cx="4403006" cy="2871984"/>
            <a:chOff x="4494094" y="3420318"/>
            <a:chExt cx="3638609" cy="2373386"/>
          </a:xfrm>
        </p:grpSpPr>
        <p:grpSp>
          <p:nvGrpSpPr>
            <p:cNvPr id="8" name="Group 7">
              <a:extLst>
                <a:ext uri="{FF2B5EF4-FFF2-40B4-BE49-F238E27FC236}">
                  <a16:creationId xmlns:a16="http://schemas.microsoft.com/office/drawing/2014/main" id="{AFE38909-5644-7ECC-8863-7D53388952C7}"/>
                </a:ext>
              </a:extLst>
            </p:cNvPr>
            <p:cNvGrpSpPr/>
            <p:nvPr/>
          </p:nvGrpSpPr>
          <p:grpSpPr>
            <a:xfrm>
              <a:off x="4494094" y="3420318"/>
              <a:ext cx="3638609" cy="2373386"/>
              <a:chOff x="4494094" y="3420318"/>
              <a:chExt cx="3638609" cy="2373386"/>
            </a:xfrm>
          </p:grpSpPr>
          <p:pic>
            <p:nvPicPr>
              <p:cNvPr id="28" name="図 27">
                <a:extLst>
                  <a:ext uri="{FF2B5EF4-FFF2-40B4-BE49-F238E27FC236}">
                    <a16:creationId xmlns:a16="http://schemas.microsoft.com/office/drawing/2014/main" id="{E1F2A01B-FE1D-FAE6-009D-8215640528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94094" y="3420318"/>
                <a:ext cx="3638609" cy="2373386"/>
              </a:xfrm>
              <a:prstGeom prst="rect">
                <a:avLst/>
              </a:prstGeom>
            </p:spPr>
          </p:pic>
          <p:sp>
            <p:nvSpPr>
              <p:cNvPr id="29" name="テキスト ボックス 37">
                <a:extLst>
                  <a:ext uri="{FF2B5EF4-FFF2-40B4-BE49-F238E27FC236}">
                    <a16:creationId xmlns:a16="http://schemas.microsoft.com/office/drawing/2014/main" id="{80050D3F-D66D-4C9C-6F4F-F1474FC78EFD}"/>
                  </a:ext>
                </a:extLst>
              </p:cNvPr>
              <p:cNvSpPr txBox="1"/>
              <p:nvPr/>
            </p:nvSpPr>
            <p:spPr>
              <a:xfrm>
                <a:off x="4596325" y="4012784"/>
                <a:ext cx="310406" cy="206210"/>
              </a:xfrm>
              <a:prstGeom prst="rect">
                <a:avLst/>
              </a:prstGeom>
              <a:ln w="19050">
                <a:solidFill>
                  <a:schemeClr val="accent2"/>
                </a:solidFill>
              </a:ln>
            </p:spPr>
            <p:style>
              <a:lnRef idx="2">
                <a:schemeClr val="accent2"/>
              </a:lnRef>
              <a:fillRef idx="1">
                <a:schemeClr val="lt1"/>
              </a:fillRef>
              <a:effectRef idx="0">
                <a:schemeClr val="accent2"/>
              </a:effectRef>
              <a:fontRef idx="minor">
                <a:schemeClr val="dk1"/>
              </a:fontRef>
            </p:style>
            <p:txBody>
              <a:bodyPr wrap="none" lIns="64008" tIns="18288" rIns="64008" bIns="18288" rtlCol="0">
                <a:spAutoFit/>
              </a:bodyPr>
              <a:lstStyle/>
              <a:p>
                <a:pPr algn="ctr"/>
                <a:r>
                  <a:rPr kumimoji="1" lang="en-US" altLang="ja-JP" sz="1100" dirty="0"/>
                  <a:t>C1</a:t>
                </a:r>
                <a:endParaRPr kumimoji="1" lang="ja-JP" altLang="en-US" sz="1100" dirty="0"/>
              </a:p>
            </p:txBody>
          </p:sp>
          <p:sp>
            <p:nvSpPr>
              <p:cNvPr id="30" name="テキスト ボックス 37">
                <a:extLst>
                  <a:ext uri="{FF2B5EF4-FFF2-40B4-BE49-F238E27FC236}">
                    <a16:creationId xmlns:a16="http://schemas.microsoft.com/office/drawing/2014/main" id="{E0A10FAD-8C5D-91B1-A3A5-2CC15C1EBF2E}"/>
                  </a:ext>
                </a:extLst>
              </p:cNvPr>
              <p:cNvSpPr txBox="1"/>
              <p:nvPr/>
            </p:nvSpPr>
            <p:spPr>
              <a:xfrm>
                <a:off x="4596325" y="4990868"/>
                <a:ext cx="310406" cy="206210"/>
              </a:xfrm>
              <a:prstGeom prst="rect">
                <a:avLst/>
              </a:prstGeom>
              <a:solidFill>
                <a:schemeClr val="bg1"/>
              </a:solidFill>
              <a:ln w="19050">
                <a:solidFill>
                  <a:srgbClr val="FFC000"/>
                </a:solidFill>
              </a:ln>
            </p:spPr>
            <p:txBody>
              <a:bodyPr wrap="none" lIns="64008" tIns="18288" rIns="64008" bIns="18288" rtlCol="0">
                <a:spAutoFit/>
              </a:bodyPr>
              <a:lstStyle/>
              <a:p>
                <a:pPr algn="ctr"/>
                <a:r>
                  <a:rPr kumimoji="1" lang="en-US" altLang="ja-JP" sz="1100" dirty="0"/>
                  <a:t>C2</a:t>
                </a:r>
                <a:endParaRPr kumimoji="1" lang="ja-JP" altLang="en-US" sz="1100" dirty="0"/>
              </a:p>
            </p:txBody>
          </p:sp>
          <p:sp>
            <p:nvSpPr>
              <p:cNvPr id="31" name="テキスト ボックス 37">
                <a:extLst>
                  <a:ext uri="{FF2B5EF4-FFF2-40B4-BE49-F238E27FC236}">
                    <a16:creationId xmlns:a16="http://schemas.microsoft.com/office/drawing/2014/main" id="{ED153030-7BF7-F26F-6679-6FA1DE2E886C}"/>
                  </a:ext>
                </a:extLst>
              </p:cNvPr>
              <p:cNvSpPr txBox="1"/>
              <p:nvPr/>
            </p:nvSpPr>
            <p:spPr>
              <a:xfrm>
                <a:off x="5384335" y="3644551"/>
                <a:ext cx="1274388" cy="172355"/>
              </a:xfrm>
              <a:prstGeom prst="rect">
                <a:avLst/>
              </a:prstGeom>
              <a:solidFill>
                <a:schemeClr val="bg1"/>
              </a:solidFill>
              <a:ln>
                <a:noFill/>
              </a:ln>
            </p:spPr>
            <p:txBody>
              <a:bodyPr wrap="none" lIns="0" tIns="9144" rIns="0" bIns="9144" rtlCol="0">
                <a:spAutoFit/>
              </a:bodyPr>
              <a:lstStyle/>
              <a:p>
                <a:pPr algn="ctr"/>
                <a:r>
                  <a:rPr kumimoji="1" lang="en-US" altLang="ja-JP" sz="1000" dirty="0"/>
                  <a:t>Not overlapping nodes</a:t>
                </a:r>
                <a:endParaRPr kumimoji="1" lang="ja-JP" altLang="en-US" sz="1000" dirty="0"/>
              </a:p>
            </p:txBody>
          </p:sp>
          <p:sp>
            <p:nvSpPr>
              <p:cNvPr id="32" name="テキスト ボックス 37">
                <a:extLst>
                  <a:ext uri="{FF2B5EF4-FFF2-40B4-BE49-F238E27FC236}">
                    <a16:creationId xmlns:a16="http://schemas.microsoft.com/office/drawing/2014/main" id="{B543D3E1-3A03-628E-21A0-8ADB6EF8A5AA}"/>
                  </a:ext>
                </a:extLst>
              </p:cNvPr>
              <p:cNvSpPr txBox="1"/>
              <p:nvPr/>
            </p:nvSpPr>
            <p:spPr>
              <a:xfrm>
                <a:off x="6782630" y="3644551"/>
                <a:ext cx="1069203" cy="172355"/>
              </a:xfrm>
              <a:prstGeom prst="rect">
                <a:avLst/>
              </a:prstGeom>
              <a:solidFill>
                <a:schemeClr val="bg1"/>
              </a:solidFill>
              <a:ln>
                <a:noFill/>
              </a:ln>
            </p:spPr>
            <p:txBody>
              <a:bodyPr wrap="none" lIns="0" tIns="9144" rIns="0" bIns="9144" rtlCol="0">
                <a:spAutoFit/>
              </a:bodyPr>
              <a:lstStyle/>
              <a:p>
                <a:pPr algn="ctr"/>
                <a:r>
                  <a:rPr kumimoji="1" lang="en-US" altLang="ja-JP" sz="1000" dirty="0"/>
                  <a:t>Overlapping nodes</a:t>
                </a:r>
                <a:endParaRPr kumimoji="1" lang="ja-JP" altLang="en-US" sz="1000" dirty="0"/>
              </a:p>
            </p:txBody>
          </p:sp>
          <p:sp>
            <p:nvSpPr>
              <p:cNvPr id="33" name="Rectangle 32">
                <a:extLst>
                  <a:ext uri="{FF2B5EF4-FFF2-40B4-BE49-F238E27FC236}">
                    <a16:creationId xmlns:a16="http://schemas.microsoft.com/office/drawing/2014/main" id="{78A9D2AF-F54C-D764-A9AB-82EC169B3152}"/>
                  </a:ext>
                </a:extLst>
              </p:cNvPr>
              <p:cNvSpPr/>
              <p:nvPr/>
            </p:nvSpPr>
            <p:spPr bwMode="auto">
              <a:xfrm>
                <a:off x="5395760" y="4316945"/>
                <a:ext cx="1285404" cy="58002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4" name="Rectangle 33">
                <a:extLst>
                  <a:ext uri="{FF2B5EF4-FFF2-40B4-BE49-F238E27FC236}">
                    <a16:creationId xmlns:a16="http://schemas.microsoft.com/office/drawing/2014/main" id="{9F370978-4B3C-C000-30D8-254CFB8DB275}"/>
                  </a:ext>
                </a:extLst>
              </p:cNvPr>
              <p:cNvSpPr/>
              <p:nvPr/>
            </p:nvSpPr>
            <p:spPr bwMode="auto">
              <a:xfrm>
                <a:off x="6729327" y="4316945"/>
                <a:ext cx="1144948" cy="58002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5" name="Rectangle 34">
                <a:extLst>
                  <a:ext uri="{FF2B5EF4-FFF2-40B4-BE49-F238E27FC236}">
                    <a16:creationId xmlns:a16="http://schemas.microsoft.com/office/drawing/2014/main" id="{6996A680-F1AF-ACA9-6957-45C0777BF703}"/>
                  </a:ext>
                </a:extLst>
              </p:cNvPr>
              <p:cNvSpPr/>
              <p:nvPr/>
            </p:nvSpPr>
            <p:spPr bwMode="auto">
              <a:xfrm>
                <a:off x="5378826" y="5533202"/>
                <a:ext cx="2305656" cy="26039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grpSp>
          <p:nvGrpSpPr>
            <p:cNvPr id="9" name="Group 8">
              <a:extLst>
                <a:ext uri="{FF2B5EF4-FFF2-40B4-BE49-F238E27FC236}">
                  <a16:creationId xmlns:a16="http://schemas.microsoft.com/office/drawing/2014/main" id="{ACD4EC90-2DD4-1006-9D0C-A12812E1DA40}"/>
                </a:ext>
              </a:extLst>
            </p:cNvPr>
            <p:cNvGrpSpPr/>
            <p:nvPr/>
          </p:nvGrpSpPr>
          <p:grpSpPr>
            <a:xfrm>
              <a:off x="5418163" y="3917033"/>
              <a:ext cx="2421992" cy="1311703"/>
              <a:chOff x="5417201" y="3927520"/>
              <a:chExt cx="2421992" cy="1311703"/>
            </a:xfrm>
          </p:grpSpPr>
          <p:sp>
            <p:nvSpPr>
              <p:cNvPr id="10" name="Oval 9">
                <a:extLst>
                  <a:ext uri="{FF2B5EF4-FFF2-40B4-BE49-F238E27FC236}">
                    <a16:creationId xmlns:a16="http://schemas.microsoft.com/office/drawing/2014/main" id="{C405B10B-31B8-5406-BCE8-956DB761ADFE}"/>
                  </a:ext>
                </a:extLst>
              </p:cNvPr>
              <p:cNvSpPr/>
              <p:nvPr/>
            </p:nvSpPr>
            <p:spPr bwMode="auto">
              <a:xfrm>
                <a:off x="6771476" y="3927520"/>
                <a:ext cx="270933" cy="270933"/>
              </a:xfrm>
              <a:prstGeom prst="ellipse">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Oval 10">
                <a:extLst>
                  <a:ext uri="{FF2B5EF4-FFF2-40B4-BE49-F238E27FC236}">
                    <a16:creationId xmlns:a16="http://schemas.microsoft.com/office/drawing/2014/main" id="{2980C265-6C0A-672C-F2B3-FD80D1370FA4}"/>
                  </a:ext>
                </a:extLst>
              </p:cNvPr>
              <p:cNvSpPr/>
              <p:nvPr/>
            </p:nvSpPr>
            <p:spPr bwMode="auto">
              <a:xfrm>
                <a:off x="7568260" y="3927520"/>
                <a:ext cx="270933" cy="270933"/>
              </a:xfrm>
              <a:prstGeom prst="ellipse">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2" name="Oval 11">
                <a:extLst>
                  <a:ext uri="{FF2B5EF4-FFF2-40B4-BE49-F238E27FC236}">
                    <a16:creationId xmlns:a16="http://schemas.microsoft.com/office/drawing/2014/main" id="{9CDD2323-B0F7-ECCE-B70C-2CE633B00700}"/>
                  </a:ext>
                </a:extLst>
              </p:cNvPr>
              <p:cNvSpPr/>
              <p:nvPr/>
            </p:nvSpPr>
            <p:spPr bwMode="auto">
              <a:xfrm>
                <a:off x="6335675" y="3927520"/>
                <a:ext cx="270933" cy="270933"/>
              </a:xfrm>
              <a:prstGeom prst="ellipse">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Oval 12">
                <a:extLst>
                  <a:ext uri="{FF2B5EF4-FFF2-40B4-BE49-F238E27FC236}">
                    <a16:creationId xmlns:a16="http://schemas.microsoft.com/office/drawing/2014/main" id="{352B479C-9B1B-794F-CA8D-8C69D61074CB}"/>
                  </a:ext>
                </a:extLst>
              </p:cNvPr>
              <p:cNvSpPr/>
              <p:nvPr/>
            </p:nvSpPr>
            <p:spPr bwMode="auto">
              <a:xfrm>
                <a:off x="5886061" y="3927520"/>
                <a:ext cx="270933" cy="270933"/>
              </a:xfrm>
              <a:prstGeom prst="ellipse">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4" name="Oval 13">
                <a:extLst>
                  <a:ext uri="{FF2B5EF4-FFF2-40B4-BE49-F238E27FC236}">
                    <a16:creationId xmlns:a16="http://schemas.microsoft.com/office/drawing/2014/main" id="{825E48CE-23F8-0C01-1BF3-98D06A585D4B}"/>
                  </a:ext>
                </a:extLst>
              </p:cNvPr>
              <p:cNvSpPr/>
              <p:nvPr/>
            </p:nvSpPr>
            <p:spPr bwMode="auto">
              <a:xfrm>
                <a:off x="5417201" y="3927520"/>
                <a:ext cx="270933" cy="270933"/>
              </a:xfrm>
              <a:prstGeom prst="ellipse">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5" name="Oval 14">
                <a:extLst>
                  <a:ext uri="{FF2B5EF4-FFF2-40B4-BE49-F238E27FC236}">
                    <a16:creationId xmlns:a16="http://schemas.microsoft.com/office/drawing/2014/main" id="{B5034F87-FA1B-F5A0-024B-B6E5D9716CBC}"/>
                  </a:ext>
                </a:extLst>
              </p:cNvPr>
              <p:cNvSpPr/>
              <p:nvPr/>
            </p:nvSpPr>
            <p:spPr bwMode="auto">
              <a:xfrm>
                <a:off x="7215657" y="4968290"/>
                <a:ext cx="270933" cy="270933"/>
              </a:xfrm>
              <a:prstGeom prst="ellipse">
                <a:avLst/>
              </a:prstGeom>
              <a:noFill/>
              <a:ln w="1905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6" name="Oval 15">
                <a:extLst>
                  <a:ext uri="{FF2B5EF4-FFF2-40B4-BE49-F238E27FC236}">
                    <a16:creationId xmlns:a16="http://schemas.microsoft.com/office/drawing/2014/main" id="{ABA31AC7-610B-934D-67BA-465C3A486518}"/>
                  </a:ext>
                </a:extLst>
              </p:cNvPr>
              <p:cNvSpPr/>
              <p:nvPr/>
            </p:nvSpPr>
            <p:spPr bwMode="auto">
              <a:xfrm>
                <a:off x="6356775" y="4968290"/>
                <a:ext cx="270933" cy="270933"/>
              </a:xfrm>
              <a:prstGeom prst="ellipse">
                <a:avLst/>
              </a:prstGeom>
              <a:noFill/>
              <a:ln w="1905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Oval 16">
                <a:extLst>
                  <a:ext uri="{FF2B5EF4-FFF2-40B4-BE49-F238E27FC236}">
                    <a16:creationId xmlns:a16="http://schemas.microsoft.com/office/drawing/2014/main" id="{E8DDAF8F-8E23-D041-678C-A381221C87EF}"/>
                  </a:ext>
                </a:extLst>
              </p:cNvPr>
              <p:cNvSpPr/>
              <p:nvPr/>
            </p:nvSpPr>
            <p:spPr bwMode="auto">
              <a:xfrm>
                <a:off x="5907161" y="4968290"/>
                <a:ext cx="270933" cy="270933"/>
              </a:xfrm>
              <a:prstGeom prst="ellipse">
                <a:avLst/>
              </a:prstGeom>
              <a:noFill/>
              <a:ln w="1905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Oval 17">
                <a:extLst>
                  <a:ext uri="{FF2B5EF4-FFF2-40B4-BE49-F238E27FC236}">
                    <a16:creationId xmlns:a16="http://schemas.microsoft.com/office/drawing/2014/main" id="{75330B12-4136-0D6A-FBED-60313AAA9447}"/>
                  </a:ext>
                </a:extLst>
              </p:cNvPr>
              <p:cNvSpPr/>
              <p:nvPr/>
            </p:nvSpPr>
            <p:spPr bwMode="auto">
              <a:xfrm>
                <a:off x="5438301" y="4968290"/>
                <a:ext cx="270933" cy="270933"/>
              </a:xfrm>
              <a:prstGeom prst="ellipse">
                <a:avLst/>
              </a:prstGeom>
              <a:noFill/>
              <a:ln w="1905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9" name="Lightning Bolt 18">
                <a:extLst>
                  <a:ext uri="{FF2B5EF4-FFF2-40B4-BE49-F238E27FC236}">
                    <a16:creationId xmlns:a16="http://schemas.microsoft.com/office/drawing/2014/main" id="{11814466-4A28-0631-C96C-62B47B4AE634}"/>
                  </a:ext>
                </a:extLst>
              </p:cNvPr>
              <p:cNvSpPr/>
              <p:nvPr/>
            </p:nvSpPr>
            <p:spPr bwMode="auto">
              <a:xfrm rot="12833066">
                <a:off x="5486740" y="4293703"/>
                <a:ext cx="181262" cy="203133"/>
              </a:xfrm>
              <a:prstGeom prst="lightningBolt">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0" name="Lightning Bolt 19">
                <a:extLst>
                  <a:ext uri="{FF2B5EF4-FFF2-40B4-BE49-F238E27FC236}">
                    <a16:creationId xmlns:a16="http://schemas.microsoft.com/office/drawing/2014/main" id="{3FD7EAF7-4ED7-D1CE-959F-CEE238CA4987}"/>
                  </a:ext>
                </a:extLst>
              </p:cNvPr>
              <p:cNvSpPr/>
              <p:nvPr/>
            </p:nvSpPr>
            <p:spPr bwMode="auto">
              <a:xfrm rot="12833066">
                <a:off x="5955600" y="4293703"/>
                <a:ext cx="181262" cy="203133"/>
              </a:xfrm>
              <a:prstGeom prst="lightningBolt">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1" name="Lightning Bolt 20">
                <a:extLst>
                  <a:ext uri="{FF2B5EF4-FFF2-40B4-BE49-F238E27FC236}">
                    <a16:creationId xmlns:a16="http://schemas.microsoft.com/office/drawing/2014/main" id="{360EF30E-C954-0551-93EE-CED677B4C2FD}"/>
                  </a:ext>
                </a:extLst>
              </p:cNvPr>
              <p:cNvSpPr/>
              <p:nvPr/>
            </p:nvSpPr>
            <p:spPr bwMode="auto">
              <a:xfrm rot="12833066">
                <a:off x="6398008" y="4293703"/>
                <a:ext cx="181262" cy="203133"/>
              </a:xfrm>
              <a:prstGeom prst="lightningBolt">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2" name="Lightning Bolt 21">
                <a:extLst>
                  <a:ext uri="{FF2B5EF4-FFF2-40B4-BE49-F238E27FC236}">
                    <a16:creationId xmlns:a16="http://schemas.microsoft.com/office/drawing/2014/main" id="{8B1BFF07-A988-1468-92FE-B10A8E32A14E}"/>
                  </a:ext>
                </a:extLst>
              </p:cNvPr>
              <p:cNvSpPr/>
              <p:nvPr/>
            </p:nvSpPr>
            <p:spPr bwMode="auto">
              <a:xfrm rot="1603598">
                <a:off x="5481503" y="4725435"/>
                <a:ext cx="181262" cy="203133"/>
              </a:xfrm>
              <a:prstGeom prst="lightningBolt">
                <a:avLst/>
              </a:prstGeom>
              <a:solidFill>
                <a:srgbClr val="FFC0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3" name="Lightning Bolt 22">
                <a:extLst>
                  <a:ext uri="{FF2B5EF4-FFF2-40B4-BE49-F238E27FC236}">
                    <a16:creationId xmlns:a16="http://schemas.microsoft.com/office/drawing/2014/main" id="{9744F4A8-5D2D-665D-59C8-6E4EA2F3B788}"/>
                  </a:ext>
                </a:extLst>
              </p:cNvPr>
              <p:cNvSpPr/>
              <p:nvPr/>
            </p:nvSpPr>
            <p:spPr bwMode="auto">
              <a:xfrm rot="1603598">
                <a:off x="5953311" y="4725435"/>
                <a:ext cx="181262" cy="203133"/>
              </a:xfrm>
              <a:prstGeom prst="lightningBolt">
                <a:avLst/>
              </a:prstGeom>
              <a:solidFill>
                <a:srgbClr val="FFC0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4" name="Lightning Bolt 23">
                <a:extLst>
                  <a:ext uri="{FF2B5EF4-FFF2-40B4-BE49-F238E27FC236}">
                    <a16:creationId xmlns:a16="http://schemas.microsoft.com/office/drawing/2014/main" id="{1585C85A-D772-8001-88D3-55DA67FF6F3B}"/>
                  </a:ext>
                </a:extLst>
              </p:cNvPr>
              <p:cNvSpPr/>
              <p:nvPr/>
            </p:nvSpPr>
            <p:spPr bwMode="auto">
              <a:xfrm rot="1603598">
                <a:off x="6389272" y="4725435"/>
                <a:ext cx="181262" cy="203133"/>
              </a:xfrm>
              <a:prstGeom prst="lightningBolt">
                <a:avLst/>
              </a:prstGeom>
              <a:solidFill>
                <a:srgbClr val="FFC0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5" name="Lightning Bolt 24">
                <a:extLst>
                  <a:ext uri="{FF2B5EF4-FFF2-40B4-BE49-F238E27FC236}">
                    <a16:creationId xmlns:a16="http://schemas.microsoft.com/office/drawing/2014/main" id="{F1B35D8F-5E79-0048-FC2D-441891B97CF6}"/>
                  </a:ext>
                </a:extLst>
              </p:cNvPr>
              <p:cNvSpPr/>
              <p:nvPr/>
            </p:nvSpPr>
            <p:spPr bwMode="auto">
              <a:xfrm rot="11977033">
                <a:off x="6812937" y="4309699"/>
                <a:ext cx="211564" cy="431502"/>
              </a:xfrm>
              <a:prstGeom prst="lightningBolt">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6" name="Lightning Bolt 25">
                <a:extLst>
                  <a:ext uri="{FF2B5EF4-FFF2-40B4-BE49-F238E27FC236}">
                    <a16:creationId xmlns:a16="http://schemas.microsoft.com/office/drawing/2014/main" id="{86F32379-84D5-D211-2F63-5B37FB47B26C}"/>
                  </a:ext>
                </a:extLst>
              </p:cNvPr>
              <p:cNvSpPr/>
              <p:nvPr/>
            </p:nvSpPr>
            <p:spPr bwMode="auto">
              <a:xfrm rot="11977033">
                <a:off x="7617673" y="4304953"/>
                <a:ext cx="211564" cy="431502"/>
              </a:xfrm>
              <a:prstGeom prst="lightningBolt">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7" name="Lightning Bolt 26">
                <a:extLst>
                  <a:ext uri="{FF2B5EF4-FFF2-40B4-BE49-F238E27FC236}">
                    <a16:creationId xmlns:a16="http://schemas.microsoft.com/office/drawing/2014/main" id="{5A65E9B8-7B84-BCCD-755E-8036110F8A1A}"/>
                  </a:ext>
                </a:extLst>
              </p:cNvPr>
              <p:cNvSpPr/>
              <p:nvPr/>
            </p:nvSpPr>
            <p:spPr bwMode="auto">
              <a:xfrm rot="988097">
                <a:off x="7218203" y="4502886"/>
                <a:ext cx="211564" cy="431502"/>
              </a:xfrm>
              <a:prstGeom prst="lightningBolt">
                <a:avLst/>
              </a:prstGeom>
              <a:solidFill>
                <a:srgbClr val="FFC0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grpSp>
    </p:spTree>
    <p:extLst>
      <p:ext uri="{BB962C8B-B14F-4D97-AF65-F5344CB8AC3E}">
        <p14:creationId xmlns:p14="http://schemas.microsoft.com/office/powerpoint/2010/main" val="1291469870"/>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7171</TotalTime>
  <Words>1516</Words>
  <Application>Microsoft Office PowerPoint</Application>
  <PresentationFormat>画面に合わせる (4:3)</PresentationFormat>
  <Paragraphs>209</Paragraphs>
  <Slides>14</Slides>
  <Notes>1</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14</vt:i4>
      </vt:variant>
    </vt:vector>
  </HeadingPairs>
  <TitlesOfParts>
    <vt:vector size="17" baseType="lpstr">
      <vt:lpstr>Arial</vt:lpstr>
      <vt:lpstr>Times New Roman</vt:lpstr>
      <vt:lpstr>Default Design</vt:lpstr>
      <vt:lpstr>PowerPoint プレゼンテーション</vt:lpstr>
      <vt:lpstr>MAC Proposal of TG15.6ma (Revision of IEEE802.15.6-2012)    Definition of Coexistence Levels and How to Support Higher Levels  November 15th, 2022  Minsoo Kim, Takumi Kobayashi, Marco Hernandez, Ryuji Kohno Yokohama National University(YNU), YRP International Alliance Institute(YRP-IAI)</vt:lpstr>
      <vt:lpstr>Introduction</vt:lpstr>
      <vt:lpstr>Definition of Coexistence Environment Levels</vt:lpstr>
      <vt:lpstr>Coexistence Environment Levels (cont.)</vt:lpstr>
      <vt:lpstr>Coexistence Environment Levels (cont.)</vt:lpstr>
      <vt:lpstr>Coexistence Environment Levels (cont.)</vt:lpstr>
      <vt:lpstr>Coexistence Environment Levels (cont.)</vt:lpstr>
      <vt:lpstr>How to support higher levels of coexistence environment</vt:lpstr>
      <vt:lpstr>How to support higher levels of coexistence environment (cont.)</vt:lpstr>
      <vt:lpstr>How to support higher levels of coexistence environment (cont.)</vt:lpstr>
      <vt:lpstr>Summary</vt:lpstr>
      <vt:lpstr>References</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kohno-ryuji-ns@ynu.ac.jp</cp:lastModifiedBy>
  <cp:revision>206</cp:revision>
  <dcterms:modified xsi:type="dcterms:W3CDTF">2022-11-16T03:56:14Z</dcterms:modified>
</cp:coreProperties>
</file>